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24"/>
  </p:notesMasterIdLst>
  <p:sldIdLst>
    <p:sldId id="257" r:id="rId2"/>
    <p:sldId id="258" r:id="rId3"/>
    <p:sldId id="259" r:id="rId4"/>
    <p:sldId id="264"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797675" cy="9926638"/>
  <p:defaultTextStyle>
    <a:defPPr>
      <a:defRPr lang="en-US"/>
    </a:defPPr>
    <a:lvl1pPr algn="l" rtl="0" fontAlgn="base">
      <a:spcBef>
        <a:spcPct val="0"/>
      </a:spcBef>
      <a:spcAft>
        <a:spcPct val="0"/>
      </a:spcAft>
      <a:defRPr b="1" kern="1200">
        <a:solidFill>
          <a:schemeClr val="tx1"/>
        </a:solidFill>
        <a:latin typeface="Times New Roman" pitchFamily="18" charset="0"/>
        <a:ea typeface="+mn-ea"/>
        <a:cs typeface="Arial" charset="0"/>
      </a:defRPr>
    </a:lvl1pPr>
    <a:lvl2pPr marL="457200" algn="l" rtl="0" fontAlgn="base">
      <a:spcBef>
        <a:spcPct val="0"/>
      </a:spcBef>
      <a:spcAft>
        <a:spcPct val="0"/>
      </a:spcAft>
      <a:defRPr b="1" kern="1200">
        <a:solidFill>
          <a:schemeClr val="tx1"/>
        </a:solidFill>
        <a:latin typeface="Times New Roman" pitchFamily="18" charset="0"/>
        <a:ea typeface="+mn-ea"/>
        <a:cs typeface="Arial" charset="0"/>
      </a:defRPr>
    </a:lvl2pPr>
    <a:lvl3pPr marL="914400" algn="l" rtl="0" fontAlgn="base">
      <a:spcBef>
        <a:spcPct val="0"/>
      </a:spcBef>
      <a:spcAft>
        <a:spcPct val="0"/>
      </a:spcAft>
      <a:defRPr b="1" kern="1200">
        <a:solidFill>
          <a:schemeClr val="tx1"/>
        </a:solidFill>
        <a:latin typeface="Times New Roman" pitchFamily="18" charset="0"/>
        <a:ea typeface="+mn-ea"/>
        <a:cs typeface="Arial" charset="0"/>
      </a:defRPr>
    </a:lvl3pPr>
    <a:lvl4pPr marL="1371600" algn="l" rtl="0" fontAlgn="base">
      <a:spcBef>
        <a:spcPct val="0"/>
      </a:spcBef>
      <a:spcAft>
        <a:spcPct val="0"/>
      </a:spcAft>
      <a:defRPr b="1" kern="1200">
        <a:solidFill>
          <a:schemeClr val="tx1"/>
        </a:solidFill>
        <a:latin typeface="Times New Roman" pitchFamily="18" charset="0"/>
        <a:ea typeface="+mn-ea"/>
        <a:cs typeface="Arial" charset="0"/>
      </a:defRPr>
    </a:lvl4pPr>
    <a:lvl5pPr marL="1828800" algn="l" rtl="0" fontAlgn="base">
      <a:spcBef>
        <a:spcPct val="0"/>
      </a:spcBef>
      <a:spcAft>
        <a:spcPct val="0"/>
      </a:spcAft>
      <a:defRPr b="1" kern="1200">
        <a:solidFill>
          <a:schemeClr val="tx1"/>
        </a:solidFill>
        <a:latin typeface="Times New Roman" pitchFamily="18" charset="0"/>
        <a:ea typeface="+mn-ea"/>
        <a:cs typeface="Arial" charset="0"/>
      </a:defRPr>
    </a:lvl5pPr>
    <a:lvl6pPr marL="2286000" algn="l" defTabSz="914400" rtl="0" eaLnBrk="1" latinLnBrk="0" hangingPunct="1">
      <a:defRPr b="1" kern="1200">
        <a:solidFill>
          <a:schemeClr val="tx1"/>
        </a:solidFill>
        <a:latin typeface="Times New Roman" pitchFamily="18" charset="0"/>
        <a:ea typeface="+mn-ea"/>
        <a:cs typeface="Arial" charset="0"/>
      </a:defRPr>
    </a:lvl6pPr>
    <a:lvl7pPr marL="2743200" algn="l" defTabSz="914400" rtl="0" eaLnBrk="1" latinLnBrk="0" hangingPunct="1">
      <a:defRPr b="1" kern="1200">
        <a:solidFill>
          <a:schemeClr val="tx1"/>
        </a:solidFill>
        <a:latin typeface="Times New Roman" pitchFamily="18" charset="0"/>
        <a:ea typeface="+mn-ea"/>
        <a:cs typeface="Arial" charset="0"/>
      </a:defRPr>
    </a:lvl7pPr>
    <a:lvl8pPr marL="3200400" algn="l" defTabSz="914400" rtl="0" eaLnBrk="1" latinLnBrk="0" hangingPunct="1">
      <a:defRPr b="1" kern="1200">
        <a:solidFill>
          <a:schemeClr val="tx1"/>
        </a:solidFill>
        <a:latin typeface="Times New Roman" pitchFamily="18" charset="0"/>
        <a:ea typeface="+mn-ea"/>
        <a:cs typeface="Arial" charset="0"/>
      </a:defRPr>
    </a:lvl8pPr>
    <a:lvl9pPr marL="3657600" algn="l" defTabSz="914400" rtl="0" eaLnBrk="1" latinLnBrk="0" hangingPunct="1">
      <a:defRPr b="1"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841" autoAdjust="0"/>
  </p:normalViewPr>
  <p:slideViewPr>
    <p:cSldViewPr>
      <p:cViewPr varScale="1">
        <p:scale>
          <a:sx n="88" d="100"/>
          <a:sy n="88" d="100"/>
        </p:scale>
        <p:origin x="146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NZ"/>
          </a:p>
        </p:txBody>
      </p:sp>
      <p:sp>
        <p:nvSpPr>
          <p:cNvPr id="327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NZ"/>
          </a:p>
        </p:txBody>
      </p:sp>
      <p:sp>
        <p:nvSpPr>
          <p:cNvPr id="23556"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NZ" noProof="0" smtClean="0"/>
              <a:t>Click to edit Master text styles</a:t>
            </a:r>
          </a:p>
          <a:p>
            <a:pPr lvl="1"/>
            <a:r>
              <a:rPr lang="en-NZ" noProof="0" smtClean="0"/>
              <a:t>Second level</a:t>
            </a:r>
          </a:p>
          <a:p>
            <a:pPr lvl="2"/>
            <a:r>
              <a:rPr lang="en-NZ" noProof="0" smtClean="0"/>
              <a:t>Third level</a:t>
            </a:r>
          </a:p>
          <a:p>
            <a:pPr lvl="3"/>
            <a:r>
              <a:rPr lang="en-NZ" noProof="0" smtClean="0"/>
              <a:t>Fourth level</a:t>
            </a:r>
          </a:p>
          <a:p>
            <a:pPr lvl="4"/>
            <a:r>
              <a:rPr lang="en-NZ" noProof="0" smtClean="0"/>
              <a:t>Fifth level</a:t>
            </a:r>
          </a:p>
        </p:txBody>
      </p:sp>
      <p:sp>
        <p:nvSpPr>
          <p:cNvPr id="327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NZ"/>
          </a:p>
        </p:txBody>
      </p:sp>
      <p:sp>
        <p:nvSpPr>
          <p:cNvPr id="327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0F64D236-BED8-415C-A48C-122B50B913C2}" type="slidenum">
              <a:rPr lang="en-NZ"/>
              <a:pPr>
                <a:defRPr/>
              </a:pPr>
              <a:t>‹#›</a:t>
            </a:fld>
            <a:endParaRPr lang="en-NZ"/>
          </a:p>
        </p:txBody>
      </p:sp>
    </p:spTree>
    <p:extLst>
      <p:ext uri="{BB962C8B-B14F-4D97-AF65-F5344CB8AC3E}">
        <p14:creationId xmlns:p14="http://schemas.microsoft.com/office/powerpoint/2010/main" val="1008794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NB: May be some overlap with Android you did in </a:t>
            </a:r>
            <a:r>
              <a:rPr lang="en-NZ" dirty="0" err="1" smtClean="0"/>
              <a:t>JavaWithDale</a:t>
            </a:r>
            <a:r>
              <a:rPr lang="en-NZ" dirty="0" smtClean="0"/>
              <a:t>. We will move quickly through this material</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When using Android, the system creates a special</a:t>
            </a:r>
            <a:r>
              <a:rPr lang="en-NZ" baseline="0" dirty="0" smtClean="0"/>
              <a:t> class R.java, through which you access project resources</a:t>
            </a:r>
          </a:p>
          <a:p>
            <a:pPr marL="171450" indent="-171450">
              <a:buFont typeface="Arial" panose="020B0604020202020204" pitchFamily="34" charset="0"/>
              <a:buChar char="•"/>
            </a:pPr>
            <a:r>
              <a:rPr lang="en-NZ" baseline="0" dirty="0" smtClean="0"/>
              <a:t>Today we will take a first look at the code behind and see how we can access and work with these resources programmatically at runtime.</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a:t>
            </a:fld>
            <a:endParaRPr lang="en-NZ"/>
          </a:p>
        </p:txBody>
      </p:sp>
    </p:spTree>
    <p:extLst>
      <p:ext uri="{BB962C8B-B14F-4D97-AF65-F5344CB8AC3E}">
        <p14:creationId xmlns:p14="http://schemas.microsoft.com/office/powerpoint/2010/main" val="1572268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a:t>
            </a:r>
            <a:r>
              <a:rPr lang="en-NZ" dirty="0" err="1" smtClean="0"/>
              <a:t>drawable</a:t>
            </a:r>
            <a:r>
              <a:rPr lang="en-NZ" dirty="0" smtClean="0"/>
              <a:t>/</a:t>
            </a:r>
            <a:r>
              <a:rPr lang="en-NZ" dirty="0" err="1" smtClean="0"/>
              <a:t>meerkats</a:t>
            </a:r>
            <a:endParaRPr lang="en-NZ" dirty="0" smtClean="0"/>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NB:</a:t>
            </a:r>
            <a:r>
              <a:rPr lang="en-NZ" baseline="0" dirty="0" smtClean="0"/>
              <a:t> </a:t>
            </a:r>
            <a:r>
              <a:rPr lang="en-NZ" dirty="0" smtClean="0"/>
              <a:t>This is a resource</a:t>
            </a:r>
            <a:r>
              <a:rPr lang="en-NZ" baseline="0" dirty="0" smtClean="0"/>
              <a:t> name, not a file name. Don’t include the .jpg</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BTW, when changing from setting a background colour (as before) to setting a background picture, I had to change some other attributes as well. Can you figure out which ones?  </a:t>
            </a:r>
            <a:r>
              <a:rPr lang="en-NZ" baseline="0" dirty="0" smtClean="0">
                <a:sym typeface="Wingdings" panose="05000000000000000000" pitchFamily="2" charset="2"/>
              </a:rPr>
              <a:t> </a:t>
            </a:r>
            <a:r>
              <a:rPr lang="en-NZ" baseline="0" dirty="0" err="1" smtClean="0"/>
              <a:t>layout_width</a:t>
            </a:r>
            <a:r>
              <a:rPr lang="en-NZ" baseline="0" dirty="0" smtClean="0"/>
              <a:t> and </a:t>
            </a:r>
            <a:r>
              <a:rPr lang="en-NZ" baseline="0" dirty="0" err="1" smtClean="0"/>
              <a:t>layout_height</a:t>
            </a:r>
            <a:r>
              <a:rPr lang="en-NZ" baseline="0" dirty="0" smtClean="0"/>
              <a:t>.</a:t>
            </a:r>
          </a:p>
          <a:p>
            <a:pPr marL="171450" indent="-171450">
              <a:buFont typeface="Arial" panose="020B0604020202020204" pitchFamily="34" charset="0"/>
              <a:buChar char="•"/>
            </a:pPr>
            <a:r>
              <a:rPr lang="en-NZ" baseline="0" dirty="0" smtClean="0"/>
              <a:t> </a:t>
            </a:r>
          </a:p>
          <a:p>
            <a:pPr marL="171450" indent="-171450">
              <a:buFont typeface="Arial" panose="020B0604020202020204" pitchFamily="34" charset="0"/>
              <a:buChar char="•"/>
            </a:pPr>
            <a:r>
              <a:rPr lang="en-NZ" baseline="0" dirty="0" smtClean="0"/>
              <a:t>(What they were before, for comparison)</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They will now size to their contents, not be fixed as before. Which approach you choose depends on your layout and design.</a:t>
            </a:r>
          </a:p>
          <a:p>
            <a:pPr marL="171450" indent="-171450">
              <a:buFont typeface="Arial" panose="020B0604020202020204" pitchFamily="34" charset="0"/>
              <a:buChar char="•"/>
            </a:pPr>
            <a:r>
              <a:rPr lang="en-NZ" baseline="0" dirty="0" smtClean="0"/>
              <a:t>We look at the permissible values for the various attributes as we go.</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Think about how this is implemented, from a design perspective....</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10</a:t>
            </a:fld>
            <a:endParaRPr lang="en-NZ"/>
          </a:p>
        </p:txBody>
      </p:sp>
    </p:spTree>
    <p:extLst>
      <p:ext uri="{BB962C8B-B14F-4D97-AF65-F5344CB8AC3E}">
        <p14:creationId xmlns:p14="http://schemas.microsoft.com/office/powerpoint/2010/main" val="4277994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We’ve mentioned a couple</a:t>
            </a:r>
            <a:r>
              <a:rPr lang="en-NZ" baseline="0" dirty="0" smtClean="0"/>
              <a:t> of times that your resources are managed by this class “R”. </a:t>
            </a:r>
          </a:p>
          <a:p>
            <a:pPr marL="171450" indent="-171450">
              <a:buFont typeface="Arial" panose="020B0604020202020204" pitchFamily="34" charset="0"/>
              <a:buChar char="•"/>
            </a:pPr>
            <a:r>
              <a:rPr lang="en-NZ" baseline="0" dirty="0" smtClean="0"/>
              <a:t>(NB: There is another class R.java in the v7 folder. That contains system constants. Never modify it…)</a:t>
            </a:r>
          </a:p>
          <a:p>
            <a:pPr marL="171450" indent="-171450">
              <a:buFont typeface="Arial" panose="020B0604020202020204" pitchFamily="34" charset="0"/>
              <a:buChar char="•"/>
            </a:pPr>
            <a:r>
              <a:rPr lang="en-NZ" baseline="0" dirty="0" smtClean="0"/>
              <a:t>Let’s take a look at R…</a:t>
            </a:r>
          </a:p>
          <a:p>
            <a:pPr marL="171450" indent="-171450">
              <a:buFont typeface="Arial" panose="020B0604020202020204" pitchFamily="34" charset="0"/>
              <a:buChar char="•"/>
            </a:pPr>
            <a:r>
              <a:rPr lang="en-NZ" baseline="0" dirty="0" smtClean="0"/>
              <a:t>I’ve changed the explorer view here to show the actual file structure (use the triangle beside Scratches to change the view), and there’s R….way down there.</a:t>
            </a:r>
          </a:p>
          <a:p>
            <a:pPr marL="171450" indent="-171450">
              <a:buFont typeface="Arial" panose="020B0604020202020204" pitchFamily="34" charset="0"/>
              <a:buChar char="•"/>
            </a:pPr>
            <a:r>
              <a:rPr lang="en-NZ" baseline="0" dirty="0" smtClean="0"/>
              <a:t>Obviously, they have buried it so that it is very difficult to locate. You are not intended to modify R. </a:t>
            </a:r>
          </a:p>
          <a:p>
            <a:pPr marL="171450" indent="-171450">
              <a:buFont typeface="Arial" panose="020B0604020202020204" pitchFamily="34" charset="0"/>
              <a:buChar char="•"/>
            </a:pPr>
            <a:r>
              <a:rPr lang="en-NZ" baseline="0" dirty="0" smtClean="0"/>
              <a:t>But understanding what it looks like can help make some things clearer – especially the next thing we are going to do, which is see how to access screen controls.</a:t>
            </a:r>
          </a:p>
          <a:p>
            <a:pPr marL="171450" indent="-171450">
              <a:buFont typeface="Arial" panose="020B0604020202020204" pitchFamily="34" charset="0"/>
              <a:buChar char="•"/>
            </a:pPr>
            <a:r>
              <a:rPr lang="en-NZ" baseline="0" dirty="0" smtClean="0"/>
              <a:t>So, let’s talk about R.java.</a:t>
            </a:r>
          </a:p>
          <a:p>
            <a:pPr marL="171450" indent="-171450">
              <a:buFont typeface="Arial" panose="020B0604020202020204" pitchFamily="34" charset="0"/>
              <a:buChar char="•"/>
            </a:pPr>
            <a:r>
              <a:rPr lang="en-NZ" baseline="0" dirty="0" smtClean="0"/>
              <a:t>Double-click to open….</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11</a:t>
            </a:fld>
            <a:endParaRPr lang="en-NZ"/>
          </a:p>
        </p:txBody>
      </p:sp>
    </p:spTree>
    <p:extLst>
      <p:ext uri="{BB962C8B-B14F-4D97-AF65-F5344CB8AC3E}">
        <p14:creationId xmlns:p14="http://schemas.microsoft.com/office/powerpoint/2010/main" val="2655707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It’s just a normal Java class</a:t>
            </a:r>
            <a:r>
              <a:rPr lang="en-NZ" baseline="0" dirty="0" smtClean="0"/>
              <a:t> that contains a bunch of static  constants.</a:t>
            </a:r>
          </a:p>
          <a:p>
            <a:pPr marL="171450" indent="-171450">
              <a:buFont typeface="Arial" panose="020B0604020202020204" pitchFamily="34" charset="0"/>
              <a:buChar char="•"/>
            </a:pPr>
            <a:r>
              <a:rPr lang="en-NZ" baseline="0" dirty="0" smtClean="0"/>
              <a:t>(Explain static constants here, if needed.)</a:t>
            </a:r>
          </a:p>
          <a:p>
            <a:pPr marL="171450" indent="-171450">
              <a:buFont typeface="Arial" panose="020B0604020202020204" pitchFamily="34" charset="0"/>
              <a:buChar char="•"/>
            </a:pPr>
            <a:r>
              <a:rPr lang="en-NZ" baseline="0" dirty="0" smtClean="0"/>
              <a:t>What you see here is just a very small part of R</a:t>
            </a:r>
          </a:p>
          <a:p>
            <a:pPr marL="171450" indent="-171450">
              <a:buFont typeface="Arial" panose="020B0604020202020204" pitchFamily="34" charset="0"/>
              <a:buChar char="•"/>
            </a:pPr>
            <a:r>
              <a:rPr lang="en-NZ" baseline="0" dirty="0" smtClean="0"/>
              <a:t>It goes on and on and on. As an exercise, spend some time with R.</a:t>
            </a:r>
          </a:p>
          <a:p>
            <a:pPr marL="171450" indent="-171450">
              <a:buFont typeface="Arial" panose="020B0604020202020204" pitchFamily="34" charset="0"/>
              <a:buChar char="•"/>
            </a:pPr>
            <a:endParaRPr lang="en-NZ" baseline="0"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dirty="0" smtClean="0"/>
              <a:t>Here’s an interesting bit…</a:t>
            </a:r>
            <a:endParaRPr lang="en-US"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12</a:t>
            </a:fld>
            <a:endParaRPr lang="en-NZ"/>
          </a:p>
        </p:txBody>
      </p:sp>
    </p:spTree>
    <p:extLst>
      <p:ext uri="{BB962C8B-B14F-4D97-AF65-F5344CB8AC3E}">
        <p14:creationId xmlns:p14="http://schemas.microsoft.com/office/powerpoint/2010/main" val="710603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Remember</a:t>
            </a:r>
            <a:r>
              <a:rPr lang="en-NZ" baseline="0" dirty="0" smtClean="0"/>
              <a:t> we defined this &lt;</a:t>
            </a:r>
            <a:r>
              <a:rPr lang="en-NZ" baseline="0" dirty="0" err="1" smtClean="0"/>
              <a:t>color</a:t>
            </a:r>
            <a:r>
              <a:rPr lang="en-NZ" baseline="0" dirty="0" smtClean="0"/>
              <a:t>&gt; element </a:t>
            </a:r>
            <a:r>
              <a:rPr lang="en-NZ" baseline="0" dirty="0" err="1" smtClean="0"/>
              <a:t>colorForImageView</a:t>
            </a:r>
            <a:r>
              <a:rPr lang="en-NZ" baseline="0" dirty="0" smtClean="0"/>
              <a:t> in colors.xml?</a:t>
            </a:r>
          </a:p>
          <a:p>
            <a:pPr marL="171450" indent="-171450">
              <a:buFont typeface="Arial" panose="020B0604020202020204" pitchFamily="34" charset="0"/>
              <a:buChar char="•"/>
            </a:pPr>
            <a:r>
              <a:rPr lang="en-NZ" baseline="0" dirty="0" smtClean="0"/>
              <a:t>If we looked, we could also find the &lt;</a:t>
            </a:r>
            <a:r>
              <a:rPr lang="en-NZ" baseline="0" dirty="0" err="1" smtClean="0"/>
              <a:t>dimen</a:t>
            </a:r>
            <a:r>
              <a:rPr lang="en-NZ" baseline="0" dirty="0" smtClean="0"/>
              <a:t>&gt; that we added.</a:t>
            </a:r>
          </a:p>
          <a:p>
            <a:pPr marL="171450" indent="-171450">
              <a:buFont typeface="Arial" panose="020B0604020202020204" pitchFamily="34" charset="0"/>
              <a:buChar char="•"/>
            </a:pPr>
            <a:endParaRPr lang="en-NZ" baseline="0"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baseline="0" dirty="0" smtClean="0"/>
              <a:t>Note that this constant is an </a:t>
            </a:r>
            <a:r>
              <a:rPr lang="en-NZ" baseline="0" dirty="0" err="1" smtClean="0"/>
              <a:t>int</a:t>
            </a:r>
            <a:r>
              <a:rPr lang="en-NZ" baseline="0" dirty="0" smtClean="0"/>
              <a:t>, not a </a:t>
            </a:r>
            <a:r>
              <a:rPr lang="en-NZ" baseline="0" dirty="0" err="1" smtClean="0"/>
              <a:t>color</a:t>
            </a:r>
            <a:r>
              <a:rPr lang="en-NZ" baseline="0" dirty="0" smtClean="0"/>
              <a:t>. R holds integer IDs.</a:t>
            </a:r>
          </a:p>
          <a:p>
            <a:pPr marL="171450" indent="-171450">
              <a:buFont typeface="Arial" panose="020B0604020202020204" pitchFamily="34" charset="0"/>
              <a:buChar char="•"/>
            </a:pPr>
            <a:r>
              <a:rPr lang="en-NZ" baseline="0" dirty="0" smtClean="0"/>
              <a:t>Each resource constant you add is assigned a big hex integer value. This is their </a:t>
            </a:r>
            <a:r>
              <a:rPr lang="en-NZ" b="1" i="1" baseline="0" dirty="0" err="1" smtClean="0"/>
              <a:t>resourceID</a:t>
            </a:r>
            <a:r>
              <a:rPr lang="en-NZ" b="1" i="1" baseline="0" dirty="0" smtClean="0"/>
              <a:t>.</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baseline="0" dirty="0" smtClean="0"/>
              <a:t>Android gives everything a unique </a:t>
            </a:r>
            <a:r>
              <a:rPr lang="en-NZ" baseline="0" dirty="0" err="1" smtClean="0"/>
              <a:t>int</a:t>
            </a:r>
            <a:r>
              <a:rPr lang="en-NZ" baseline="0" dirty="0" smtClean="0"/>
              <a:t> called a Resource ID and everything that happens at run time depends on these IDs.</a:t>
            </a:r>
            <a:endParaRPr lang="en-NZ" b="1" i="1" baseline="0" dirty="0" smtClean="0"/>
          </a:p>
          <a:p>
            <a:pPr marL="171450" indent="-171450">
              <a:buFont typeface="Arial" panose="020B0604020202020204" pitchFamily="34" charset="0"/>
              <a:buChar char="•"/>
            </a:pPr>
            <a:r>
              <a:rPr lang="en-NZ" b="1" i="1" baseline="0" dirty="0" smtClean="0"/>
              <a:t>Repeat:</a:t>
            </a:r>
            <a:r>
              <a:rPr lang="en-NZ" b="0" i="0" baseline="0" dirty="0" smtClean="0"/>
              <a:t> R doesn’t store the </a:t>
            </a:r>
            <a:r>
              <a:rPr lang="en-NZ" b="0" i="1" baseline="0" dirty="0" smtClean="0"/>
              <a:t>value</a:t>
            </a:r>
            <a:r>
              <a:rPr lang="en-NZ" b="0" i="0" baseline="0" dirty="0" smtClean="0"/>
              <a:t> of the resource constants, it stores their </a:t>
            </a:r>
            <a:r>
              <a:rPr lang="en-NZ" b="0" i="0" baseline="0" dirty="0" err="1" smtClean="0"/>
              <a:t>resourceIDs</a:t>
            </a:r>
            <a:r>
              <a:rPr lang="en-NZ" b="0" i="0" baseline="0" dirty="0" smtClean="0"/>
              <a:t>. The system doesn’t want to talk about its resources by their names, it wants to talk about them by their </a:t>
            </a:r>
            <a:r>
              <a:rPr lang="en-NZ" b="0" i="0" baseline="0" dirty="0" err="1" smtClean="0"/>
              <a:t>resourceIDs</a:t>
            </a:r>
            <a:r>
              <a:rPr lang="en-NZ" b="0" i="0" baseline="0" dirty="0" smtClean="0"/>
              <a:t>. It’s like when we use your </a:t>
            </a:r>
            <a:r>
              <a:rPr lang="en-NZ" b="0" i="0" baseline="0" dirty="0" err="1" smtClean="0"/>
              <a:t>studentID</a:t>
            </a:r>
            <a:r>
              <a:rPr lang="en-NZ" b="0" i="0" baseline="0" dirty="0" smtClean="0"/>
              <a:t> instead of your name.</a:t>
            </a:r>
            <a:endParaRPr lang="en-NZ" baseline="0" dirty="0" smtClean="0"/>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When we refer to our defined resources (starting with @) in the xml, we get the </a:t>
            </a:r>
            <a:r>
              <a:rPr lang="en-NZ" baseline="0" dirty="0" err="1" smtClean="0"/>
              <a:t>int</a:t>
            </a:r>
            <a:r>
              <a:rPr lang="en-NZ" baseline="0" dirty="0" smtClean="0"/>
              <a:t> – the </a:t>
            </a:r>
            <a:r>
              <a:rPr lang="en-NZ" baseline="0" dirty="0" err="1" smtClean="0"/>
              <a:t>resourceID</a:t>
            </a:r>
            <a:endParaRPr lang="en-NZ" baseline="0" dirty="0" smtClean="0"/>
          </a:p>
          <a:p>
            <a:pPr marL="171450" indent="-171450">
              <a:buFont typeface="Arial" panose="020B0604020202020204" pitchFamily="34" charset="0"/>
              <a:buChar char="•"/>
            </a:pPr>
            <a:r>
              <a:rPr lang="en-NZ" baseline="0" dirty="0" smtClean="0"/>
              <a:t>Later we will look at how we can use the constant </a:t>
            </a:r>
            <a:r>
              <a:rPr lang="en-NZ" baseline="0" dirty="0" err="1" smtClean="0"/>
              <a:t>resourceID</a:t>
            </a:r>
            <a:r>
              <a:rPr lang="en-NZ" baseline="0" dirty="0" smtClean="0"/>
              <a:t> to get the constant value (like #FF0000 or 16dp).</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But first, let’s think about screen controls (buttons, </a:t>
            </a:r>
            <a:r>
              <a:rPr lang="en-NZ" baseline="0" dirty="0" err="1" smtClean="0"/>
              <a:t>TextViews</a:t>
            </a:r>
            <a:r>
              <a:rPr lang="en-NZ" baseline="0" dirty="0" smtClean="0"/>
              <a:t>, etc.)</a:t>
            </a:r>
          </a:p>
          <a:p>
            <a:pPr marL="171450" indent="-171450">
              <a:buFont typeface="Arial" panose="020B0604020202020204" pitchFamily="34" charset="0"/>
              <a:buChar char="•"/>
            </a:pPr>
            <a:r>
              <a:rPr lang="en-NZ" baseline="0" dirty="0" smtClean="0"/>
              <a:t>Screen controls are also managed via their resource Ids.</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13</a:t>
            </a:fld>
            <a:endParaRPr lang="en-NZ"/>
          </a:p>
        </p:txBody>
      </p:sp>
    </p:spTree>
    <p:extLst>
      <p:ext uri="{BB962C8B-B14F-4D97-AF65-F5344CB8AC3E}">
        <p14:creationId xmlns:p14="http://schemas.microsoft.com/office/powerpoint/2010/main" val="3445607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(Android</a:t>
            </a:r>
            <a:r>
              <a:rPr lang="en-NZ" baseline="0" dirty="0" smtClean="0"/>
              <a:t> controls are often referred to as “widgets” – but note there are other things called widgets. We will discuss a bit more later.)</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Here is how I set up the </a:t>
            </a:r>
            <a:r>
              <a:rPr lang="en-NZ" dirty="0" err="1" smtClean="0"/>
              <a:t>ImageView</a:t>
            </a:r>
            <a:r>
              <a:rPr lang="en-NZ" dirty="0" smtClean="0"/>
              <a:t> in my version of the </a:t>
            </a:r>
            <a:r>
              <a:rPr lang="en-NZ" dirty="0" err="1" smtClean="0"/>
              <a:t>Prac</a:t>
            </a:r>
            <a:r>
              <a:rPr lang="en-NZ" dirty="0" smtClean="0"/>
              <a:t> we did last time…</a:t>
            </a:r>
          </a:p>
          <a:p>
            <a:pPr marL="171450" indent="-171450">
              <a:buFont typeface="Arial" panose="020B0604020202020204" pitchFamily="34" charset="0"/>
              <a:buChar char="•"/>
            </a:pPr>
            <a:r>
              <a:rPr lang="en-NZ" dirty="0" smtClean="0"/>
              <a:t>Note</a:t>
            </a:r>
            <a:r>
              <a:rPr lang="en-NZ" baseline="0" dirty="0" smtClean="0"/>
              <a:t> that I changed its ID property in the Properties window, and that this is reflected in the Component Tree.</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1" baseline="0" dirty="0" smtClean="0"/>
              <a:t>The id here is not the ID that R contains (an unfortunate ambiguity). </a:t>
            </a:r>
            <a:r>
              <a:rPr lang="en-NZ" baseline="0" dirty="0" smtClean="0"/>
              <a:t>This id is its name – how you identify it in the code behind (you will need to do this to fetch its </a:t>
            </a:r>
            <a:r>
              <a:rPr lang="en-NZ" baseline="0" dirty="0" err="1" smtClean="0"/>
              <a:t>resourceID</a:t>
            </a:r>
            <a:r>
              <a:rPr lang="en-NZ" baseline="0" dirty="0" smtClean="0"/>
              <a:t>). </a:t>
            </a:r>
          </a:p>
          <a:p>
            <a:pPr marL="171450" indent="-171450">
              <a:buFont typeface="Arial" panose="020B0604020202020204" pitchFamily="34" charset="0"/>
              <a:buChar char="•"/>
            </a:pPr>
            <a:r>
              <a:rPr lang="en-NZ" baseline="0" dirty="0" smtClean="0"/>
              <a:t>As with all variable names it should be set to something meaningful. Don’t end up with Button2, Button3, Button4... in your code.</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Here is what the xml layout file looks like…</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14</a:t>
            </a:fld>
            <a:endParaRPr lang="en-NZ"/>
          </a:p>
        </p:txBody>
      </p:sp>
    </p:spTree>
    <p:extLst>
      <p:ext uri="{BB962C8B-B14F-4D97-AF65-F5344CB8AC3E}">
        <p14:creationId xmlns:p14="http://schemas.microsoft.com/office/powerpoint/2010/main" val="3435190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There’s the ID value I changed in the Properties window</a:t>
            </a:r>
            <a:r>
              <a:rPr lang="en-NZ" baseline="0" dirty="0" smtClean="0"/>
              <a:t> – we’ll look more closely at the syntax in a minute</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You can also see the id attribute for</a:t>
            </a:r>
            <a:r>
              <a:rPr lang="en-NZ" baseline="0" dirty="0" smtClean="0"/>
              <a:t> the TextView</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These</a:t>
            </a:r>
            <a:r>
              <a:rPr lang="en-NZ" baseline="0" dirty="0" smtClean="0"/>
              <a:t> screen controls are also assigned resource IDs and included in R.</a:t>
            </a:r>
          </a:p>
          <a:p>
            <a:pPr marL="171450" indent="-171450">
              <a:buFont typeface="Arial" panose="020B0604020202020204" pitchFamily="34" charset="0"/>
              <a:buChar char="•"/>
            </a:pPr>
            <a:r>
              <a:rPr lang="en-NZ" baseline="0" dirty="0" smtClean="0"/>
              <a:t>Let’s find them…</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15</a:t>
            </a:fld>
            <a:endParaRPr lang="en-NZ"/>
          </a:p>
        </p:txBody>
      </p:sp>
    </p:spTree>
    <p:extLst>
      <p:ext uri="{BB962C8B-B14F-4D97-AF65-F5344CB8AC3E}">
        <p14:creationId xmlns:p14="http://schemas.microsoft.com/office/powerpoint/2010/main" val="37257561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There they are.</a:t>
            </a:r>
          </a:p>
          <a:p>
            <a:pPr marL="171450" indent="-171450">
              <a:buFont typeface="Arial" panose="020B0604020202020204" pitchFamily="34" charset="0"/>
              <a:buChar char="•"/>
            </a:pPr>
            <a:r>
              <a:rPr lang="en-NZ" dirty="0" smtClean="0"/>
              <a:t>When</a:t>
            </a:r>
            <a:r>
              <a:rPr lang="en-NZ" baseline="0" dirty="0" smtClean="0"/>
              <a:t> we want to operate on these screen widgets in the java code-behind (for example, to change the contents at runtime) we must do so </a:t>
            </a:r>
            <a:r>
              <a:rPr lang="en-NZ" b="1" i="1" baseline="0" dirty="0" smtClean="0"/>
              <a:t>via their Resource ID</a:t>
            </a:r>
            <a:r>
              <a:rPr lang="en-NZ" b="0" i="0" baseline="0" dirty="0" smtClean="0"/>
              <a:t>.</a:t>
            </a:r>
          </a:p>
          <a:p>
            <a:pPr marL="171450" indent="-171450">
              <a:buFont typeface="Arial" panose="020B0604020202020204" pitchFamily="34" charset="0"/>
              <a:buChar char="•"/>
            </a:pPr>
            <a:r>
              <a:rPr lang="en-NZ" b="0" i="0" baseline="0" dirty="0" smtClean="0"/>
              <a:t>Fortunately, we don’t have to keep track of these IDs ourselves. When we want one, we will </a:t>
            </a:r>
            <a:r>
              <a:rPr lang="en-NZ" b="1" i="1" baseline="0" dirty="0" smtClean="0"/>
              <a:t>get it from R. </a:t>
            </a:r>
            <a:r>
              <a:rPr lang="en-NZ" b="0" i="0" baseline="0" dirty="0" smtClean="0"/>
              <a:t>The Resource IDs are all static variables of R, so we access them as </a:t>
            </a:r>
            <a:r>
              <a:rPr lang="en-NZ" b="0" i="0" baseline="0" dirty="0" err="1" smtClean="0"/>
              <a:t>R.</a:t>
            </a:r>
            <a:r>
              <a:rPr lang="en-NZ" b="0" i="1" baseline="0" dirty="0" err="1" smtClean="0"/>
              <a:t>identifyingInformationOfElement</a:t>
            </a:r>
            <a:r>
              <a:rPr lang="en-NZ" b="0" i="1" baseline="0" dirty="0" smtClean="0"/>
              <a:t>.</a:t>
            </a:r>
            <a:endParaRPr lang="en-NZ" b="1" i="1" baseline="0" dirty="0" smtClean="0"/>
          </a:p>
          <a:p>
            <a:pPr marL="171450" indent="-171450">
              <a:buFont typeface="Arial" panose="020B0604020202020204" pitchFamily="34" charset="0"/>
              <a:buChar char="•"/>
            </a:pPr>
            <a:endParaRPr lang="en-NZ" b="1" i="1" baseline="0" dirty="0" smtClean="0"/>
          </a:p>
          <a:p>
            <a:pPr marL="171450" indent="-171450">
              <a:buFont typeface="Arial" panose="020B0604020202020204" pitchFamily="34" charset="0"/>
              <a:buChar char="•"/>
            </a:pPr>
            <a:r>
              <a:rPr lang="en-NZ" b="0" i="0" baseline="0" dirty="0" smtClean="0"/>
              <a:t>First, let’s take a look at this Java code-behind we keep talking about.</a:t>
            </a:r>
          </a:p>
          <a:p>
            <a:pPr marL="171450" indent="-171450">
              <a:buFont typeface="Arial" panose="020B0604020202020204" pitchFamily="34" charset="0"/>
              <a:buChar char="•"/>
            </a:pPr>
            <a:r>
              <a:rPr lang="en-NZ" b="0" i="0" baseline="0" dirty="0" smtClean="0"/>
              <a:t>Then, we will see how we use R to get resource IDs and write code with them.</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16</a:t>
            </a:fld>
            <a:endParaRPr lang="en-NZ"/>
          </a:p>
        </p:txBody>
      </p:sp>
    </p:spTree>
    <p:extLst>
      <p:ext uri="{BB962C8B-B14F-4D97-AF65-F5344CB8AC3E}">
        <p14:creationId xmlns:p14="http://schemas.microsoft.com/office/powerpoint/2010/main" val="918118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There it</a:t>
            </a:r>
            <a:r>
              <a:rPr lang="en-NZ" baseline="0" dirty="0" smtClean="0"/>
              <a:t> is: MainActivity.java</a:t>
            </a:r>
          </a:p>
          <a:p>
            <a:pPr marL="171450" indent="-171450">
              <a:buFont typeface="Arial" panose="020B0604020202020204" pitchFamily="34" charset="0"/>
              <a:buChar char="•"/>
            </a:pPr>
            <a:r>
              <a:rPr lang="en-NZ" baseline="0" dirty="0" smtClean="0"/>
              <a:t>If my activity were named Bob, this would be BobActivity.java</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Double-click to open, and you will see the starter code that was generated for you…</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17</a:t>
            </a:fld>
            <a:endParaRPr lang="en-NZ"/>
          </a:p>
        </p:txBody>
      </p:sp>
    </p:spTree>
    <p:extLst>
      <p:ext uri="{BB962C8B-B14F-4D97-AF65-F5344CB8AC3E}">
        <p14:creationId xmlns:p14="http://schemas.microsoft.com/office/powerpoint/2010/main" val="1371239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Here is your new class</a:t>
            </a:r>
          </a:p>
          <a:p>
            <a:pPr marL="171450" indent="-171450">
              <a:buFont typeface="Arial" panose="020B0604020202020204" pitchFamily="34" charset="0"/>
              <a:buChar char="•"/>
            </a:pPr>
            <a:r>
              <a:rPr lang="en-NZ" dirty="0" smtClean="0"/>
              <a:t>Descended from</a:t>
            </a:r>
            <a:r>
              <a:rPr lang="en-NZ" baseline="0" dirty="0" smtClean="0"/>
              <a:t> the Android class </a:t>
            </a:r>
            <a:r>
              <a:rPr lang="en-NZ" baseline="0" dirty="0" err="1" smtClean="0"/>
              <a:t>AppCompatActivity</a:t>
            </a:r>
            <a:endParaRPr lang="en-NZ" baseline="0" dirty="0" smtClean="0"/>
          </a:p>
          <a:p>
            <a:pPr marL="171450" indent="-171450">
              <a:buFont typeface="Arial" panose="020B0604020202020204" pitchFamily="34" charset="0"/>
              <a:buChar char="•"/>
            </a:pPr>
            <a:r>
              <a:rPr lang="en-NZ" baseline="0" dirty="0" smtClean="0"/>
              <a:t>You have overridden one method of the parent class, </a:t>
            </a:r>
            <a:r>
              <a:rPr lang="en-NZ" baseline="0" dirty="0" err="1" smtClean="0"/>
              <a:t>onCreate</a:t>
            </a:r>
            <a:r>
              <a:rPr lang="en-NZ" baseline="0" dirty="0" smtClean="0"/>
              <a:t>(Bundle </a:t>
            </a:r>
            <a:r>
              <a:rPr lang="en-NZ" baseline="0" dirty="0" err="1" smtClean="0"/>
              <a:t>savedInstanceState</a:t>
            </a:r>
            <a:r>
              <a:rPr lang="en-NZ" baseline="0" dirty="0" smtClean="0"/>
              <a:t>)</a:t>
            </a:r>
          </a:p>
          <a:p>
            <a:pPr marL="171450" indent="-171450">
              <a:buFont typeface="Arial" panose="020B0604020202020204" pitchFamily="34" charset="0"/>
              <a:buChar char="•"/>
            </a:pPr>
            <a:r>
              <a:rPr lang="en-NZ" baseline="0" dirty="0" smtClean="0"/>
              <a:t>This is the event handler for the </a:t>
            </a:r>
            <a:r>
              <a:rPr lang="en-NZ" baseline="0" dirty="0" err="1" smtClean="0"/>
              <a:t>onCreate</a:t>
            </a:r>
            <a:r>
              <a:rPr lang="en-NZ" baseline="0" dirty="0" smtClean="0"/>
              <a:t> event (remember the lifecycle)?</a:t>
            </a:r>
          </a:p>
          <a:p>
            <a:pPr marL="171450" indent="-171450">
              <a:buFont typeface="Arial" panose="020B0604020202020204" pitchFamily="34" charset="0"/>
              <a:buChar char="•"/>
            </a:pPr>
            <a:r>
              <a:rPr lang="en-NZ" baseline="0" dirty="0" smtClean="0"/>
              <a:t>Any code you put in here will be executed when the app is launched.</a:t>
            </a:r>
          </a:p>
          <a:p>
            <a:pPr marL="171450" indent="-171450">
              <a:buFont typeface="Arial" panose="020B0604020202020204" pitchFamily="34" charset="0"/>
              <a:buChar char="•"/>
            </a:pPr>
            <a:r>
              <a:rPr lang="en-NZ" baseline="0" dirty="0" smtClean="0"/>
              <a:t>(Bundle </a:t>
            </a:r>
            <a:r>
              <a:rPr lang="en-NZ" baseline="0" dirty="0" err="1" smtClean="0"/>
              <a:t>savedInstanceState</a:t>
            </a:r>
            <a:r>
              <a:rPr lang="en-NZ" baseline="0" dirty="0" smtClean="0"/>
              <a:t> is used to maintain state if your app gets killed. We meet it later in the semester).</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In this default implementation we see only two lines of code. </a:t>
            </a:r>
          </a:p>
          <a:p>
            <a:pPr marL="628650" lvl="1" indent="-171450">
              <a:buFont typeface="Arial" panose="020B0604020202020204" pitchFamily="34" charset="0"/>
              <a:buChar char="•"/>
            </a:pPr>
            <a:r>
              <a:rPr lang="en-NZ" baseline="0" dirty="0" smtClean="0"/>
              <a:t>The first calls the </a:t>
            </a:r>
            <a:r>
              <a:rPr lang="en-NZ" b="1" baseline="0" dirty="0" smtClean="0"/>
              <a:t>parent’s</a:t>
            </a:r>
            <a:r>
              <a:rPr lang="en-NZ" baseline="0" dirty="0" smtClean="0"/>
              <a:t> onCreate, to get all the common work done that </a:t>
            </a:r>
            <a:r>
              <a:rPr lang="en-NZ" baseline="0" dirty="0" err="1" smtClean="0"/>
              <a:t>AppCompatActivity</a:t>
            </a:r>
            <a:r>
              <a:rPr lang="en-NZ" baseline="0" dirty="0" smtClean="0"/>
              <a:t> instances need.</a:t>
            </a:r>
          </a:p>
          <a:p>
            <a:pPr marL="628650" lvl="1" indent="-171450">
              <a:buFont typeface="Arial" panose="020B0604020202020204" pitchFamily="34" charset="0"/>
              <a:buChar char="•"/>
            </a:pPr>
            <a:r>
              <a:rPr lang="en-NZ" baseline="0" dirty="0" smtClean="0"/>
              <a:t>The second statement binds this activity to its layout XML file. Look carefully at how it does this:</a:t>
            </a:r>
          </a:p>
          <a:p>
            <a:pPr marL="1085850" lvl="2" indent="-171450">
              <a:buFont typeface="Arial" panose="020B0604020202020204" pitchFamily="34" charset="0"/>
              <a:buChar char="•"/>
            </a:pPr>
            <a:r>
              <a:rPr lang="en-NZ" baseline="0" dirty="0" smtClean="0"/>
              <a:t>It calls a method </a:t>
            </a:r>
            <a:r>
              <a:rPr lang="en-NZ" baseline="0" dirty="0" err="1" smtClean="0"/>
              <a:t>setContentView</a:t>
            </a:r>
            <a:r>
              <a:rPr lang="en-NZ" baseline="0" dirty="0" smtClean="0"/>
              <a:t>. Where does that method come from? You haven’t written it. Yet this class knows it…..</a:t>
            </a:r>
            <a:r>
              <a:rPr lang="en-NZ" baseline="0" dirty="0" smtClean="0">
                <a:sym typeface="Wingdings" panose="05000000000000000000" pitchFamily="2" charset="2"/>
              </a:rPr>
              <a:t> This method is defined in </a:t>
            </a:r>
            <a:r>
              <a:rPr lang="en-NZ" baseline="0" dirty="0" err="1" smtClean="0">
                <a:sym typeface="Wingdings" panose="05000000000000000000" pitchFamily="2" charset="2"/>
              </a:rPr>
              <a:t>AppCompatActivity</a:t>
            </a:r>
            <a:r>
              <a:rPr lang="en-NZ" baseline="0" dirty="0" smtClean="0">
                <a:sym typeface="Wingdings" panose="05000000000000000000" pitchFamily="2" charset="2"/>
              </a:rPr>
              <a:t> (or one of its ancestors). This is the whole idea when building Android apps. You get dozens of classes with hundreds of methods. You need to learn what you use to get stuff done.</a:t>
            </a:r>
          </a:p>
          <a:p>
            <a:pPr marL="1085850" lvl="2" indent="-171450">
              <a:buFont typeface="Arial" panose="020B0604020202020204" pitchFamily="34" charset="0"/>
              <a:buChar char="•"/>
            </a:pPr>
            <a:r>
              <a:rPr lang="en-NZ" baseline="0" dirty="0" smtClean="0">
                <a:sym typeface="Wingdings" panose="05000000000000000000" pitchFamily="2" charset="2"/>
              </a:rPr>
              <a:t>We pass to </a:t>
            </a:r>
            <a:r>
              <a:rPr lang="en-NZ" baseline="0" dirty="0" err="1" smtClean="0">
                <a:sym typeface="Wingdings" panose="05000000000000000000" pitchFamily="2" charset="2"/>
              </a:rPr>
              <a:t>setContentView</a:t>
            </a:r>
            <a:r>
              <a:rPr lang="en-NZ" baseline="0" dirty="0" smtClean="0">
                <a:sym typeface="Wingdings" panose="05000000000000000000" pitchFamily="2" charset="2"/>
              </a:rPr>
              <a:t>, a </a:t>
            </a:r>
            <a:r>
              <a:rPr lang="en-NZ" b="1" baseline="0" dirty="0" smtClean="0">
                <a:sym typeface="Wingdings" panose="05000000000000000000" pitchFamily="2" charset="2"/>
              </a:rPr>
              <a:t>resource ID</a:t>
            </a:r>
            <a:r>
              <a:rPr lang="en-NZ" baseline="0" dirty="0" smtClean="0">
                <a:sym typeface="Wingdings" panose="05000000000000000000" pitchFamily="2" charset="2"/>
              </a:rPr>
              <a:t>, which we get from R. Whose resource ID do you think we are passing?  -&gt; res/layout/activity_main.xml</a:t>
            </a:r>
          </a:p>
          <a:p>
            <a:pPr marL="1085850" lvl="2" indent="-171450">
              <a:buFont typeface="Arial" panose="020B0604020202020204" pitchFamily="34" charset="0"/>
              <a:buChar char="•"/>
            </a:pPr>
            <a:r>
              <a:rPr lang="en-NZ" b="1" baseline="0" dirty="0" smtClean="0">
                <a:sym typeface="Wingdings" panose="05000000000000000000" pitchFamily="2" charset="2"/>
              </a:rPr>
              <a:t>In the xml we were saying @layout/</a:t>
            </a:r>
            <a:r>
              <a:rPr lang="en-NZ" b="1" baseline="0" dirty="0" err="1" smtClean="0">
                <a:sym typeface="Wingdings" panose="05000000000000000000" pitchFamily="2" charset="2"/>
              </a:rPr>
              <a:t>activity_main</a:t>
            </a:r>
            <a:r>
              <a:rPr lang="en-NZ" b="1" baseline="0" dirty="0" smtClean="0">
                <a:sym typeface="Wingdings" panose="05000000000000000000" pitchFamily="2" charset="2"/>
              </a:rPr>
              <a:t> to get to a resource. The syntax for referring to resources is different in XML and in Java. This shouldn’t surprise you. </a:t>
            </a:r>
          </a:p>
          <a:p>
            <a:pPr marL="1085850" lvl="2" indent="-171450">
              <a:buFont typeface="Arial" panose="020B0604020202020204" pitchFamily="34" charset="0"/>
              <a:buChar char="•"/>
            </a:pPr>
            <a:endParaRPr lang="en-NZ" baseline="0" dirty="0" smtClean="0">
              <a:sym typeface="Wingdings" panose="05000000000000000000" pitchFamily="2" charset="2"/>
            </a:endParaRPr>
          </a:p>
          <a:p>
            <a:pPr marL="171450" lvl="0" indent="-171450">
              <a:buFont typeface="Arial" panose="020B0604020202020204" pitchFamily="34" charset="0"/>
              <a:buChar char="•"/>
            </a:pPr>
            <a:r>
              <a:rPr lang="en-NZ" baseline="0" dirty="0" smtClean="0">
                <a:sym typeface="Wingdings" panose="05000000000000000000" pitchFamily="2" charset="2"/>
              </a:rPr>
              <a:t>If you need to, you can get your other </a:t>
            </a:r>
            <a:r>
              <a:rPr lang="en-NZ" b="1" baseline="0" dirty="0" smtClean="0">
                <a:sym typeface="Wingdings" panose="05000000000000000000" pitchFamily="2" charset="2"/>
              </a:rPr>
              <a:t>resource constants </a:t>
            </a:r>
            <a:r>
              <a:rPr lang="en-NZ" baseline="0" dirty="0" smtClean="0">
                <a:sym typeface="Wingdings" panose="05000000000000000000" pitchFamily="2" charset="2"/>
              </a:rPr>
              <a:t>this way as well: </a:t>
            </a:r>
            <a:r>
              <a:rPr lang="en-NZ" baseline="0" dirty="0" err="1" smtClean="0">
                <a:sym typeface="Wingdings" panose="05000000000000000000" pitchFamily="2" charset="2"/>
              </a:rPr>
              <a:t>R.color.colorForImageView</a:t>
            </a:r>
            <a:r>
              <a:rPr lang="en-NZ" baseline="0" dirty="0" smtClean="0">
                <a:sym typeface="Wingdings" panose="05000000000000000000" pitchFamily="2" charset="2"/>
              </a:rPr>
              <a:t>, etc.</a:t>
            </a:r>
          </a:p>
          <a:p>
            <a:pPr marL="171450" lvl="0" indent="-171450">
              <a:buFont typeface="Arial" panose="020B0604020202020204" pitchFamily="34" charset="0"/>
              <a:buChar char="•"/>
            </a:pPr>
            <a:endParaRPr lang="en-NZ" baseline="0" dirty="0" smtClean="0">
              <a:sym typeface="Wingdings" panose="05000000000000000000" pitchFamily="2" charset="2"/>
            </a:endParaRPr>
          </a:p>
          <a:p>
            <a:pPr marL="171450" lvl="0" indent="-171450">
              <a:buFont typeface="Arial" panose="020B0604020202020204" pitchFamily="34" charset="0"/>
              <a:buChar char="•"/>
            </a:pPr>
            <a:r>
              <a:rPr lang="en-NZ" baseline="0" dirty="0" smtClean="0">
                <a:sym typeface="Wingdings" panose="05000000000000000000" pitchFamily="2" charset="2"/>
              </a:rPr>
              <a:t>And how do we get the </a:t>
            </a:r>
            <a:r>
              <a:rPr lang="en-NZ" baseline="0" dirty="0" err="1" smtClean="0">
                <a:sym typeface="Wingdings" panose="05000000000000000000" pitchFamily="2" charset="2"/>
              </a:rPr>
              <a:t>resourceIDs</a:t>
            </a:r>
            <a:r>
              <a:rPr lang="en-NZ" baseline="0" dirty="0" smtClean="0">
                <a:sym typeface="Wingdings" panose="05000000000000000000" pitchFamily="2" charset="2"/>
              </a:rPr>
              <a:t> of</a:t>
            </a:r>
            <a:r>
              <a:rPr lang="en-NZ" b="1" baseline="0" dirty="0" smtClean="0">
                <a:sym typeface="Wingdings" panose="05000000000000000000" pitchFamily="2" charset="2"/>
              </a:rPr>
              <a:t> screen widgets</a:t>
            </a:r>
            <a:r>
              <a:rPr lang="en-NZ" baseline="0" dirty="0" smtClean="0">
                <a:sym typeface="Wingdings" panose="05000000000000000000" pitchFamily="2" charset="2"/>
              </a:rPr>
              <a:t>? </a:t>
            </a:r>
          </a:p>
          <a:p>
            <a:pPr marL="171450" lvl="0" indent="-171450">
              <a:buFont typeface="Arial" panose="020B0604020202020204" pitchFamily="34" charset="0"/>
              <a:buChar char="•"/>
            </a:pPr>
            <a:r>
              <a:rPr lang="en-NZ" baseline="0" dirty="0" smtClean="0">
                <a:sym typeface="Wingdings" panose="05000000000000000000" pitchFamily="2" charset="2"/>
              </a:rPr>
              <a:t>Like this…</a:t>
            </a:r>
          </a:p>
          <a:p>
            <a:pPr marL="1085850" lvl="2"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18</a:t>
            </a:fld>
            <a:endParaRPr lang="en-NZ"/>
          </a:p>
        </p:txBody>
      </p:sp>
    </p:spTree>
    <p:extLst>
      <p:ext uri="{BB962C8B-B14F-4D97-AF65-F5344CB8AC3E}">
        <p14:creationId xmlns:p14="http://schemas.microsoft.com/office/powerpoint/2010/main" val="3105758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Colours are in </a:t>
            </a:r>
            <a:r>
              <a:rPr lang="en-NZ" dirty="0" err="1" smtClean="0"/>
              <a:t>R.color</a:t>
            </a:r>
            <a:r>
              <a:rPr lang="en-NZ" dirty="0" smtClean="0"/>
              <a:t>.</a:t>
            </a:r>
          </a:p>
          <a:p>
            <a:pPr marL="171450" indent="-171450">
              <a:buFont typeface="Arial" panose="020B0604020202020204" pitchFamily="34" charset="0"/>
              <a:buChar char="•"/>
            </a:pPr>
            <a:r>
              <a:rPr lang="en-NZ" dirty="0" smtClean="0"/>
              <a:t>Layouts are in </a:t>
            </a:r>
            <a:r>
              <a:rPr lang="en-NZ" dirty="0" err="1" smtClean="0"/>
              <a:t>R.layout</a:t>
            </a:r>
            <a:r>
              <a:rPr lang="en-NZ" dirty="0" smtClean="0"/>
              <a:t>.</a:t>
            </a:r>
          </a:p>
          <a:p>
            <a:pPr marL="171450" indent="-171450">
              <a:buFont typeface="Arial" panose="020B0604020202020204" pitchFamily="34" charset="0"/>
              <a:buChar char="•"/>
            </a:pPr>
            <a:r>
              <a:rPr lang="en-NZ" dirty="0" smtClean="0"/>
              <a:t>Screen widgets</a:t>
            </a:r>
            <a:r>
              <a:rPr lang="en-NZ" baseline="0" dirty="0" smtClean="0"/>
              <a:t> are in R.id</a:t>
            </a:r>
          </a:p>
          <a:p>
            <a:pPr marL="171450" indent="-171450">
              <a:buFont typeface="Arial" panose="020B0604020202020204" pitchFamily="34" charset="0"/>
              <a:buChar char="•"/>
            </a:pPr>
            <a:r>
              <a:rPr lang="en-NZ" baseline="0" dirty="0" smtClean="0"/>
              <a:t>What do you think these things – </a:t>
            </a:r>
            <a:r>
              <a:rPr lang="en-NZ" baseline="0" dirty="0" err="1" smtClean="0"/>
              <a:t>color</a:t>
            </a:r>
            <a:r>
              <a:rPr lang="en-NZ" baseline="0" dirty="0" smtClean="0"/>
              <a:t>, layout, id – are?  </a:t>
            </a:r>
            <a:r>
              <a:rPr lang="en-NZ" baseline="0" dirty="0" smtClean="0">
                <a:sym typeface="Wingdings" panose="05000000000000000000" pitchFamily="2" charset="2"/>
              </a:rPr>
              <a:t> they are inner classes of R. See?</a:t>
            </a:r>
          </a:p>
          <a:p>
            <a:pPr marL="171450" indent="-171450">
              <a:buFont typeface="Arial" panose="020B0604020202020204" pitchFamily="34" charset="0"/>
              <a:buChar char="•"/>
            </a:pPr>
            <a:endParaRPr lang="en-NZ" baseline="0" dirty="0" smtClean="0">
              <a:sym typeface="Wingdings" panose="05000000000000000000" pitchFamily="2" charset="2"/>
            </a:endParaRPr>
          </a:p>
          <a:p>
            <a:pPr marL="171450" indent="-171450">
              <a:buFont typeface="Arial" panose="020B0604020202020204" pitchFamily="34" charset="0"/>
              <a:buChar char="•"/>
            </a:pPr>
            <a:r>
              <a:rPr lang="en-NZ" baseline="0" dirty="0" smtClean="0">
                <a:sym typeface="Wingdings" panose="05000000000000000000" pitchFamily="2" charset="2"/>
              </a:rPr>
              <a:t>So you can get a resource ID of a screen control. For my </a:t>
            </a:r>
            <a:r>
              <a:rPr lang="en-NZ" baseline="0" dirty="0" err="1" smtClean="0">
                <a:sym typeface="Wingdings" panose="05000000000000000000" pitchFamily="2" charset="2"/>
              </a:rPr>
              <a:t>ImageView</a:t>
            </a:r>
            <a:r>
              <a:rPr lang="en-NZ" baseline="0" dirty="0" smtClean="0">
                <a:sym typeface="Wingdings" panose="05000000000000000000" pitchFamily="2" charset="2"/>
              </a:rPr>
              <a:t>  it is </a:t>
            </a:r>
            <a:r>
              <a:rPr lang="en-US" sz="1200" kern="1200" dirty="0" smtClean="0">
                <a:solidFill>
                  <a:schemeClr val="tx1"/>
                </a:solidFill>
                <a:effectLst/>
                <a:latin typeface="Times New Roman" pitchFamily="18" charset="0"/>
                <a:ea typeface="+mn-ea"/>
                <a:cs typeface="Arial" charset="0"/>
              </a:rPr>
              <a:t>0x7f0c0051.</a:t>
            </a:r>
          </a:p>
          <a:p>
            <a:pPr marL="171450" indent="-171450">
              <a:buFont typeface="Arial" panose="020B0604020202020204" pitchFamily="34" charset="0"/>
              <a:buChar char="•"/>
            </a:pPr>
            <a:endParaRPr lang="en-NZ" sz="1200" kern="1200" dirty="0" smtClean="0">
              <a:solidFill>
                <a:schemeClr val="tx1"/>
              </a:solidFill>
              <a:effectLst/>
              <a:latin typeface="Times New Roman" pitchFamily="18" charset="0"/>
              <a:ea typeface="+mn-ea"/>
              <a:cs typeface="Arial" charset="0"/>
            </a:endParaRPr>
          </a:p>
          <a:p>
            <a:pPr marL="171450" indent="-171450">
              <a:buFont typeface="Arial" panose="020B0604020202020204" pitchFamily="34" charset="0"/>
              <a:buChar char="•"/>
            </a:pPr>
            <a:r>
              <a:rPr lang="en-NZ" sz="1200" b="1" kern="1200" dirty="0" smtClean="0">
                <a:solidFill>
                  <a:schemeClr val="tx1"/>
                </a:solidFill>
                <a:effectLst/>
                <a:latin typeface="Times New Roman" pitchFamily="18" charset="0"/>
                <a:ea typeface="+mn-ea"/>
                <a:cs typeface="Arial" charset="0"/>
              </a:rPr>
              <a:t>Can</a:t>
            </a:r>
            <a:r>
              <a:rPr lang="en-NZ" sz="1200" b="1" kern="1200" baseline="0" dirty="0" smtClean="0">
                <a:solidFill>
                  <a:schemeClr val="tx1"/>
                </a:solidFill>
                <a:effectLst/>
                <a:latin typeface="Times New Roman" pitchFamily="18" charset="0"/>
                <a:ea typeface="+mn-ea"/>
                <a:cs typeface="Arial" charset="0"/>
              </a:rPr>
              <a:t> I write code against that number? Use it to change the picture? </a:t>
            </a:r>
            <a:r>
              <a:rPr lang="en-NZ" sz="1200" b="1" kern="1200" baseline="0" dirty="0" smtClean="0">
                <a:solidFill>
                  <a:schemeClr val="tx1"/>
                </a:solidFill>
                <a:effectLst/>
                <a:latin typeface="Times New Roman" pitchFamily="18" charset="0"/>
                <a:ea typeface="+mn-ea"/>
                <a:cs typeface="Arial" charset="0"/>
                <a:sym typeface="Wingdings" panose="05000000000000000000" pitchFamily="2" charset="2"/>
              </a:rPr>
              <a:t> No.</a:t>
            </a:r>
          </a:p>
          <a:p>
            <a:pPr marL="171450" indent="-171450">
              <a:buFont typeface="Arial" panose="020B0604020202020204" pitchFamily="34" charset="0"/>
              <a:buChar char="•"/>
            </a:pPr>
            <a:r>
              <a:rPr lang="en-NZ" sz="1200" kern="1200" baseline="0" dirty="0" smtClean="0">
                <a:solidFill>
                  <a:schemeClr val="tx1"/>
                </a:solidFill>
                <a:effectLst/>
                <a:latin typeface="Times New Roman" pitchFamily="18" charset="0"/>
                <a:ea typeface="+mn-ea"/>
                <a:cs typeface="Arial" charset="0"/>
                <a:sym typeface="Wingdings" panose="05000000000000000000" pitchFamily="2" charset="2"/>
              </a:rPr>
              <a:t>All I get from R is the resource ID number. </a:t>
            </a:r>
          </a:p>
          <a:p>
            <a:pPr marL="171450" indent="-171450">
              <a:buFont typeface="Arial" panose="020B0604020202020204" pitchFamily="34" charset="0"/>
              <a:buChar char="•"/>
            </a:pPr>
            <a:r>
              <a:rPr lang="en-NZ" sz="1200" kern="1200" baseline="0" dirty="0" smtClean="0">
                <a:solidFill>
                  <a:schemeClr val="tx1"/>
                </a:solidFill>
                <a:effectLst/>
                <a:latin typeface="Times New Roman" pitchFamily="18" charset="0"/>
                <a:ea typeface="+mn-ea"/>
                <a:cs typeface="Arial" charset="0"/>
                <a:sym typeface="Wingdings" panose="05000000000000000000" pitchFamily="2" charset="2"/>
              </a:rPr>
              <a:t>That was enough for the </a:t>
            </a:r>
            <a:r>
              <a:rPr lang="en-NZ" sz="1200" kern="1200" baseline="0" dirty="0" err="1" smtClean="0">
                <a:solidFill>
                  <a:schemeClr val="tx1"/>
                </a:solidFill>
                <a:effectLst/>
                <a:latin typeface="Times New Roman" pitchFamily="18" charset="0"/>
                <a:ea typeface="+mn-ea"/>
                <a:cs typeface="Arial" charset="0"/>
                <a:sym typeface="Wingdings" panose="05000000000000000000" pitchFamily="2" charset="2"/>
              </a:rPr>
              <a:t>setContentView</a:t>
            </a:r>
            <a:r>
              <a:rPr lang="en-NZ" sz="1200" kern="1200" baseline="0" dirty="0" smtClean="0">
                <a:solidFill>
                  <a:schemeClr val="tx1"/>
                </a:solidFill>
                <a:effectLst/>
                <a:latin typeface="Times New Roman" pitchFamily="18" charset="0"/>
                <a:ea typeface="+mn-ea"/>
                <a:cs typeface="Arial" charset="0"/>
                <a:sym typeface="Wingdings" panose="05000000000000000000" pitchFamily="2" charset="2"/>
              </a:rPr>
              <a:t> method, it wanted an </a:t>
            </a:r>
            <a:r>
              <a:rPr lang="en-NZ" sz="1200" kern="1200" baseline="0" dirty="0" err="1" smtClean="0">
                <a:solidFill>
                  <a:schemeClr val="tx1"/>
                </a:solidFill>
                <a:effectLst/>
                <a:latin typeface="Times New Roman" pitchFamily="18" charset="0"/>
                <a:ea typeface="+mn-ea"/>
                <a:cs typeface="Arial" charset="0"/>
                <a:sym typeface="Wingdings" panose="05000000000000000000" pitchFamily="2" charset="2"/>
              </a:rPr>
              <a:t>int</a:t>
            </a:r>
            <a:r>
              <a:rPr lang="en-NZ" sz="1200" kern="1200" baseline="0" dirty="0" smtClean="0">
                <a:solidFill>
                  <a:schemeClr val="tx1"/>
                </a:solidFill>
                <a:effectLst/>
                <a:latin typeface="Times New Roman" pitchFamily="18" charset="0"/>
                <a:ea typeface="+mn-ea"/>
                <a:cs typeface="Arial" charset="0"/>
                <a:sym typeface="Wingdings" panose="05000000000000000000" pitchFamily="2" charset="2"/>
              </a:rPr>
              <a:t> as its input argument.</a:t>
            </a:r>
          </a:p>
          <a:p>
            <a:pPr marL="171450" indent="-171450">
              <a:buFont typeface="Arial" panose="020B0604020202020204" pitchFamily="34" charset="0"/>
              <a:buChar char="•"/>
            </a:pPr>
            <a:r>
              <a:rPr lang="en-NZ" sz="1200" kern="1200" baseline="0" dirty="0" smtClean="0">
                <a:solidFill>
                  <a:schemeClr val="tx1"/>
                </a:solidFill>
                <a:effectLst/>
                <a:latin typeface="Times New Roman" pitchFamily="18" charset="0"/>
                <a:ea typeface="+mn-ea"/>
                <a:cs typeface="Arial" charset="0"/>
                <a:sym typeface="Wingdings" panose="05000000000000000000" pitchFamily="2" charset="2"/>
              </a:rPr>
              <a:t>To code against an object, that id number isn’t enough.</a:t>
            </a:r>
            <a:r>
              <a:rPr lang="en-NZ" sz="1200" b="1" kern="1200" baseline="0" dirty="0" smtClean="0">
                <a:solidFill>
                  <a:schemeClr val="tx1"/>
                </a:solidFill>
                <a:effectLst/>
                <a:latin typeface="Times New Roman" pitchFamily="18" charset="0"/>
                <a:ea typeface="+mn-ea"/>
                <a:cs typeface="Arial" charset="0"/>
                <a:sym typeface="Wingdings" panose="05000000000000000000" pitchFamily="2" charset="2"/>
              </a:rPr>
              <a:t> I need the actual object to send method calls to, just like always.</a:t>
            </a:r>
          </a:p>
          <a:p>
            <a:pPr marL="171450" indent="-171450">
              <a:buFont typeface="Arial" panose="020B0604020202020204" pitchFamily="34" charset="0"/>
              <a:buChar char="•"/>
            </a:pPr>
            <a:r>
              <a:rPr lang="en-NZ" sz="1200" kern="1200" baseline="0" dirty="0" smtClean="0">
                <a:solidFill>
                  <a:schemeClr val="tx1"/>
                </a:solidFill>
                <a:effectLst/>
                <a:latin typeface="Times New Roman" pitchFamily="18" charset="0"/>
                <a:ea typeface="+mn-ea"/>
                <a:cs typeface="Arial" charset="0"/>
                <a:sym typeface="Wingdings" panose="05000000000000000000" pitchFamily="2" charset="2"/>
              </a:rPr>
              <a:t>To code against the object, I need a pointer/reference/handle to it, just like in any other programming situation.</a:t>
            </a:r>
          </a:p>
          <a:p>
            <a:pPr marL="171450" indent="-171450">
              <a:buFont typeface="Arial" panose="020B0604020202020204" pitchFamily="34" charset="0"/>
              <a:buChar char="•"/>
            </a:pPr>
            <a:r>
              <a:rPr lang="en-NZ" sz="1200" kern="1200" baseline="0" dirty="0" smtClean="0">
                <a:solidFill>
                  <a:schemeClr val="tx1"/>
                </a:solidFill>
                <a:effectLst/>
                <a:latin typeface="Times New Roman" pitchFamily="18" charset="0"/>
                <a:ea typeface="+mn-ea"/>
                <a:cs typeface="Arial" charset="0"/>
                <a:sym typeface="Wingdings" panose="05000000000000000000" pitchFamily="2" charset="2"/>
              </a:rPr>
              <a:t>So I need a method that will accept a </a:t>
            </a:r>
            <a:r>
              <a:rPr lang="en-NZ" sz="1200" kern="1200" baseline="0" dirty="0" err="1" smtClean="0">
                <a:solidFill>
                  <a:schemeClr val="tx1"/>
                </a:solidFill>
                <a:effectLst/>
                <a:latin typeface="Times New Roman" pitchFamily="18" charset="0"/>
                <a:ea typeface="+mn-ea"/>
                <a:cs typeface="Arial" charset="0"/>
                <a:sym typeface="Wingdings" panose="05000000000000000000" pitchFamily="2" charset="2"/>
              </a:rPr>
              <a:t>ResourceID</a:t>
            </a:r>
            <a:r>
              <a:rPr lang="en-NZ" sz="1200" kern="1200" baseline="0" dirty="0" smtClean="0">
                <a:solidFill>
                  <a:schemeClr val="tx1"/>
                </a:solidFill>
                <a:effectLst/>
                <a:latin typeface="Times New Roman" pitchFamily="18" charset="0"/>
                <a:ea typeface="+mn-ea"/>
                <a:cs typeface="Arial" charset="0"/>
                <a:sym typeface="Wingdings" panose="05000000000000000000" pitchFamily="2" charset="2"/>
              </a:rPr>
              <a:t> and give me a pointer to the actual object...</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19</a:t>
            </a:fld>
            <a:endParaRPr lang="en-NZ"/>
          </a:p>
        </p:txBody>
      </p:sp>
    </p:spTree>
    <p:extLst>
      <p:ext uri="{BB962C8B-B14F-4D97-AF65-F5344CB8AC3E}">
        <p14:creationId xmlns:p14="http://schemas.microsoft.com/office/powerpoint/2010/main" val="2742892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There</a:t>
            </a:r>
            <a:r>
              <a:rPr lang="en-NZ" baseline="0" dirty="0" smtClean="0"/>
              <a:t> are many kinds of resources that you can include in your projects and access from the code behind. </a:t>
            </a:r>
          </a:p>
          <a:p>
            <a:pPr marL="171450" indent="-171450">
              <a:buFont typeface="Arial" panose="020B0604020202020204" pitchFamily="34" charset="0"/>
              <a:buChar char="•"/>
            </a:pPr>
            <a:r>
              <a:rPr lang="en-NZ" baseline="0" dirty="0" smtClean="0"/>
              <a:t>Some are physical (image and audio files; external data files), some are symbolic (e.g. system constants; layout files)</a:t>
            </a:r>
          </a:p>
          <a:p>
            <a:pPr marL="171450" indent="-171450">
              <a:buFont typeface="Arial" panose="020B0604020202020204" pitchFamily="34" charset="0"/>
              <a:buChar char="•"/>
            </a:pPr>
            <a:r>
              <a:rPr lang="en-NZ" baseline="0" dirty="0" smtClean="0"/>
              <a:t>Although the different classes of resource are quite disparate, there are syntactic similarities in how you access and use them in the code behind, which is good.</a:t>
            </a:r>
          </a:p>
          <a:p>
            <a:pPr marL="171450" indent="-171450">
              <a:buFont typeface="Arial" panose="020B0604020202020204" pitchFamily="34" charset="0"/>
              <a:buChar char="•"/>
            </a:pPr>
            <a:r>
              <a:rPr lang="en-NZ" baseline="0" dirty="0" smtClean="0"/>
              <a:t>We will begin with the three major categories and introduce the others as required.</a:t>
            </a:r>
          </a:p>
          <a:p>
            <a:pPr marL="171450" indent="-171450">
              <a:buFont typeface="Arial" panose="020B0604020202020204" pitchFamily="34" charset="0"/>
              <a:buChar char="•"/>
            </a:pPr>
            <a:r>
              <a:rPr lang="en-NZ" baseline="0" dirty="0" smtClean="0"/>
              <a:t>You will know these are the most important ones because AS creates the necessary file structure for you automatically when it creates a Project. For the less common resources, you will have to create your own folders. (Again, we will encounter this later.)</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a:t>
            </a:fld>
            <a:endParaRPr lang="en-NZ"/>
          </a:p>
        </p:txBody>
      </p:sp>
    </p:spTree>
    <p:extLst>
      <p:ext uri="{BB962C8B-B14F-4D97-AF65-F5344CB8AC3E}">
        <p14:creationId xmlns:p14="http://schemas.microsoft.com/office/powerpoint/2010/main" val="41644740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Nearly there…</a:t>
            </a:r>
          </a:p>
          <a:p>
            <a:pPr marL="171450" indent="-171450">
              <a:buFont typeface="Arial" panose="020B0604020202020204" pitchFamily="34" charset="0"/>
              <a:buChar char="•"/>
            </a:pPr>
            <a:r>
              <a:rPr lang="en-NZ" dirty="0" smtClean="0"/>
              <a:t>Here is another method that Activity</a:t>
            </a:r>
            <a:r>
              <a:rPr lang="en-NZ" baseline="0" dirty="0" smtClean="0"/>
              <a:t> instances inherit. </a:t>
            </a:r>
            <a:r>
              <a:rPr lang="en-NZ" baseline="0" dirty="0" err="1" smtClean="0"/>
              <a:t>findViewById</a:t>
            </a:r>
            <a:endParaRPr lang="en-NZ" baseline="0" dirty="0" smtClean="0"/>
          </a:p>
          <a:p>
            <a:pPr marL="171450" indent="-171450">
              <a:buFont typeface="Arial" panose="020B0604020202020204" pitchFamily="34" charset="0"/>
              <a:buChar char="•"/>
            </a:pPr>
            <a:r>
              <a:rPr lang="en-NZ" baseline="0" dirty="0" smtClean="0"/>
              <a:t>This method takes a resource ID, </a:t>
            </a:r>
            <a:r>
              <a:rPr lang="en-NZ" b="1" i="1" baseline="0" dirty="0" smtClean="0"/>
              <a:t>and returns an object.</a:t>
            </a:r>
          </a:p>
          <a:p>
            <a:pPr marL="171450" indent="-171450">
              <a:buFont typeface="Arial" panose="020B0604020202020204" pitchFamily="34" charset="0"/>
              <a:buChar char="•"/>
            </a:pPr>
            <a:endParaRPr lang="en-NZ" b="1" i="1" baseline="0" dirty="0" smtClean="0"/>
          </a:p>
          <a:p>
            <a:pPr marL="171450" indent="-171450">
              <a:buFont typeface="Arial" panose="020B0604020202020204" pitchFamily="34" charset="0"/>
              <a:buChar char="•"/>
            </a:pPr>
            <a:r>
              <a:rPr lang="en-NZ" b="0" i="0" baseline="0" dirty="0" smtClean="0"/>
              <a:t>If you get an object, will the compiler know it is an </a:t>
            </a:r>
            <a:r>
              <a:rPr lang="en-NZ" b="0" i="0" baseline="0" dirty="0" err="1" smtClean="0"/>
              <a:t>ImageView</a:t>
            </a:r>
            <a:r>
              <a:rPr lang="en-NZ" b="0" i="0" baseline="0" dirty="0" smtClean="0"/>
              <a:t>? </a:t>
            </a:r>
            <a:r>
              <a:rPr lang="en-NZ" b="0" i="0" baseline="0" dirty="0" smtClean="0">
                <a:sym typeface="Wingdings" panose="05000000000000000000" pitchFamily="2" charset="2"/>
              </a:rPr>
              <a:t> no.</a:t>
            </a:r>
          </a:p>
          <a:p>
            <a:pPr marL="171450" indent="-171450">
              <a:buFont typeface="Arial" panose="020B0604020202020204" pitchFamily="34" charset="0"/>
              <a:buChar char="•"/>
            </a:pPr>
            <a:r>
              <a:rPr lang="en-NZ" b="0" i="0" baseline="0" dirty="0" smtClean="0">
                <a:sym typeface="Wingdings" panose="05000000000000000000" pitchFamily="2" charset="2"/>
              </a:rPr>
              <a:t>So we must </a:t>
            </a:r>
            <a:r>
              <a:rPr lang="en-NZ" b="1" i="1" baseline="0" dirty="0" smtClean="0">
                <a:sym typeface="Wingdings" panose="05000000000000000000" pitchFamily="2" charset="2"/>
              </a:rPr>
              <a:t>cast</a:t>
            </a:r>
            <a:r>
              <a:rPr lang="en-NZ" b="0" i="0" baseline="0" dirty="0" smtClean="0">
                <a:sym typeface="Wingdings" panose="05000000000000000000" pitchFamily="2" charset="2"/>
              </a:rPr>
              <a:t> the result of </a:t>
            </a:r>
            <a:r>
              <a:rPr lang="en-NZ" b="0" i="0" baseline="0" dirty="0" err="1" smtClean="0">
                <a:sym typeface="Wingdings" panose="05000000000000000000" pitchFamily="2" charset="2"/>
              </a:rPr>
              <a:t>findViewById</a:t>
            </a:r>
            <a:r>
              <a:rPr lang="en-NZ" b="0" i="0" baseline="0" dirty="0" smtClean="0">
                <a:sym typeface="Wingdings" panose="05000000000000000000" pitchFamily="2" charset="2"/>
              </a:rPr>
              <a:t> to the correct class.</a:t>
            </a:r>
          </a:p>
          <a:p>
            <a:pPr marL="171450" indent="-171450">
              <a:buFont typeface="Arial" panose="020B0604020202020204" pitchFamily="34" charset="0"/>
              <a:buChar char="•"/>
            </a:pPr>
            <a:r>
              <a:rPr lang="en-NZ" b="0" i="0" baseline="0" dirty="0" smtClean="0">
                <a:sym typeface="Wingdings" panose="05000000000000000000" pitchFamily="2" charset="2"/>
              </a:rPr>
              <a:t>In this case, the </a:t>
            </a:r>
            <a:r>
              <a:rPr lang="en-NZ" b="0" i="0" baseline="0" dirty="0" err="1" smtClean="0">
                <a:sym typeface="Wingdings" panose="05000000000000000000" pitchFamily="2" charset="2"/>
              </a:rPr>
              <a:t>ImageView</a:t>
            </a:r>
            <a:r>
              <a:rPr lang="en-NZ" b="0" i="0" baseline="0" dirty="0" smtClean="0">
                <a:sym typeface="Wingdings" panose="05000000000000000000" pitchFamily="2" charset="2"/>
              </a:rPr>
              <a:t> is an instance of class </a:t>
            </a:r>
            <a:r>
              <a:rPr lang="en-NZ" b="0" i="0" baseline="0" dirty="0" err="1" smtClean="0">
                <a:sym typeface="Wingdings" panose="05000000000000000000" pitchFamily="2" charset="2"/>
              </a:rPr>
              <a:t>ImageView</a:t>
            </a:r>
            <a:r>
              <a:rPr lang="en-NZ" b="0" i="0" baseline="0" dirty="0" smtClean="0">
                <a:sym typeface="Wingdings" panose="05000000000000000000" pitchFamily="2" charset="2"/>
              </a:rPr>
              <a:t>.</a:t>
            </a:r>
          </a:p>
          <a:p>
            <a:pPr marL="171450" indent="-171450">
              <a:buFont typeface="Arial" panose="020B0604020202020204" pitchFamily="34" charset="0"/>
              <a:buChar char="•"/>
            </a:pPr>
            <a:endParaRPr lang="en-NZ" b="0" i="0" baseline="0" dirty="0" smtClean="0">
              <a:sym typeface="Wingdings" panose="05000000000000000000" pitchFamily="2" charset="2"/>
            </a:endParaRPr>
          </a:p>
          <a:p>
            <a:pPr marL="171450" indent="-171450">
              <a:buFont typeface="Arial" panose="020B0604020202020204" pitchFamily="34" charset="0"/>
              <a:buChar char="•"/>
            </a:pPr>
            <a:r>
              <a:rPr lang="en-NZ" b="0" i="0" baseline="0" dirty="0" smtClean="0">
                <a:sym typeface="Wingdings" panose="05000000000000000000" pitchFamily="2" charset="2"/>
              </a:rPr>
              <a:t>(</a:t>
            </a:r>
            <a:r>
              <a:rPr lang="en-NZ" b="0" i="0" baseline="0" dirty="0" err="1" smtClean="0">
                <a:sym typeface="Wingdings" panose="05000000000000000000" pitchFamily="2" charset="2"/>
              </a:rPr>
              <a:t>Alt+Enter</a:t>
            </a:r>
            <a:r>
              <a:rPr lang="en-NZ" b="0" i="0" baseline="0" dirty="0" smtClean="0">
                <a:sym typeface="Wingdings" panose="05000000000000000000" pitchFamily="2" charset="2"/>
              </a:rPr>
              <a:t> to import the library)</a:t>
            </a:r>
          </a:p>
          <a:p>
            <a:pPr marL="171450" indent="-171450">
              <a:buFont typeface="Arial" panose="020B0604020202020204" pitchFamily="34" charset="0"/>
              <a:buChar char="•"/>
            </a:pPr>
            <a:endParaRPr lang="en-NZ" b="0" i="0" baseline="0" dirty="0" smtClean="0">
              <a:sym typeface="Wingdings" panose="05000000000000000000" pitchFamily="2" charset="2"/>
            </a:endParaRPr>
          </a:p>
          <a:p>
            <a:pPr marL="171450" indent="-171450">
              <a:buFont typeface="Arial" panose="020B0604020202020204" pitchFamily="34" charset="0"/>
              <a:buChar char="•"/>
            </a:pPr>
            <a:r>
              <a:rPr lang="en-NZ" b="0" i="0" baseline="0" dirty="0" smtClean="0">
                <a:sym typeface="Wingdings" panose="05000000000000000000" pitchFamily="2" charset="2"/>
              </a:rPr>
              <a:t>Here’s what the whole process looks like (often done in a single code statement).</a:t>
            </a:r>
          </a:p>
          <a:p>
            <a:pPr marL="171450" indent="-171450">
              <a:buFont typeface="Arial" panose="020B0604020202020204" pitchFamily="34" charset="0"/>
              <a:buChar char="•"/>
            </a:pPr>
            <a:endParaRPr lang="en-NZ" b="0" i="0" baseline="0" dirty="0" smtClean="0">
              <a:sym typeface="Wingdings" panose="05000000000000000000" pitchFamily="2" charset="2"/>
            </a:endParaRPr>
          </a:p>
          <a:p>
            <a:pPr marL="171450" indent="-171450">
              <a:buFont typeface="Arial" panose="020B0604020202020204" pitchFamily="34" charset="0"/>
              <a:buChar char="•"/>
            </a:pPr>
            <a:r>
              <a:rPr lang="en-NZ" b="0" i="0" baseline="0" dirty="0" smtClean="0">
                <a:sym typeface="Wingdings" panose="05000000000000000000" pitchFamily="2" charset="2"/>
              </a:rPr>
              <a:t>Once you have that reference, you can code to it, just like in C#.</a:t>
            </a:r>
          </a:p>
          <a:p>
            <a:pPr marL="171450" indent="-171450">
              <a:buFont typeface="Arial" panose="020B0604020202020204" pitchFamily="34" charset="0"/>
              <a:buChar char="•"/>
            </a:pPr>
            <a:endParaRPr lang="en-NZ" b="0" i="0" baseline="0" dirty="0" smtClean="0">
              <a:sym typeface="Wingdings" panose="05000000000000000000" pitchFamily="2" charset="2"/>
            </a:endParaRPr>
          </a:p>
          <a:p>
            <a:pPr marL="171450" indent="-171450">
              <a:buFont typeface="Arial" panose="020B0604020202020204" pitchFamily="34" charset="0"/>
              <a:buChar char="•"/>
            </a:pPr>
            <a:endParaRPr lang="en-US" b="0" i="0"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20</a:t>
            </a:fld>
            <a:endParaRPr lang="en-NZ"/>
          </a:p>
        </p:txBody>
      </p:sp>
    </p:spTree>
    <p:extLst>
      <p:ext uri="{BB962C8B-B14F-4D97-AF65-F5344CB8AC3E}">
        <p14:creationId xmlns:p14="http://schemas.microsoft.com/office/powerpoint/2010/main" val="3509712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How do think this app behaves? -&gt; at </a:t>
            </a:r>
            <a:r>
              <a:rPr lang="en-NZ" dirty="0" err="1" smtClean="0"/>
              <a:t>startup</a:t>
            </a:r>
            <a:r>
              <a:rPr lang="en-NZ" dirty="0" smtClean="0"/>
              <a:t>,</a:t>
            </a:r>
            <a:r>
              <a:rPr lang="en-NZ" baseline="0" dirty="0" smtClean="0"/>
              <a:t> it randomly draws a red, green or blue rectangle.</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How did I know that </a:t>
            </a:r>
            <a:r>
              <a:rPr lang="en-NZ" baseline="0" dirty="0" err="1" smtClean="0"/>
              <a:t>ImageViews</a:t>
            </a:r>
            <a:r>
              <a:rPr lang="en-NZ" baseline="0" dirty="0" smtClean="0"/>
              <a:t> have a method called </a:t>
            </a:r>
            <a:r>
              <a:rPr lang="en-NZ" baseline="0" dirty="0" err="1" smtClean="0"/>
              <a:t>setBackgroundColor</a:t>
            </a:r>
            <a:r>
              <a:rPr lang="en-NZ" baseline="0" dirty="0" smtClean="0"/>
              <a:t>? How do I know there is a static Android class </a:t>
            </a:r>
            <a:r>
              <a:rPr lang="en-NZ" baseline="0" dirty="0" err="1" smtClean="0"/>
              <a:t>Color</a:t>
            </a:r>
            <a:r>
              <a:rPr lang="en-NZ" baseline="0" dirty="0" smtClean="0"/>
              <a:t>?</a:t>
            </a:r>
          </a:p>
          <a:p>
            <a:pPr marL="685800" lvl="1" indent="-228600">
              <a:buFont typeface="+mj-lt"/>
              <a:buAutoNum type="arabicPeriod"/>
            </a:pPr>
            <a:r>
              <a:rPr lang="en-NZ" baseline="0" dirty="0" smtClean="0"/>
              <a:t>AS has excellent code completion. Type the reference, hit .  and hunt through what is there</a:t>
            </a:r>
          </a:p>
          <a:p>
            <a:pPr marL="685800" lvl="1" indent="-228600">
              <a:buFont typeface="+mj-lt"/>
              <a:buAutoNum type="arabicPeriod"/>
            </a:pPr>
            <a:r>
              <a:rPr lang="en-NZ" baseline="0" dirty="0" smtClean="0"/>
              <a:t>Android has good documentation. Use it. (Not Stack Overflow. Those people will make you stressed.)</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21</a:t>
            </a:fld>
            <a:endParaRPr lang="en-NZ"/>
          </a:p>
        </p:txBody>
      </p:sp>
    </p:spTree>
    <p:extLst>
      <p:ext uri="{BB962C8B-B14F-4D97-AF65-F5344CB8AC3E}">
        <p14:creationId xmlns:p14="http://schemas.microsoft.com/office/powerpoint/2010/main" val="4139151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This is the folder structure you are given. All your project resources will be placed in these folders.</a:t>
            </a:r>
          </a:p>
          <a:p>
            <a:pPr marL="171450" indent="-171450">
              <a:buFont typeface="Arial" panose="020B0604020202020204" pitchFamily="34" charset="0"/>
              <a:buChar char="•"/>
            </a:pPr>
            <a:r>
              <a:rPr lang="en-NZ" dirty="0" smtClean="0"/>
              <a:t>The folder names are fairly self-explanatory: res/</a:t>
            </a:r>
            <a:r>
              <a:rPr lang="en-NZ" dirty="0" err="1" smtClean="0"/>
              <a:t>drawable</a:t>
            </a:r>
            <a:r>
              <a:rPr lang="en-NZ" dirty="0" smtClean="0"/>
              <a:t> is for image files; res/layout is for layout</a:t>
            </a:r>
            <a:r>
              <a:rPr lang="en-NZ" baseline="0" dirty="0" smtClean="0"/>
              <a:t> xml files (screen design) and res/values is for project constants.</a:t>
            </a:r>
          </a:p>
          <a:p>
            <a:pPr marL="171450" indent="-171450">
              <a:buFont typeface="Arial" panose="020B0604020202020204" pitchFamily="34" charset="0"/>
              <a:buChar char="•"/>
            </a:pPr>
            <a:r>
              <a:rPr lang="en-NZ" baseline="0" dirty="0" smtClean="0"/>
              <a:t>We will start with layouts…  </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a:t>
            </a:fld>
            <a:endParaRPr lang="en-NZ"/>
          </a:p>
        </p:txBody>
      </p:sp>
    </p:spTree>
    <p:extLst>
      <p:ext uri="{BB962C8B-B14F-4D97-AF65-F5344CB8AC3E}">
        <p14:creationId xmlns:p14="http://schemas.microsoft.com/office/powerpoint/2010/main" val="2790837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We have seen these in </a:t>
            </a:r>
            <a:r>
              <a:rPr lang="en-NZ" dirty="0" err="1" smtClean="0"/>
              <a:t>prac</a:t>
            </a:r>
            <a:endParaRPr lang="en-NZ" dirty="0" smtClean="0"/>
          </a:p>
          <a:p>
            <a:pPr marL="171450" indent="-171450">
              <a:buFont typeface="Arial" panose="020B0604020202020204" pitchFamily="34" charset="0"/>
              <a:buChar char="•"/>
            </a:pPr>
            <a:r>
              <a:rPr lang="en-NZ" dirty="0" smtClean="0"/>
              <a:t>Why do you think you might</a:t>
            </a:r>
            <a:r>
              <a:rPr lang="en-NZ" baseline="0" dirty="0" smtClean="0"/>
              <a:t> need more than one layout file?  </a:t>
            </a:r>
            <a:r>
              <a:rPr lang="en-NZ" baseline="0" dirty="0" smtClean="0">
                <a:sym typeface="Wingdings" panose="05000000000000000000" pitchFamily="2" charset="2"/>
              </a:rPr>
              <a:t> Different devices (phone or tablet) and orientations (landscape or portrait).</a:t>
            </a:r>
          </a:p>
          <a:p>
            <a:pPr marL="171450" indent="-171450">
              <a:buFont typeface="Arial" panose="020B0604020202020204" pitchFamily="34" charset="0"/>
              <a:buChar char="•"/>
            </a:pPr>
            <a:r>
              <a:rPr lang="en-NZ" baseline="0" dirty="0" smtClean="0">
                <a:sym typeface="Wingdings" panose="05000000000000000000" pitchFamily="2" charset="2"/>
              </a:rPr>
              <a:t>We will see how to assign layout to screens at runtime depending on the computational context.</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We will also have layout files for other visual entities, specifically, the</a:t>
            </a:r>
            <a:r>
              <a:rPr lang="en-NZ" baseline="0" dirty="0" smtClean="0"/>
              <a:t> Fragment class family. We meet Fragments later in the paper.</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As you  continue to build more complicated screens, you will see that the XML that defines them becomes correspondingly more complicated. We will see some examples in the next few practicals.</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4</a:t>
            </a:fld>
            <a:endParaRPr lang="en-NZ"/>
          </a:p>
        </p:txBody>
      </p:sp>
    </p:spTree>
    <p:extLst>
      <p:ext uri="{BB962C8B-B14F-4D97-AF65-F5344CB8AC3E}">
        <p14:creationId xmlns:p14="http://schemas.microsoft.com/office/powerpoint/2010/main" val="2282191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dirty="0" smtClean="0"/>
              <a:t>These four files are generated automatically on</a:t>
            </a:r>
            <a:r>
              <a:rPr lang="en-NZ" baseline="0" dirty="0" smtClean="0"/>
              <a:t> project creation</a:t>
            </a:r>
            <a:r>
              <a:rPr lang="en-NZ" dirty="0" smtClean="0"/>
              <a:t>,</a:t>
            </a:r>
            <a:r>
              <a:rPr lang="en-NZ" baseline="0" dirty="0" smtClean="0"/>
              <a:t> an indication that most projects will need to use most of these classes of constants: colours, dimensions, strings and styles. (We will ignore styles for now…)</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Using a constant =&gt; Instead of typing #FF0000 into the XML as an attribute value, we define a constant “Red” and set its value to #FF0000 in these files, then refer to it as Red in the layout XML (syntax in a moment).</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Why does the Android Development group recommend this approach?</a:t>
            </a:r>
          </a:p>
          <a:p>
            <a:pPr marL="171450" indent="-171450">
              <a:buFont typeface="Arial" panose="020B0604020202020204" pitchFamily="34" charset="0"/>
              <a:buChar char="•"/>
            </a:pPr>
            <a:r>
              <a:rPr lang="en-NZ" baseline="0" dirty="0" smtClean="0"/>
              <a:t>For the same reason that we always use constants.</a:t>
            </a:r>
          </a:p>
          <a:p>
            <a:pPr marL="171450" indent="-171450">
              <a:buFont typeface="Arial" panose="020B0604020202020204" pitchFamily="34" charset="0"/>
              <a:buChar char="•"/>
            </a:pPr>
            <a:r>
              <a:rPr lang="en-NZ" baseline="0" dirty="0" smtClean="0"/>
              <a:t>Imagine that you have built an app with a blue background on all its screens and the same blue font for all its controls, and you have typed in the hex value for the client’s chosen shade of blue in dozens of layout files. Then the client decides he wants everything changed to pink. You now get to go in and manually change every reference to that hex value to some new hex value. Since every time you touch running code you introduce the possibility of breaking it, this is bad, bad, bad.</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Similar problems can arise with dimensions (e.g. the padding of </a:t>
            </a:r>
            <a:r>
              <a:rPr lang="en-NZ" baseline="0" dirty="0" err="1" smtClean="0"/>
              <a:t>TextViews</a:t>
            </a:r>
            <a:r>
              <a:rPr lang="en-NZ" baseline="0" dirty="0" smtClean="0"/>
              <a:t> or the font size for list items) and strings (e.g. the year on the copyright notice). </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So, instead of using literal values, we define constants. These are all defined in XML (Android uses A LOT of XML).</a:t>
            </a:r>
          </a:p>
          <a:p>
            <a:pPr marL="171450" indent="-171450">
              <a:buFont typeface="Arial" panose="020B0604020202020204" pitchFamily="34" charset="0"/>
              <a:buChar char="•"/>
            </a:pPr>
            <a:r>
              <a:rPr lang="en-NZ" baseline="0" dirty="0" smtClean="0"/>
              <a:t>Let’s look….</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5</a:t>
            </a:fld>
            <a:endParaRPr lang="en-NZ"/>
          </a:p>
        </p:txBody>
      </p:sp>
    </p:spTree>
    <p:extLst>
      <p:ext uri="{BB962C8B-B14F-4D97-AF65-F5344CB8AC3E}">
        <p14:creationId xmlns:p14="http://schemas.microsoft.com/office/powerpoint/2010/main" val="2015074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Here is an</a:t>
            </a:r>
            <a:r>
              <a:rPr lang="en-NZ" baseline="0" dirty="0" smtClean="0"/>
              <a:t> example dimens.xml. Open it by double-clicking in the Package Explorer</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This is well-formed XML. The root element is &lt;resources&gt;.</a:t>
            </a:r>
          </a:p>
          <a:p>
            <a:pPr marL="171450" indent="-171450">
              <a:buFont typeface="Arial" panose="020B0604020202020204" pitchFamily="34" charset="0"/>
              <a:buChar char="•"/>
            </a:pPr>
            <a:r>
              <a:rPr lang="en-NZ" baseline="0" dirty="0" smtClean="0"/>
              <a:t>The root contains two &lt;</a:t>
            </a:r>
            <a:r>
              <a:rPr lang="en-NZ" baseline="0" dirty="0" err="1" smtClean="0"/>
              <a:t>dimen</a:t>
            </a:r>
            <a:r>
              <a:rPr lang="en-NZ" baseline="0" dirty="0" smtClean="0"/>
              <a:t>&gt; elements.</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Each has a </a:t>
            </a:r>
            <a:r>
              <a:rPr lang="en-NZ" i="1" baseline="0" dirty="0" smtClean="0"/>
              <a:t>name</a:t>
            </a:r>
            <a:r>
              <a:rPr lang="en-NZ" baseline="0" dirty="0" smtClean="0"/>
              <a:t> attribute with an assigned value.</a:t>
            </a:r>
          </a:p>
          <a:p>
            <a:pPr marL="171450" indent="-171450">
              <a:buFont typeface="Arial" panose="020B0604020202020204" pitchFamily="34" charset="0"/>
              <a:buChar char="•"/>
            </a:pPr>
            <a:r>
              <a:rPr lang="en-NZ" baseline="0" dirty="0" smtClean="0"/>
              <a:t>The name attribute is essential, because that is what we use to refer to a resource constant from either the xml or the Java code-behind.</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Each &lt;</a:t>
            </a:r>
            <a:r>
              <a:rPr lang="en-NZ" baseline="0" dirty="0" err="1" smtClean="0"/>
              <a:t>dimen</a:t>
            </a:r>
            <a:r>
              <a:rPr lang="en-NZ" baseline="0" dirty="0" smtClean="0"/>
              <a:t>&gt; also has an element value, the content between the open and close tags.</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This therefore defines a constant </a:t>
            </a:r>
            <a:r>
              <a:rPr lang="en-NZ" i="1" baseline="0" dirty="0" err="1" smtClean="0"/>
              <a:t>activity_horizontal_margin</a:t>
            </a:r>
            <a:r>
              <a:rPr lang="en-NZ" baseline="0" dirty="0" smtClean="0"/>
              <a:t> = 16dp, just like declaring one in a 4G programming language.</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Remember in the last practical, we saw how to assign a layout dimension using a literal value? (We actually did padding, but the logic is the same…) You changed the value in the layout xml file, either by editing it directly, and/or by using the Properties pane in Design view. We used a literal for this exercise, as shown. Now we want to use a resource constant.</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Assuming your dimens.xml file is as shown above, here is how you refer to the defined resource constant…</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Note the syntax: </a:t>
            </a:r>
          </a:p>
          <a:p>
            <a:pPr marL="628650" lvl="1" indent="-171450">
              <a:buFont typeface="Arial" panose="020B0604020202020204" pitchFamily="34" charset="0"/>
              <a:buChar char="•"/>
            </a:pPr>
            <a:r>
              <a:rPr lang="en-NZ" baseline="0" dirty="0" smtClean="0"/>
              <a:t>The value is still expressed as a literal string. This is still XML, and XML doesn’t understand things like variables. It deals exclusively with text, i.e. strings.</a:t>
            </a:r>
          </a:p>
          <a:p>
            <a:pPr marL="628650" lvl="1" indent="-171450">
              <a:buFont typeface="Arial" panose="020B0604020202020204" pitchFamily="34" charset="0"/>
              <a:buChar char="•"/>
            </a:pPr>
            <a:r>
              <a:rPr lang="en-NZ" baseline="0" dirty="0" smtClean="0"/>
              <a:t>You start with the @, which says “I’m about to refer to a resource constant”. Then you provide the XML tag of the entity. You can see that dimensions are defined with the &lt;</a:t>
            </a:r>
            <a:r>
              <a:rPr lang="en-NZ" baseline="0" dirty="0" err="1" smtClean="0"/>
              <a:t>dimen</a:t>
            </a:r>
            <a:r>
              <a:rPr lang="en-NZ" baseline="0" dirty="0" smtClean="0"/>
              <a:t>&gt; XML tag. </a:t>
            </a:r>
          </a:p>
          <a:p>
            <a:pPr marL="628650" lvl="1" indent="-171450">
              <a:buFont typeface="Arial" panose="020B0604020202020204" pitchFamily="34" charset="0"/>
              <a:buChar char="•"/>
            </a:pPr>
            <a:r>
              <a:rPr lang="en-NZ" b="1" baseline="0" dirty="0" smtClean="0"/>
              <a:t>NB: This looks like a file path, and you might think you should say “</a:t>
            </a:r>
            <a:r>
              <a:rPr lang="en-NZ" b="1" baseline="0" dirty="0" err="1" smtClean="0"/>
              <a:t>dimens</a:t>
            </a:r>
            <a:r>
              <a:rPr lang="en-NZ" b="1" baseline="0" dirty="0" smtClean="0"/>
              <a:t>” here because that is the name of the file. This is wrong. At compilation, Android isn’t reading from these files, it is accessing a special class that has been built from these files. In that class (which we will look at in a bit) all the resources are dumped in together – the file structure is lost. What remains is their XML “type”.</a:t>
            </a:r>
          </a:p>
          <a:p>
            <a:pPr marL="628650" lvl="1" indent="-171450">
              <a:buFont typeface="Arial" panose="020B0604020202020204" pitchFamily="34" charset="0"/>
              <a:buChar char="•"/>
            </a:pPr>
            <a:r>
              <a:rPr lang="en-NZ" b="0" baseline="0" dirty="0" smtClean="0"/>
              <a:t>Finally, you give the name attribute of the constant, as shown.</a:t>
            </a:r>
          </a:p>
          <a:p>
            <a:pPr marL="171450" indent="-171450">
              <a:buFont typeface="Arial" panose="020B0604020202020204" pitchFamily="34" charset="0"/>
              <a:buChar char="•"/>
            </a:pPr>
            <a:endParaRPr lang="en-NZ" b="0" baseline="0" dirty="0" smtClean="0"/>
          </a:p>
          <a:p>
            <a:pPr marL="171450" indent="-171450">
              <a:buFont typeface="Arial" panose="020B0604020202020204" pitchFamily="34" charset="0"/>
              <a:buChar char="•"/>
            </a:pPr>
            <a:r>
              <a:rPr lang="en-NZ" b="0" baseline="0" dirty="0" smtClean="0"/>
              <a:t>Imagine now that you have used this 16dp margin 100s of times in your app, and the client decides he wants an 8dp margin instead. How many things do you change? =&gt; Just the one. The entry in the dimens.xml. Much better.</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6</a:t>
            </a:fld>
            <a:endParaRPr lang="en-NZ"/>
          </a:p>
        </p:txBody>
      </p:sp>
    </p:spTree>
    <p:extLst>
      <p:ext uri="{BB962C8B-B14F-4D97-AF65-F5344CB8AC3E}">
        <p14:creationId xmlns:p14="http://schemas.microsoft.com/office/powerpoint/2010/main" val="1595971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a:buFont typeface="Arial" pitchFamily="34" charset="0"/>
              <a:buChar char="•"/>
            </a:pPr>
            <a:r>
              <a:rPr lang="en-NZ" dirty="0" smtClean="0"/>
              <a:t>Another example. This makes a coloured rectangle on the screen</a:t>
            </a:r>
          </a:p>
          <a:p>
            <a:pPr>
              <a:buFont typeface="Arial" pitchFamily="34" charset="0"/>
              <a:buChar char="•"/>
            </a:pPr>
            <a:r>
              <a:rPr lang="en-NZ" dirty="0" smtClean="0"/>
              <a:t>First we see the use of a literal</a:t>
            </a:r>
          </a:p>
          <a:p>
            <a:pPr>
              <a:buFont typeface="Arial" pitchFamily="34" charset="0"/>
              <a:buChar char="•"/>
            </a:pPr>
            <a:r>
              <a:rPr lang="en-NZ" dirty="0" smtClean="0"/>
              <a:t>Second we see the use or a resource constant defined</a:t>
            </a:r>
            <a:r>
              <a:rPr lang="en-NZ" baseline="0" dirty="0" smtClean="0"/>
              <a:t> in colors.xml</a:t>
            </a:r>
          </a:p>
          <a:p>
            <a:pPr>
              <a:buFont typeface="Arial" pitchFamily="34" charset="0"/>
              <a:buChar char="•"/>
            </a:pPr>
            <a:endParaRPr lang="en-NZ" baseline="0" dirty="0" smtClean="0"/>
          </a:p>
          <a:p>
            <a:pPr>
              <a:buFont typeface="Arial" pitchFamily="34" charset="0"/>
              <a:buChar char="•"/>
            </a:pPr>
            <a:r>
              <a:rPr lang="en-NZ" dirty="0" smtClean="0"/>
              <a:t>We will leave strings as an exercise.</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7</a:t>
            </a:fld>
            <a:endParaRPr lang="en-NZ"/>
          </a:p>
        </p:txBody>
      </p:sp>
    </p:spTree>
    <p:extLst>
      <p:ext uri="{BB962C8B-B14F-4D97-AF65-F5344CB8AC3E}">
        <p14:creationId xmlns:p14="http://schemas.microsoft.com/office/powerpoint/2010/main" val="3551631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a:buFont typeface="Arial" pitchFamily="34" charset="0"/>
              <a:buChar char="•"/>
            </a:pPr>
            <a:r>
              <a:rPr lang="en-NZ" dirty="0" smtClean="0"/>
              <a:t>Here</a:t>
            </a:r>
            <a:r>
              <a:rPr lang="en-NZ" baseline="0" dirty="0" smtClean="0"/>
              <a:t> are the kinds of resources you can have (</a:t>
            </a:r>
            <a:r>
              <a:rPr lang="en-NZ" dirty="0" smtClean="0"/>
              <a:t>From developer.android.com)</a:t>
            </a:r>
          </a:p>
          <a:p>
            <a:pPr>
              <a:buFont typeface="Arial" pitchFamily="34" charset="0"/>
              <a:buChar char="•"/>
            </a:pPr>
            <a:r>
              <a:rPr lang="en-NZ" dirty="0" smtClean="0"/>
              <a:t>They don’t need to cover all possible types separately, because they provide the Typed Array,</a:t>
            </a:r>
            <a:r>
              <a:rPr lang="en-NZ" baseline="0" dirty="0" smtClean="0"/>
              <a:t> into which you can dump pretty much anything.</a:t>
            </a:r>
          </a:p>
          <a:p>
            <a:pPr>
              <a:buFont typeface="Arial" pitchFamily="34" charset="0"/>
              <a:buChar char="•"/>
            </a:pPr>
            <a:endParaRPr lang="en-NZ" dirty="0" smtClean="0"/>
          </a:p>
          <a:p>
            <a:pPr>
              <a:buFont typeface="Arial" pitchFamily="34" charset="0"/>
              <a:buChar char="•"/>
            </a:pPr>
            <a:r>
              <a:rPr lang="en-NZ" dirty="0" smtClean="0"/>
              <a:t>In</a:t>
            </a:r>
            <a:r>
              <a:rPr lang="en-NZ" baseline="0" dirty="0" smtClean="0"/>
              <a:t> </a:t>
            </a:r>
            <a:r>
              <a:rPr lang="en-NZ" baseline="0" dirty="0" err="1" smtClean="0"/>
              <a:t>prac</a:t>
            </a:r>
            <a:r>
              <a:rPr lang="en-NZ" baseline="0" dirty="0" smtClean="0"/>
              <a:t>, we will look at one of the array types.</a:t>
            </a:r>
            <a:endParaRPr lang="en-NZ"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8</a:t>
            </a:fld>
            <a:endParaRPr lang="en-NZ"/>
          </a:p>
        </p:txBody>
      </p:sp>
    </p:spTree>
    <p:extLst>
      <p:ext uri="{BB962C8B-B14F-4D97-AF65-F5344CB8AC3E}">
        <p14:creationId xmlns:p14="http://schemas.microsoft.com/office/powerpoint/2010/main" val="226364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Image files are a little simpler to work with, actually. You don’t have to write any XML, you just </a:t>
            </a:r>
            <a:r>
              <a:rPr lang="en-NZ" b="1" i="1" dirty="0" smtClean="0"/>
              <a:t>copy and paste </a:t>
            </a:r>
            <a:r>
              <a:rPr lang="en-NZ" dirty="0" smtClean="0"/>
              <a:t>your image files into res/</a:t>
            </a:r>
            <a:r>
              <a:rPr lang="en-NZ" dirty="0" err="1" smtClean="0"/>
              <a:t>drawable</a:t>
            </a:r>
            <a:endParaRPr lang="en-NZ" dirty="0" smtClean="0"/>
          </a:p>
          <a:p>
            <a:pPr marL="171450" indent="-171450">
              <a:buFont typeface="Arial" panose="020B0604020202020204" pitchFamily="34" charset="0"/>
              <a:buChar char="•"/>
            </a:pPr>
            <a:r>
              <a:rPr lang="en-NZ" dirty="0" smtClean="0"/>
              <a:t>NB: Often you will see </a:t>
            </a:r>
            <a:r>
              <a:rPr lang="en-NZ" baseline="0" dirty="0" smtClean="0"/>
              <a:t>subfolders in res/</a:t>
            </a:r>
            <a:r>
              <a:rPr lang="en-NZ" baseline="0" dirty="0" err="1" smtClean="0"/>
              <a:t>drawable</a:t>
            </a:r>
            <a:r>
              <a:rPr lang="en-NZ" baseline="0" dirty="0" smtClean="0"/>
              <a:t> for holding images with different pixel densities for different devices. We will get to that later.</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NB: At</a:t>
            </a:r>
            <a:r>
              <a:rPr lang="en-NZ" baseline="0" dirty="0" smtClean="0"/>
              <a:t> this time, you really physically copy and paste. There is no “right-click Import” thing, as you might expect. This may change in later versions of AS.</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The</a:t>
            </a:r>
            <a:r>
              <a:rPr lang="en-NZ" baseline="0" dirty="0" smtClean="0"/>
              <a:t> Package Explorer</a:t>
            </a:r>
            <a:r>
              <a:rPr lang="en-NZ" dirty="0" smtClean="0"/>
              <a:t> will change to look like this</a:t>
            </a:r>
            <a:r>
              <a:rPr lang="en-US" dirty="0" smtClean="0"/>
              <a:t>…</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NZ" dirty="0" smtClean="0"/>
              <a:t>The syntax for accessing is the same…</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9</a:t>
            </a:fld>
            <a:endParaRPr lang="en-NZ"/>
          </a:p>
        </p:txBody>
      </p:sp>
    </p:spTree>
    <p:extLst>
      <p:ext uri="{BB962C8B-B14F-4D97-AF65-F5344CB8AC3E}">
        <p14:creationId xmlns:p14="http://schemas.microsoft.com/office/powerpoint/2010/main" val="511546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4A28523-E0F7-4044-89A0-F242E8782D65}" type="slidenum">
              <a:rPr lang="en-NZ" smtClean="0"/>
              <a:pPr>
                <a:defRPr/>
              </a:pPr>
              <a:t>‹#›</a:t>
            </a:fld>
            <a:endParaRPr lang="en-NZ"/>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CB9C3A69-AC4D-475E-BEED-B73EFBB251A7}" type="slidenum">
              <a:rPr lang="en-NZ" smtClean="0"/>
              <a:pPr>
                <a:defRPr/>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EF58478-D436-4801-A81C-C2F6A97EF4FE}" type="slidenum">
              <a:rPr lang="en-NZ" smtClean="0"/>
              <a:pPr>
                <a:defRPr/>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800"/>
            </a:lvl1pPr>
            <a:lvl2pPr>
              <a:defRPr sz="2400"/>
            </a:lvl2pPr>
            <a:lvl3pPr>
              <a:defRPr sz="2400"/>
            </a:lvl3pPr>
            <a:lvl4pPr>
              <a:defRPr sz="24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CFD85A3-8444-451D-AE5E-FA5D3C0A9327}" type="slidenum">
              <a:rPr lang="en-NZ" smtClean="0"/>
              <a:pPr>
                <a:defRPr/>
              </a:pPr>
              <a:t>‹#›</a:t>
            </a:fld>
            <a:endParaRPr lang="en-NZ"/>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77AB0817-5139-425A-AE15-C6203E7816B0}" type="slidenum">
              <a:rPr lang="en-NZ" smtClean="0"/>
              <a:pPr>
                <a:defRPr/>
              </a:pPr>
              <a:t>‹#›</a:t>
            </a:fld>
            <a:endParaRPr lang="en-NZ"/>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B1D178D-A05A-428A-BAF9-183D58917CDA}" type="slidenum">
              <a:rPr lang="en-NZ" smtClean="0"/>
              <a:pPr>
                <a:defRPr/>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NZ"/>
          </a:p>
        </p:txBody>
      </p:sp>
      <p:sp>
        <p:nvSpPr>
          <p:cNvPr id="8" name="Footer Placeholder 7"/>
          <p:cNvSpPr>
            <a:spLocks noGrp="1"/>
          </p:cNvSpPr>
          <p:nvPr>
            <p:ph type="ftr" sz="quarter" idx="11"/>
          </p:nvPr>
        </p:nvSpPr>
        <p:spPr/>
        <p:txBody>
          <a:bodyPr/>
          <a:lstStyle/>
          <a:p>
            <a:pPr>
              <a:defRPr/>
            </a:pPr>
            <a:endParaRPr lang="en-NZ"/>
          </a:p>
        </p:txBody>
      </p:sp>
      <p:sp>
        <p:nvSpPr>
          <p:cNvPr id="9" name="Slide Number Placeholder 8"/>
          <p:cNvSpPr>
            <a:spLocks noGrp="1"/>
          </p:cNvSpPr>
          <p:nvPr>
            <p:ph type="sldNum" sz="quarter" idx="12"/>
          </p:nvPr>
        </p:nvSpPr>
        <p:spPr/>
        <p:txBody>
          <a:bodyPr/>
          <a:lstStyle/>
          <a:p>
            <a:pPr>
              <a:defRPr/>
            </a:pPr>
            <a:fld id="{29864EFF-921C-4FD0-8B00-F66B57E04AE7}" type="slidenum">
              <a:rPr lang="en-NZ" smtClean="0"/>
              <a:pPr>
                <a:defRPr/>
              </a:pPr>
              <a:t>‹#›</a:t>
            </a:fld>
            <a:endParaRPr lang="en-NZ"/>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NZ"/>
          </a:p>
        </p:txBody>
      </p:sp>
      <p:sp>
        <p:nvSpPr>
          <p:cNvPr id="4" name="Footer Placeholder 3"/>
          <p:cNvSpPr>
            <a:spLocks noGrp="1"/>
          </p:cNvSpPr>
          <p:nvPr>
            <p:ph type="ftr" sz="quarter" idx="11"/>
          </p:nvPr>
        </p:nvSpPr>
        <p:spPr/>
        <p:txBody>
          <a:bodyPr/>
          <a:lstStyle/>
          <a:p>
            <a:pPr>
              <a:defRPr/>
            </a:pPr>
            <a:endParaRPr lang="en-NZ"/>
          </a:p>
        </p:txBody>
      </p:sp>
      <p:sp>
        <p:nvSpPr>
          <p:cNvPr id="5" name="Slide Number Placeholder 4"/>
          <p:cNvSpPr>
            <a:spLocks noGrp="1"/>
          </p:cNvSpPr>
          <p:nvPr>
            <p:ph type="sldNum" sz="quarter" idx="12"/>
          </p:nvPr>
        </p:nvSpPr>
        <p:spPr/>
        <p:txBody>
          <a:bodyPr/>
          <a:lstStyle/>
          <a:p>
            <a:pPr>
              <a:defRPr/>
            </a:pPr>
            <a:fld id="{E331A9C2-5C9D-4B46-808B-6A1408327A33}" type="slidenum">
              <a:rPr lang="en-NZ" smtClean="0"/>
              <a:pPr>
                <a:defRPr/>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NZ"/>
          </a:p>
        </p:txBody>
      </p:sp>
      <p:sp>
        <p:nvSpPr>
          <p:cNvPr id="3" name="Footer Placeholder 2"/>
          <p:cNvSpPr>
            <a:spLocks noGrp="1"/>
          </p:cNvSpPr>
          <p:nvPr>
            <p:ph type="ftr" sz="quarter" idx="11"/>
          </p:nvPr>
        </p:nvSpPr>
        <p:spPr/>
        <p:txBody>
          <a:bodyPr/>
          <a:lstStyle/>
          <a:p>
            <a:pPr>
              <a:defRPr/>
            </a:pPr>
            <a:endParaRPr lang="en-NZ"/>
          </a:p>
        </p:txBody>
      </p:sp>
      <p:sp>
        <p:nvSpPr>
          <p:cNvPr id="4" name="Slide Number Placeholder 3"/>
          <p:cNvSpPr>
            <a:spLocks noGrp="1"/>
          </p:cNvSpPr>
          <p:nvPr>
            <p:ph type="sldNum" sz="quarter" idx="12"/>
          </p:nvPr>
        </p:nvSpPr>
        <p:spPr/>
        <p:txBody>
          <a:bodyPr/>
          <a:lstStyle/>
          <a:p>
            <a:pPr>
              <a:defRPr/>
            </a:pPr>
            <a:fld id="{83FDEF32-F19D-4761-B04A-96EFA9F21782}" type="slidenum">
              <a:rPr lang="en-NZ" smtClean="0"/>
              <a:pPr>
                <a:defRPr/>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1A4909C-509B-4A77-A499-B8BD03A97463}" type="slidenum">
              <a:rPr lang="en-NZ" smtClean="0"/>
              <a:pPr>
                <a:defRPr/>
              </a:pPr>
              <a:t>‹#›</a:t>
            </a:fld>
            <a:endParaRPr lang="en-NZ"/>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B2E727EE-4258-4283-9DBE-8B6EF1DF6674}" type="slidenum">
              <a:rPr lang="en-NZ" smtClean="0"/>
              <a:pPr>
                <a:defRPr/>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en-NZ"/>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NZ"/>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3897ED57-6697-4273-9E3F-B169012E37DF}" type="slidenum">
              <a:rPr lang="en-NZ" smtClean="0"/>
              <a:pPr>
                <a:defRPr/>
              </a:pPr>
              <a:t>‹#›</a:t>
            </a:fld>
            <a:endParaRPr lang="en-NZ"/>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64" name="Rectangle 4"/>
          <p:cNvSpPr>
            <a:spLocks noGrp="1" noChangeArrowheads="1"/>
          </p:cNvSpPr>
          <p:nvPr>
            <p:ph type="ctrTitle"/>
          </p:nvPr>
        </p:nvSpPr>
        <p:spPr/>
        <p:txBody>
          <a:bodyPr/>
          <a:lstStyle/>
          <a:p>
            <a:r>
              <a:rPr lang="en-NZ" dirty="0" smtClean="0"/>
              <a:t>Working with Resources and R</a:t>
            </a:r>
            <a:endParaRPr lang="en-NZ" dirty="0"/>
          </a:p>
        </p:txBody>
      </p:sp>
      <p:sp>
        <p:nvSpPr>
          <p:cNvPr id="194565" name="Rectangle 5"/>
          <p:cNvSpPr>
            <a:spLocks noGrp="1" noChangeArrowheads="1"/>
          </p:cNvSpPr>
          <p:nvPr>
            <p:ph type="subTitle" idx="1"/>
          </p:nvPr>
        </p:nvSpPr>
        <p:spPr>
          <a:xfrm>
            <a:off x="685800" y="3505200"/>
            <a:ext cx="7846640" cy="1752600"/>
          </a:xfrm>
        </p:spPr>
        <p:txBody>
          <a:bodyPr>
            <a:normAutofit/>
          </a:bodyPr>
          <a:lstStyle/>
          <a:p>
            <a:r>
              <a:rPr lang="en-NZ" smtClean="0"/>
              <a:t>IN721 </a:t>
            </a:r>
            <a:r>
              <a:rPr lang="en-NZ" smtClean="0"/>
              <a:t>2019</a:t>
            </a:r>
            <a:endParaRPr lang="en-NZ" dirty="0" smtClean="0"/>
          </a:p>
          <a:p>
            <a:r>
              <a:rPr lang="en-AU" dirty="0" smtClean="0"/>
              <a:t>Design and Development for Mobile Devices</a:t>
            </a:r>
            <a:endParaRPr lang="en-NZ" dirty="0" smtClean="0"/>
          </a:p>
          <a:p>
            <a:r>
              <a:rPr lang="en-NZ" dirty="0" smtClean="0"/>
              <a:t>Session 1.2</a:t>
            </a:r>
            <a:endParaRPr lang="en-N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Image Files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cstate="print"/>
          <a:stretch>
            <a:fillRect/>
          </a:stretch>
        </p:blipFill>
        <p:spPr>
          <a:xfrm>
            <a:off x="474823" y="1600200"/>
            <a:ext cx="5105289" cy="2044824"/>
          </a:xfrm>
          <a:prstGeom prst="rect">
            <a:avLst/>
          </a:prstGeom>
        </p:spPr>
      </p:pic>
      <p:pic>
        <p:nvPicPr>
          <p:cNvPr id="5" name="Picture 4"/>
          <p:cNvPicPr>
            <a:picLocks noChangeAspect="1"/>
          </p:cNvPicPr>
          <p:nvPr/>
        </p:nvPicPr>
        <p:blipFill>
          <a:blip r:embed="rId4" cstate="print"/>
          <a:stretch>
            <a:fillRect/>
          </a:stretch>
        </p:blipFill>
        <p:spPr>
          <a:xfrm>
            <a:off x="6372200" y="1628800"/>
            <a:ext cx="2114550" cy="3657600"/>
          </a:xfrm>
          <a:prstGeom prst="rect">
            <a:avLst/>
          </a:prstGeom>
        </p:spPr>
      </p:pic>
      <p:pic>
        <p:nvPicPr>
          <p:cNvPr id="6" name="Content Placeholder 3"/>
          <p:cNvPicPr>
            <a:picLocks noChangeAspect="1"/>
          </p:cNvPicPr>
          <p:nvPr/>
        </p:nvPicPr>
        <p:blipFill>
          <a:blip r:embed="rId5" cstate="print"/>
          <a:stretch>
            <a:fillRect/>
          </a:stretch>
        </p:blipFill>
        <p:spPr>
          <a:xfrm>
            <a:off x="491845" y="4039380"/>
            <a:ext cx="4708637" cy="2053916"/>
          </a:xfrm>
          <a:prstGeom prst="rect">
            <a:avLst/>
          </a:prstGeom>
        </p:spPr>
      </p:pic>
    </p:spTree>
    <p:extLst>
      <p:ext uri="{BB962C8B-B14F-4D97-AF65-F5344CB8AC3E}">
        <p14:creationId xmlns:p14="http://schemas.microsoft.com/office/powerpoint/2010/main" val="2323129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460394" y="1600200"/>
            <a:ext cx="3195724" cy="4860000"/>
          </a:xfrm>
          <a:prstGeom prst="rect">
            <a:avLst/>
          </a:prstGeom>
          <a:ln>
            <a:solidFill>
              <a:schemeClr val="accent1"/>
            </a:solidFill>
          </a:ln>
        </p:spPr>
      </p:pic>
    </p:spTree>
    <p:extLst>
      <p:ext uri="{BB962C8B-B14F-4D97-AF65-F5344CB8AC3E}">
        <p14:creationId xmlns:p14="http://schemas.microsoft.com/office/powerpoint/2010/main" val="3309232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a:t>
            </a:r>
            <a:endParaRPr lang="en-US" dirty="0"/>
          </a:p>
        </p:txBody>
      </p:sp>
      <p:sp>
        <p:nvSpPr>
          <p:cNvPr id="3" name="Content Placeholder 2"/>
          <p:cNvSpPr>
            <a:spLocks noGrp="1"/>
          </p:cNvSpPr>
          <p:nvPr>
            <p:ph idx="1"/>
          </p:nvPr>
        </p:nvSpPr>
        <p:spPr/>
        <p:txBody>
          <a:bodyPr/>
          <a:lstStyle/>
          <a:p>
            <a:endParaRPr lang="en-US"/>
          </a:p>
        </p:txBody>
      </p:sp>
      <p:pic>
        <p:nvPicPr>
          <p:cNvPr id="6" name="Picture 5"/>
          <p:cNvPicPr>
            <a:picLocks noChangeAspect="1"/>
          </p:cNvPicPr>
          <p:nvPr/>
        </p:nvPicPr>
        <p:blipFill>
          <a:blip r:embed="rId3" cstate="print"/>
          <a:stretch>
            <a:fillRect/>
          </a:stretch>
        </p:blipFill>
        <p:spPr>
          <a:xfrm>
            <a:off x="467544" y="1523999"/>
            <a:ext cx="5124705" cy="4953001"/>
          </a:xfrm>
          <a:prstGeom prst="rect">
            <a:avLst/>
          </a:prstGeom>
          <a:ln>
            <a:solidFill>
              <a:schemeClr val="tx1"/>
            </a:solidFill>
          </a:ln>
        </p:spPr>
      </p:pic>
      <p:cxnSp>
        <p:nvCxnSpPr>
          <p:cNvPr id="5" name="Straight Arrow Connector 4"/>
          <p:cNvCxnSpPr/>
          <p:nvPr/>
        </p:nvCxnSpPr>
        <p:spPr>
          <a:xfrm flipH="1">
            <a:off x="1835696" y="2132856"/>
            <a:ext cx="1368152" cy="2160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620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a:t>
            </a:r>
            <a:endParaRPr lang="en-US" dirty="0"/>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3" cstate="print"/>
          <a:stretch>
            <a:fillRect/>
          </a:stretch>
        </p:blipFill>
        <p:spPr>
          <a:xfrm>
            <a:off x="467544" y="1600199"/>
            <a:ext cx="4266144" cy="4637113"/>
          </a:xfrm>
          <a:prstGeom prst="rect">
            <a:avLst/>
          </a:prstGeom>
          <a:ln>
            <a:solidFill>
              <a:schemeClr val="tx1"/>
            </a:solidFill>
          </a:ln>
        </p:spPr>
      </p:pic>
      <p:cxnSp>
        <p:nvCxnSpPr>
          <p:cNvPr id="8" name="Straight Arrow Connector 7"/>
          <p:cNvCxnSpPr/>
          <p:nvPr/>
        </p:nvCxnSpPr>
        <p:spPr>
          <a:xfrm flipH="1">
            <a:off x="3347864" y="2996952"/>
            <a:ext cx="1872208" cy="50405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0117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440081" y="1789573"/>
            <a:ext cx="8319217" cy="3744000"/>
          </a:xfrm>
          <a:prstGeom prst="rect">
            <a:avLst/>
          </a:prstGeom>
        </p:spPr>
      </p:pic>
      <p:sp>
        <p:nvSpPr>
          <p:cNvPr id="2" name="Title 1"/>
          <p:cNvSpPr>
            <a:spLocks noGrp="1"/>
          </p:cNvSpPr>
          <p:nvPr>
            <p:ph type="title"/>
          </p:nvPr>
        </p:nvSpPr>
        <p:spPr/>
        <p:txBody>
          <a:bodyPr/>
          <a:lstStyle/>
          <a:p>
            <a:r>
              <a:rPr lang="en-NZ" dirty="0" smtClean="0"/>
              <a:t>Screen Widgets</a:t>
            </a:r>
            <a:endParaRPr lang="en-US" dirty="0"/>
          </a:p>
        </p:txBody>
      </p:sp>
      <p:cxnSp>
        <p:nvCxnSpPr>
          <p:cNvPr id="5" name="Straight Arrow Connector 4"/>
          <p:cNvCxnSpPr/>
          <p:nvPr/>
        </p:nvCxnSpPr>
        <p:spPr>
          <a:xfrm>
            <a:off x="-380175" y="4797152"/>
            <a:ext cx="900100" cy="50405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308304" y="1340768"/>
            <a:ext cx="288032" cy="64807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80988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7" name="Picture 6"/>
          <p:cNvPicPr>
            <a:picLocks noChangeAspect="1"/>
          </p:cNvPicPr>
          <p:nvPr/>
        </p:nvPicPr>
        <p:blipFill>
          <a:blip r:embed="rId3"/>
          <a:stretch>
            <a:fillRect/>
          </a:stretch>
        </p:blipFill>
        <p:spPr>
          <a:xfrm>
            <a:off x="457200" y="1600200"/>
            <a:ext cx="5734050" cy="4953000"/>
          </a:xfrm>
          <a:prstGeom prst="rect">
            <a:avLst/>
          </a:prstGeom>
        </p:spPr>
      </p:pic>
      <p:sp>
        <p:nvSpPr>
          <p:cNvPr id="2" name="Title 1"/>
          <p:cNvSpPr>
            <a:spLocks noGrp="1"/>
          </p:cNvSpPr>
          <p:nvPr>
            <p:ph type="title"/>
          </p:nvPr>
        </p:nvSpPr>
        <p:spPr/>
        <p:txBody>
          <a:bodyPr/>
          <a:lstStyle/>
          <a:p>
            <a:r>
              <a:rPr lang="en-NZ" dirty="0" smtClean="0"/>
              <a:t>Screen Widgets</a:t>
            </a:r>
            <a:endParaRPr lang="en-US" dirty="0"/>
          </a:p>
        </p:txBody>
      </p:sp>
      <p:cxnSp>
        <p:nvCxnSpPr>
          <p:cNvPr id="5" name="Straight Arrow Connector 4"/>
          <p:cNvCxnSpPr/>
          <p:nvPr/>
        </p:nvCxnSpPr>
        <p:spPr>
          <a:xfrm flipH="1">
            <a:off x="3635896" y="5589240"/>
            <a:ext cx="648072" cy="36004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563888" y="4581128"/>
            <a:ext cx="648072" cy="36004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643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Screen Widgets in R</a:t>
            </a:r>
            <a:endParaRPr lang="en-US" dirty="0"/>
          </a:p>
        </p:txBody>
      </p:sp>
      <p:pic>
        <p:nvPicPr>
          <p:cNvPr id="8" name="Picture 7"/>
          <p:cNvPicPr>
            <a:picLocks noChangeAspect="1"/>
          </p:cNvPicPr>
          <p:nvPr/>
        </p:nvPicPr>
        <p:blipFill>
          <a:blip r:embed="rId3"/>
          <a:stretch>
            <a:fillRect/>
          </a:stretch>
        </p:blipFill>
        <p:spPr>
          <a:xfrm>
            <a:off x="336263" y="2115200"/>
            <a:ext cx="2540369" cy="3114000"/>
          </a:xfrm>
          <a:prstGeom prst="rect">
            <a:avLst/>
          </a:prstGeom>
          <a:ln>
            <a:solidFill>
              <a:schemeClr val="accent1"/>
            </a:solidFill>
          </a:ln>
        </p:spPr>
      </p:pic>
      <p:cxnSp>
        <p:nvCxnSpPr>
          <p:cNvPr id="6" name="Straight Arrow Connector 5"/>
          <p:cNvCxnSpPr/>
          <p:nvPr/>
        </p:nvCxnSpPr>
        <p:spPr>
          <a:xfrm flipH="1">
            <a:off x="1596263" y="2474079"/>
            <a:ext cx="648072" cy="36004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6166800" y="2115200"/>
            <a:ext cx="2520000" cy="3113447"/>
          </a:xfrm>
          <a:prstGeom prst="rect">
            <a:avLst/>
          </a:prstGeom>
          <a:ln>
            <a:solidFill>
              <a:schemeClr val="accent1"/>
            </a:solidFill>
          </a:ln>
        </p:spPr>
      </p:pic>
      <p:cxnSp>
        <p:nvCxnSpPr>
          <p:cNvPr id="7" name="Straight Arrow Connector 6"/>
          <p:cNvCxnSpPr/>
          <p:nvPr/>
        </p:nvCxnSpPr>
        <p:spPr>
          <a:xfrm flipH="1">
            <a:off x="8028384" y="4221088"/>
            <a:ext cx="648072" cy="36004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5"/>
          <a:stretch>
            <a:fillRect/>
          </a:stretch>
        </p:blipFill>
        <p:spPr>
          <a:xfrm>
            <a:off x="3180367" y="2115200"/>
            <a:ext cx="2682698" cy="3114000"/>
          </a:xfrm>
          <a:prstGeom prst="rect">
            <a:avLst/>
          </a:prstGeom>
          <a:ln>
            <a:solidFill>
              <a:schemeClr val="accent1"/>
            </a:solidFill>
          </a:ln>
        </p:spPr>
      </p:pic>
      <p:cxnSp>
        <p:nvCxnSpPr>
          <p:cNvPr id="11" name="Straight Arrow Connector 10"/>
          <p:cNvCxnSpPr/>
          <p:nvPr/>
        </p:nvCxnSpPr>
        <p:spPr>
          <a:xfrm flipH="1">
            <a:off x="5076056" y="3429000"/>
            <a:ext cx="648072" cy="36004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3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Java Code</a:t>
            </a:r>
            <a:endParaRPr lang="en-US" dirty="0"/>
          </a:p>
        </p:txBody>
      </p:sp>
      <p:sp>
        <p:nvSpPr>
          <p:cNvPr id="3" name="Content Placeholder 2"/>
          <p:cNvSpPr>
            <a:spLocks noGrp="1"/>
          </p:cNvSpPr>
          <p:nvPr>
            <p:ph idx="1"/>
          </p:nvPr>
        </p:nvSpPr>
        <p:spPr/>
        <p:txBody>
          <a:bodyPr/>
          <a:lstStyle/>
          <a:p>
            <a:r>
              <a:rPr lang="en-NZ" dirty="0" smtClean="0"/>
              <a:t>Each Activity is an instance of a new class descended from </a:t>
            </a:r>
            <a:r>
              <a:rPr lang="en-NZ" dirty="0" err="1" smtClean="0"/>
              <a:t>AppCompatActivity</a:t>
            </a:r>
            <a:r>
              <a:rPr lang="en-NZ" dirty="0" smtClean="0"/>
              <a:t>.</a:t>
            </a:r>
          </a:p>
          <a:p>
            <a:r>
              <a:rPr lang="en-NZ" dirty="0" smtClean="0"/>
              <a:t>When you create an Activity, Android Studio creates a Java file containing your new class’s code.</a:t>
            </a:r>
            <a:endParaRPr lang="en-US" dirty="0"/>
          </a:p>
        </p:txBody>
      </p:sp>
      <p:pic>
        <p:nvPicPr>
          <p:cNvPr id="4" name="Picture 3"/>
          <p:cNvPicPr>
            <a:picLocks noChangeAspect="1"/>
          </p:cNvPicPr>
          <p:nvPr/>
        </p:nvPicPr>
        <p:blipFill>
          <a:blip r:embed="rId3" cstate="print"/>
          <a:stretch>
            <a:fillRect/>
          </a:stretch>
        </p:blipFill>
        <p:spPr>
          <a:xfrm>
            <a:off x="683568" y="3968452"/>
            <a:ext cx="3705225" cy="2628900"/>
          </a:xfrm>
          <a:prstGeom prst="rect">
            <a:avLst/>
          </a:prstGeom>
          <a:ln w="6350" cap="sq" cmpd="thickThin">
            <a:solidFill>
              <a:srgbClr val="000000"/>
            </a:solidFill>
            <a:prstDash val="solid"/>
            <a:miter lim="800000"/>
          </a:ln>
          <a:effectLst>
            <a:innerShdw blurRad="76200">
              <a:srgbClr val="000000"/>
            </a:innerShdw>
          </a:effectLst>
        </p:spPr>
      </p:pic>
      <p:cxnSp>
        <p:nvCxnSpPr>
          <p:cNvPr id="5" name="Straight Arrow Connector 4"/>
          <p:cNvCxnSpPr/>
          <p:nvPr/>
        </p:nvCxnSpPr>
        <p:spPr>
          <a:xfrm flipH="1">
            <a:off x="2627784" y="4797152"/>
            <a:ext cx="648072" cy="36004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154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Activity Class Code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cstate="print"/>
          <a:stretch>
            <a:fillRect/>
          </a:stretch>
        </p:blipFill>
        <p:spPr>
          <a:xfrm>
            <a:off x="457200" y="1600200"/>
            <a:ext cx="8149675" cy="4565104"/>
          </a:xfrm>
          <a:prstGeom prst="rect">
            <a:avLst/>
          </a:prstGeom>
        </p:spPr>
      </p:pic>
    </p:spTree>
    <p:extLst>
      <p:ext uri="{BB962C8B-B14F-4D97-AF65-F5344CB8AC3E}">
        <p14:creationId xmlns:p14="http://schemas.microsoft.com/office/powerpoint/2010/main" val="32610396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Access a widget resource ID</a:t>
            </a:r>
            <a:endParaRPr lang="en-US" dirty="0"/>
          </a:p>
        </p:txBody>
      </p:sp>
      <p:sp>
        <p:nvSpPr>
          <p:cNvPr id="3" name="Content Placeholder 2"/>
          <p:cNvSpPr>
            <a:spLocks noGrp="1"/>
          </p:cNvSpPr>
          <p:nvPr>
            <p:ph idx="1"/>
          </p:nvPr>
        </p:nvSpPr>
        <p:spPr/>
        <p:txBody>
          <a:bodyPr/>
          <a:lstStyle/>
          <a:p>
            <a:r>
              <a:rPr lang="en-US" dirty="0" err="1"/>
              <a:t>R.id.imgColourBlock</a:t>
            </a:r>
            <a:endParaRPr lang="en-US" dirty="0"/>
          </a:p>
        </p:txBody>
      </p:sp>
      <p:pic>
        <p:nvPicPr>
          <p:cNvPr id="4" name="Picture 3"/>
          <p:cNvPicPr>
            <a:picLocks noChangeAspect="1"/>
          </p:cNvPicPr>
          <p:nvPr/>
        </p:nvPicPr>
        <p:blipFill>
          <a:blip r:embed="rId3" cstate="print"/>
          <a:stretch>
            <a:fillRect/>
          </a:stretch>
        </p:blipFill>
        <p:spPr>
          <a:xfrm>
            <a:off x="699715" y="2641485"/>
            <a:ext cx="4088309" cy="3725977"/>
          </a:xfrm>
          <a:prstGeom prst="rect">
            <a:avLst/>
          </a:prstGeom>
          <a:ln>
            <a:solidFill>
              <a:schemeClr val="tx1"/>
            </a:solidFill>
          </a:ln>
        </p:spPr>
      </p:pic>
      <p:cxnSp>
        <p:nvCxnSpPr>
          <p:cNvPr id="5" name="Straight Arrow Connector 4"/>
          <p:cNvCxnSpPr/>
          <p:nvPr/>
        </p:nvCxnSpPr>
        <p:spPr>
          <a:xfrm flipH="1">
            <a:off x="2411760" y="4005064"/>
            <a:ext cx="648072" cy="36004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16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Resources</a:t>
            </a:r>
            <a:endParaRPr lang="en-US" dirty="0"/>
          </a:p>
        </p:txBody>
      </p:sp>
      <p:sp>
        <p:nvSpPr>
          <p:cNvPr id="3" name="Content Placeholder 2"/>
          <p:cNvSpPr>
            <a:spLocks noGrp="1"/>
          </p:cNvSpPr>
          <p:nvPr>
            <p:ph idx="1"/>
          </p:nvPr>
        </p:nvSpPr>
        <p:spPr/>
        <p:txBody>
          <a:bodyPr/>
          <a:lstStyle/>
          <a:p>
            <a:r>
              <a:rPr lang="en-NZ" dirty="0"/>
              <a:t>Layouts</a:t>
            </a:r>
          </a:p>
          <a:p>
            <a:r>
              <a:rPr lang="en-NZ" dirty="0"/>
              <a:t>Constants</a:t>
            </a:r>
          </a:p>
          <a:p>
            <a:r>
              <a:rPr lang="en-NZ" dirty="0" smtClean="0"/>
              <a:t>Image files</a:t>
            </a:r>
          </a:p>
          <a:p>
            <a:endParaRPr lang="en-NZ" dirty="0" smtClean="0"/>
          </a:p>
        </p:txBody>
      </p:sp>
    </p:spTree>
    <p:extLst>
      <p:ext uri="{BB962C8B-B14F-4D97-AF65-F5344CB8AC3E}">
        <p14:creationId xmlns:p14="http://schemas.microsoft.com/office/powerpoint/2010/main" val="1073935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Get an object pointer from a Resource ID</a:t>
            </a:r>
            <a:endParaRPr lang="en-US" dirty="0"/>
          </a:p>
        </p:txBody>
      </p:sp>
      <p:sp>
        <p:nvSpPr>
          <p:cNvPr id="3" name="Content Placeholder 2"/>
          <p:cNvSpPr>
            <a:spLocks noGrp="1"/>
          </p:cNvSpPr>
          <p:nvPr>
            <p:ph idx="1"/>
          </p:nvPr>
        </p:nvSpPr>
        <p:spPr/>
        <p:txBody>
          <a:bodyPr/>
          <a:lstStyle/>
          <a:p>
            <a:r>
              <a:rPr lang="en-NZ" dirty="0" err="1" smtClean="0"/>
              <a:t>obj</a:t>
            </a:r>
            <a:r>
              <a:rPr lang="en-NZ" dirty="0" smtClean="0"/>
              <a:t> </a:t>
            </a:r>
            <a:r>
              <a:rPr lang="en-NZ" dirty="0" err="1" smtClean="0"/>
              <a:t>findViewById</a:t>
            </a:r>
            <a:r>
              <a:rPr lang="en-NZ" dirty="0" smtClean="0"/>
              <a:t>(</a:t>
            </a:r>
            <a:r>
              <a:rPr lang="en-NZ" dirty="0" err="1" smtClean="0"/>
              <a:t>int</a:t>
            </a:r>
            <a:r>
              <a:rPr lang="en-NZ" dirty="0" smtClean="0"/>
              <a:t> </a:t>
            </a:r>
            <a:r>
              <a:rPr lang="en-NZ" dirty="0" err="1" smtClean="0"/>
              <a:t>resourceID</a:t>
            </a:r>
            <a:r>
              <a:rPr lang="en-NZ" dirty="0" smtClean="0"/>
              <a:t>)</a:t>
            </a:r>
            <a:endParaRPr lang="en-US" dirty="0"/>
          </a:p>
        </p:txBody>
      </p:sp>
      <p:pic>
        <p:nvPicPr>
          <p:cNvPr id="4" name="Picture 3"/>
          <p:cNvPicPr>
            <a:picLocks noChangeAspect="1"/>
          </p:cNvPicPr>
          <p:nvPr/>
        </p:nvPicPr>
        <p:blipFill>
          <a:blip r:embed="rId3" cstate="print"/>
          <a:stretch>
            <a:fillRect/>
          </a:stretch>
        </p:blipFill>
        <p:spPr>
          <a:xfrm>
            <a:off x="35496" y="2708920"/>
            <a:ext cx="8908708" cy="864096"/>
          </a:xfrm>
          <a:prstGeom prst="rect">
            <a:avLst/>
          </a:prstGeom>
        </p:spPr>
      </p:pic>
    </p:spTree>
    <p:extLst>
      <p:ext uri="{BB962C8B-B14F-4D97-AF65-F5344CB8AC3E}">
        <p14:creationId xmlns:p14="http://schemas.microsoft.com/office/powerpoint/2010/main" val="313958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cstate="print"/>
          <a:stretch>
            <a:fillRect/>
          </a:stretch>
        </p:blipFill>
        <p:spPr>
          <a:xfrm>
            <a:off x="467544" y="1556792"/>
            <a:ext cx="6603454" cy="4895664"/>
          </a:xfrm>
          <a:prstGeom prst="rect">
            <a:avLst/>
          </a:prstGeom>
        </p:spPr>
      </p:pic>
    </p:spTree>
    <p:extLst>
      <p:ext uri="{BB962C8B-B14F-4D97-AF65-F5344CB8AC3E}">
        <p14:creationId xmlns:p14="http://schemas.microsoft.com/office/powerpoint/2010/main" val="40842826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smtClean="0"/>
              <a:t>Practical </a:t>
            </a:r>
            <a:r>
              <a:rPr lang="en-NZ" dirty="0" smtClean="0"/>
              <a:t>1.2 – The </a:t>
            </a:r>
            <a:r>
              <a:rPr lang="en-NZ" smtClean="0"/>
              <a:t>Java Code-Behind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759268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File Structure</a:t>
            </a:r>
            <a:endParaRPr lang="en-US" dirty="0"/>
          </a:p>
        </p:txBody>
      </p:sp>
      <p:pic>
        <p:nvPicPr>
          <p:cNvPr id="4" name="Content Placeholder 3"/>
          <p:cNvPicPr>
            <a:picLocks noGrp="1" noChangeAspect="1"/>
          </p:cNvPicPr>
          <p:nvPr>
            <p:ph idx="1"/>
          </p:nvPr>
        </p:nvPicPr>
        <p:blipFill>
          <a:blip r:embed="rId3" cstate="print"/>
          <a:stretch>
            <a:fillRect/>
          </a:stretch>
        </p:blipFill>
        <p:spPr>
          <a:xfrm>
            <a:off x="2061783" y="1900585"/>
            <a:ext cx="4598449" cy="3976687"/>
          </a:xfrm>
          <a:prstGeom prst="rect">
            <a:avLst/>
          </a:prstGeom>
          <a:ln>
            <a:solidFill>
              <a:schemeClr val="tx1"/>
            </a:solidFill>
          </a:ln>
        </p:spPr>
      </p:pic>
    </p:spTree>
    <p:extLst>
      <p:ext uri="{BB962C8B-B14F-4D97-AF65-F5344CB8AC3E}">
        <p14:creationId xmlns:p14="http://schemas.microsoft.com/office/powerpoint/2010/main" val="13072676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Layouts</a:t>
            </a:r>
            <a:endParaRPr lang="en-US" dirty="0"/>
          </a:p>
        </p:txBody>
      </p:sp>
      <p:sp>
        <p:nvSpPr>
          <p:cNvPr id="3" name="Content Placeholder 2"/>
          <p:cNvSpPr>
            <a:spLocks noGrp="1"/>
          </p:cNvSpPr>
          <p:nvPr>
            <p:ph idx="1"/>
          </p:nvPr>
        </p:nvSpPr>
        <p:spPr/>
        <p:txBody>
          <a:bodyPr/>
          <a:lstStyle/>
          <a:p>
            <a:r>
              <a:rPr lang="en-NZ" dirty="0" smtClean="0"/>
              <a:t>One (or more) layout XML files for each Activity.</a:t>
            </a:r>
            <a:endParaRPr lang="en-US" dirty="0"/>
          </a:p>
        </p:txBody>
      </p:sp>
    </p:spTree>
    <p:extLst>
      <p:ext uri="{BB962C8B-B14F-4D97-AF65-F5344CB8AC3E}">
        <p14:creationId xmlns:p14="http://schemas.microsoft.com/office/powerpoint/2010/main" val="22666988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Resource Constants</a:t>
            </a:r>
            <a:endParaRPr lang="en-US" dirty="0"/>
          </a:p>
        </p:txBody>
      </p:sp>
      <p:sp>
        <p:nvSpPr>
          <p:cNvPr id="3" name="Content Placeholder 2"/>
          <p:cNvSpPr>
            <a:spLocks noGrp="1"/>
          </p:cNvSpPr>
          <p:nvPr>
            <p:ph idx="1"/>
          </p:nvPr>
        </p:nvSpPr>
        <p:spPr/>
        <p:txBody>
          <a:bodyPr/>
          <a:lstStyle/>
          <a:p>
            <a:r>
              <a:rPr lang="en-NZ" dirty="0" smtClean="0"/>
              <a:t>Rather than coding </a:t>
            </a:r>
            <a:r>
              <a:rPr lang="en-NZ" dirty="0"/>
              <a:t>literal values (in the XML or in the code-behind), </a:t>
            </a:r>
            <a:r>
              <a:rPr lang="en-NZ" dirty="0" smtClean="0"/>
              <a:t>you define project constants and code references to them</a:t>
            </a:r>
            <a:endParaRPr lang="en-US" dirty="0"/>
          </a:p>
        </p:txBody>
      </p:sp>
      <p:pic>
        <p:nvPicPr>
          <p:cNvPr id="7" name="Picture 6"/>
          <p:cNvPicPr>
            <a:picLocks noChangeAspect="1"/>
          </p:cNvPicPr>
          <p:nvPr/>
        </p:nvPicPr>
        <p:blipFill>
          <a:blip r:embed="rId3" cstate="print"/>
          <a:stretch>
            <a:fillRect/>
          </a:stretch>
        </p:blipFill>
        <p:spPr>
          <a:xfrm>
            <a:off x="827584" y="3166694"/>
            <a:ext cx="3898776" cy="3378939"/>
          </a:xfrm>
          <a:prstGeom prst="rect">
            <a:avLst/>
          </a:prstGeom>
          <a:ln>
            <a:solidFill>
              <a:schemeClr val="tx1"/>
            </a:solidFill>
          </a:ln>
        </p:spPr>
      </p:pic>
    </p:spTree>
    <p:extLst>
      <p:ext uri="{BB962C8B-B14F-4D97-AF65-F5344CB8AC3E}">
        <p14:creationId xmlns:p14="http://schemas.microsoft.com/office/powerpoint/2010/main" val="3082677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Resource Constants</a:t>
            </a:r>
            <a:endParaRPr lang="en-US" dirty="0"/>
          </a:p>
        </p:txBody>
      </p:sp>
      <p:sp>
        <p:nvSpPr>
          <p:cNvPr id="3" name="Content Placeholder 2"/>
          <p:cNvSpPr>
            <a:spLocks noGrp="1"/>
          </p:cNvSpPr>
          <p:nvPr>
            <p:ph idx="1"/>
          </p:nvPr>
        </p:nvSpPr>
        <p:spPr/>
        <p:txBody>
          <a:bodyPr/>
          <a:lstStyle/>
          <a:p>
            <a:endParaRPr lang="en-NZ" dirty="0" smtClean="0"/>
          </a:p>
          <a:p>
            <a:endParaRPr lang="en-NZ" dirty="0"/>
          </a:p>
          <a:p>
            <a:endParaRPr lang="en-NZ" dirty="0" smtClean="0"/>
          </a:p>
          <a:p>
            <a:endParaRPr lang="en-NZ" dirty="0" smtClean="0"/>
          </a:p>
          <a:p>
            <a:r>
              <a:rPr lang="en-NZ" dirty="0" smtClean="0"/>
              <a:t>In an Activity’s layout XML file:</a:t>
            </a:r>
            <a:endParaRPr lang="en-US" dirty="0"/>
          </a:p>
        </p:txBody>
      </p:sp>
      <p:pic>
        <p:nvPicPr>
          <p:cNvPr id="4" name="Picture 3"/>
          <p:cNvPicPr>
            <a:picLocks noChangeAspect="1"/>
          </p:cNvPicPr>
          <p:nvPr/>
        </p:nvPicPr>
        <p:blipFill>
          <a:blip r:embed="rId3" cstate="print"/>
          <a:stretch>
            <a:fillRect/>
          </a:stretch>
        </p:blipFill>
        <p:spPr>
          <a:xfrm>
            <a:off x="457200" y="1600200"/>
            <a:ext cx="6945004" cy="1589111"/>
          </a:xfrm>
          <a:prstGeom prst="rect">
            <a:avLst/>
          </a:prstGeom>
        </p:spPr>
      </p:pic>
      <p:pic>
        <p:nvPicPr>
          <p:cNvPr id="5" name="Picture 4"/>
          <p:cNvPicPr>
            <a:picLocks noChangeAspect="1"/>
          </p:cNvPicPr>
          <p:nvPr/>
        </p:nvPicPr>
        <p:blipFill>
          <a:blip r:embed="rId4" cstate="print"/>
          <a:stretch>
            <a:fillRect/>
          </a:stretch>
        </p:blipFill>
        <p:spPr>
          <a:xfrm>
            <a:off x="457199" y="4581129"/>
            <a:ext cx="7890441" cy="913630"/>
          </a:xfrm>
          <a:prstGeom prst="rect">
            <a:avLst/>
          </a:prstGeom>
        </p:spPr>
      </p:pic>
      <p:pic>
        <p:nvPicPr>
          <p:cNvPr id="7" name="Picture 6"/>
          <p:cNvPicPr>
            <a:picLocks noChangeAspect="1"/>
          </p:cNvPicPr>
          <p:nvPr/>
        </p:nvPicPr>
        <p:blipFill>
          <a:blip r:embed="rId5" cstate="print"/>
          <a:stretch>
            <a:fillRect/>
          </a:stretch>
        </p:blipFill>
        <p:spPr>
          <a:xfrm>
            <a:off x="451301" y="5570959"/>
            <a:ext cx="8298179" cy="810369"/>
          </a:xfrm>
          <a:prstGeom prst="rect">
            <a:avLst/>
          </a:prstGeom>
        </p:spPr>
      </p:pic>
    </p:spTree>
    <p:extLst>
      <p:ext uri="{BB962C8B-B14F-4D97-AF65-F5344CB8AC3E}">
        <p14:creationId xmlns:p14="http://schemas.microsoft.com/office/powerpoint/2010/main" val="121472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Resource Constants</a:t>
            </a:r>
            <a:endParaRPr lang="en-US" dirty="0"/>
          </a:p>
        </p:txBody>
      </p:sp>
      <p:pic>
        <p:nvPicPr>
          <p:cNvPr id="4" name="Content Placeholder 3"/>
          <p:cNvPicPr>
            <a:picLocks noGrp="1" noChangeAspect="1"/>
          </p:cNvPicPr>
          <p:nvPr>
            <p:ph idx="1"/>
          </p:nvPr>
        </p:nvPicPr>
        <p:blipFill>
          <a:blip r:embed="rId3" cstate="print"/>
          <a:stretch>
            <a:fillRect/>
          </a:stretch>
        </p:blipFill>
        <p:spPr>
          <a:xfrm>
            <a:off x="107504" y="3180953"/>
            <a:ext cx="3209925" cy="1400175"/>
          </a:xfrm>
          <a:prstGeom prst="rect">
            <a:avLst/>
          </a:prstGeom>
        </p:spPr>
      </p:pic>
      <p:pic>
        <p:nvPicPr>
          <p:cNvPr id="6" name="Picture 5"/>
          <p:cNvPicPr>
            <a:picLocks noChangeAspect="1"/>
          </p:cNvPicPr>
          <p:nvPr/>
        </p:nvPicPr>
        <p:blipFill>
          <a:blip r:embed="rId4" cstate="print"/>
          <a:stretch>
            <a:fillRect/>
          </a:stretch>
        </p:blipFill>
        <p:spPr>
          <a:xfrm>
            <a:off x="457200" y="1524000"/>
            <a:ext cx="4162425" cy="1209675"/>
          </a:xfrm>
          <a:prstGeom prst="rect">
            <a:avLst/>
          </a:prstGeom>
        </p:spPr>
      </p:pic>
      <p:pic>
        <p:nvPicPr>
          <p:cNvPr id="7" name="Picture 6"/>
          <p:cNvPicPr>
            <a:picLocks noChangeAspect="1"/>
          </p:cNvPicPr>
          <p:nvPr/>
        </p:nvPicPr>
        <p:blipFill>
          <a:blip r:embed="rId5" cstate="print"/>
          <a:stretch>
            <a:fillRect/>
          </a:stretch>
        </p:blipFill>
        <p:spPr>
          <a:xfrm>
            <a:off x="107504" y="4952578"/>
            <a:ext cx="4114800" cy="1428750"/>
          </a:xfrm>
          <a:prstGeom prst="rect">
            <a:avLst/>
          </a:prstGeom>
        </p:spPr>
      </p:pic>
    </p:spTree>
    <p:extLst>
      <p:ext uri="{BB962C8B-B14F-4D97-AF65-F5344CB8AC3E}">
        <p14:creationId xmlns:p14="http://schemas.microsoft.com/office/powerpoint/2010/main" val="338809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Resource Constants</a:t>
            </a:r>
            <a:endParaRPr lang="en-US" dirty="0"/>
          </a:p>
        </p:txBody>
      </p:sp>
      <p:pic>
        <p:nvPicPr>
          <p:cNvPr id="5" name="Picture 4"/>
          <p:cNvPicPr>
            <a:picLocks noChangeAspect="1"/>
          </p:cNvPicPr>
          <p:nvPr/>
        </p:nvPicPr>
        <p:blipFill>
          <a:blip r:embed="rId3" cstate="print"/>
          <a:stretch>
            <a:fillRect/>
          </a:stretch>
        </p:blipFill>
        <p:spPr>
          <a:xfrm>
            <a:off x="1404937" y="1484784"/>
            <a:ext cx="6334125" cy="5133975"/>
          </a:xfrm>
          <a:prstGeom prst="rect">
            <a:avLst/>
          </a:prstGeom>
          <a:ln>
            <a:solidFill>
              <a:schemeClr val="tx1"/>
            </a:solidFill>
          </a:ln>
        </p:spPr>
      </p:pic>
    </p:spTree>
    <p:extLst>
      <p:ext uri="{BB962C8B-B14F-4D97-AF65-F5344CB8AC3E}">
        <p14:creationId xmlns:p14="http://schemas.microsoft.com/office/powerpoint/2010/main" val="35648527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endParaRPr lang="en-US" dirty="0"/>
          </a:p>
        </p:txBody>
      </p:sp>
      <p:sp>
        <p:nvSpPr>
          <p:cNvPr id="2" name="Title 1"/>
          <p:cNvSpPr>
            <a:spLocks noGrp="1"/>
          </p:cNvSpPr>
          <p:nvPr>
            <p:ph type="title"/>
          </p:nvPr>
        </p:nvSpPr>
        <p:spPr/>
        <p:txBody>
          <a:bodyPr/>
          <a:lstStyle/>
          <a:p>
            <a:r>
              <a:rPr lang="en-NZ" dirty="0" smtClean="0"/>
              <a:t>Image Files</a:t>
            </a:r>
            <a:endParaRPr lang="en-US" dirty="0"/>
          </a:p>
        </p:txBody>
      </p:sp>
      <p:pic>
        <p:nvPicPr>
          <p:cNvPr id="4" name="Picture 3"/>
          <p:cNvPicPr>
            <a:picLocks noChangeAspect="1"/>
          </p:cNvPicPr>
          <p:nvPr/>
        </p:nvPicPr>
        <p:blipFill>
          <a:blip r:embed="rId3" cstate="print"/>
          <a:stretch>
            <a:fillRect/>
          </a:stretch>
        </p:blipFill>
        <p:spPr>
          <a:xfrm>
            <a:off x="467544" y="1628800"/>
            <a:ext cx="3898776" cy="3378939"/>
          </a:xfrm>
          <a:prstGeom prst="rect">
            <a:avLst/>
          </a:prstGeom>
          <a:ln>
            <a:solidFill>
              <a:schemeClr val="tx1"/>
            </a:solidFill>
          </a:ln>
        </p:spPr>
      </p:pic>
      <p:cxnSp>
        <p:nvCxnSpPr>
          <p:cNvPr id="6" name="Straight Arrow Connector 5"/>
          <p:cNvCxnSpPr/>
          <p:nvPr/>
        </p:nvCxnSpPr>
        <p:spPr>
          <a:xfrm flipH="1">
            <a:off x="2123728" y="2492896"/>
            <a:ext cx="1368152" cy="2160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stretch>
            <a:fillRect/>
          </a:stretch>
        </p:blipFill>
        <p:spPr>
          <a:xfrm>
            <a:off x="4807297" y="1628799"/>
            <a:ext cx="3879503" cy="3374415"/>
          </a:xfrm>
          <a:prstGeom prst="rect">
            <a:avLst/>
          </a:prstGeom>
          <a:ln>
            <a:solidFill>
              <a:schemeClr val="tx1"/>
            </a:solidFill>
          </a:ln>
        </p:spPr>
      </p:pic>
    </p:spTree>
    <p:extLst>
      <p:ext uri="{BB962C8B-B14F-4D97-AF65-F5344CB8AC3E}">
        <p14:creationId xmlns:p14="http://schemas.microsoft.com/office/powerpoint/2010/main" val="229572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2832</TotalTime>
  <Words>2990</Words>
  <Application>Microsoft Office PowerPoint</Application>
  <PresentationFormat>On-screen Show (4:3)</PresentationFormat>
  <Paragraphs>246</Paragraphs>
  <Slides>22</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Times New Roman</vt:lpstr>
      <vt:lpstr>Wingdings</vt:lpstr>
      <vt:lpstr>Clarity</vt:lpstr>
      <vt:lpstr>Working with Resources and R</vt:lpstr>
      <vt:lpstr>Resources</vt:lpstr>
      <vt:lpstr>File Structure</vt:lpstr>
      <vt:lpstr>Layouts</vt:lpstr>
      <vt:lpstr>Resource Constants</vt:lpstr>
      <vt:lpstr>Resource Constants</vt:lpstr>
      <vt:lpstr>Resource Constants</vt:lpstr>
      <vt:lpstr>Resource Constants</vt:lpstr>
      <vt:lpstr>Image Files</vt:lpstr>
      <vt:lpstr>Image Files</vt:lpstr>
      <vt:lpstr>R</vt:lpstr>
      <vt:lpstr>R</vt:lpstr>
      <vt:lpstr>R</vt:lpstr>
      <vt:lpstr>Screen Widgets</vt:lpstr>
      <vt:lpstr>Screen Widgets</vt:lpstr>
      <vt:lpstr>Screen Widgets in R</vt:lpstr>
      <vt:lpstr>The Java Code</vt:lpstr>
      <vt:lpstr>Activity Class Code</vt:lpstr>
      <vt:lpstr>Access a widget resource ID</vt:lpstr>
      <vt:lpstr>Get an object pointer from a Resource ID</vt:lpstr>
      <vt:lpstr>Example</vt:lpstr>
      <vt:lpstr>Practical 1.2 – The Java Code-Behind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dc:creator>
  <cp:lastModifiedBy>Nathan Rountree</cp:lastModifiedBy>
  <cp:revision>1008</cp:revision>
  <dcterms:created xsi:type="dcterms:W3CDTF">1601-01-01T00:00:00Z</dcterms:created>
  <dcterms:modified xsi:type="dcterms:W3CDTF">2019-02-21T00:08:15Z</dcterms:modified>
</cp:coreProperties>
</file>