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6"/>
  </p:notesMasterIdLst>
  <p:sldIdLst>
    <p:sldId id="257" r:id="rId2"/>
    <p:sldId id="279" r:id="rId3"/>
    <p:sldId id="280" r:id="rId4"/>
    <p:sldId id="259" r:id="rId5"/>
    <p:sldId id="260" r:id="rId6"/>
    <p:sldId id="261" r:id="rId7"/>
    <p:sldId id="282" r:id="rId8"/>
    <p:sldId id="281" r:id="rId9"/>
    <p:sldId id="262" r:id="rId10"/>
    <p:sldId id="263" r:id="rId11"/>
    <p:sldId id="264" r:id="rId12"/>
    <p:sldId id="265" r:id="rId13"/>
    <p:sldId id="267" r:id="rId14"/>
    <p:sldId id="284" r:id="rId15"/>
    <p:sldId id="283" r:id="rId16"/>
    <p:sldId id="268" r:id="rId17"/>
    <p:sldId id="269" r:id="rId18"/>
    <p:sldId id="270" r:id="rId19"/>
    <p:sldId id="273" r:id="rId20"/>
    <p:sldId id="274" r:id="rId21"/>
    <p:sldId id="275" r:id="rId22"/>
    <p:sldId id="276" r:id="rId23"/>
    <p:sldId id="277" r:id="rId24"/>
    <p:sldId id="278" r:id="rId25"/>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49" autoAdjust="0"/>
  </p:normalViewPr>
  <p:slideViewPr>
    <p:cSldViewPr>
      <p:cViewPr varScale="1">
        <p:scale>
          <a:sx n="88" d="100"/>
          <a:sy n="88" d="100"/>
        </p:scale>
        <p:origin x="146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Most Android</a:t>
            </a:r>
            <a:r>
              <a:rPr lang="en-NZ" baseline="0" dirty="0" smtClean="0"/>
              <a:t> apps are interactive.</a:t>
            </a:r>
          </a:p>
          <a:p>
            <a:pPr>
              <a:buFont typeface="Arial" pitchFamily="34" charset="0"/>
              <a:buChar char="•"/>
            </a:pPr>
            <a:r>
              <a:rPr lang="en-NZ" baseline="0" dirty="0" smtClean="0"/>
              <a:t>That is, you provide controls that the user can tap, slide, etc. and code is executed in response.</a:t>
            </a:r>
          </a:p>
          <a:p>
            <a:pPr>
              <a:buFont typeface="Arial" pitchFamily="34" charset="0"/>
              <a:buChar char="•"/>
            </a:pPr>
            <a:r>
              <a:rPr lang="en-NZ" baseline="0" dirty="0" smtClean="0"/>
              <a:t>The Android classes have a very specific and idiosyncratic architecture and syntax for binding event handlers to control events, and that’s what we’ll be working on this week.</a:t>
            </a:r>
          </a:p>
          <a:p>
            <a:pPr>
              <a:buFont typeface="Arial" pitchFamily="34" charset="0"/>
              <a:buChar char="•"/>
            </a:pPr>
            <a:r>
              <a:rPr lang="en-NZ" baseline="0" dirty="0" smtClean="0"/>
              <a:t>When you first see it, it may seem very odd, but once you learn the pattern, you just use it over and over again for all Android events, so development actually feels quite straightforward. </a:t>
            </a:r>
          </a:p>
          <a:p>
            <a:pPr>
              <a:buFont typeface="Arial" pitchFamily="34" charset="0"/>
              <a:buChar char="•"/>
            </a:pPr>
            <a:r>
              <a:rPr lang="en-NZ" baseline="0" dirty="0" smtClean="0"/>
              <a:t>So if it’s puzzling at first, don’t worry, you just need a bit more practice.</a:t>
            </a:r>
          </a:p>
          <a:p>
            <a:pPr>
              <a:buFont typeface="Arial" pitchFamily="34" charset="0"/>
              <a:buChar char="•"/>
            </a:pPr>
            <a:r>
              <a:rPr lang="en-NZ" baseline="0" dirty="0" smtClean="0"/>
              <a:t>We will be using two somewhat advanced (or esoteric) Java features, so we will start with a brief Java review...</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286119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 if you look at the definition of the </a:t>
            </a:r>
            <a:r>
              <a:rPr lang="en-NZ" dirty="0" err="1" smtClean="0"/>
              <a:t>OnClickListener</a:t>
            </a:r>
            <a:r>
              <a:rPr lang="en-NZ" dirty="0" smtClean="0"/>
              <a:t> interface, you will see that one of the methods it contains</a:t>
            </a:r>
            <a:r>
              <a:rPr lang="en-NZ" baseline="0" dirty="0" smtClean="0"/>
              <a:t> is </a:t>
            </a:r>
            <a:r>
              <a:rPr lang="en-NZ" baseline="0" dirty="0" err="1" smtClean="0"/>
              <a:t>onClick</a:t>
            </a:r>
            <a:endParaRPr lang="en-NZ" baseline="0" dirty="0" smtClean="0"/>
          </a:p>
          <a:p>
            <a:pPr>
              <a:buFont typeface="Arial" pitchFamily="34" charset="0"/>
              <a:buChar char="•"/>
            </a:pPr>
            <a:r>
              <a:rPr lang="en-NZ" baseline="0" dirty="0" smtClean="0"/>
              <a:t>Actually, this is the only method it contains.</a:t>
            </a:r>
          </a:p>
          <a:p>
            <a:pPr>
              <a:buFont typeface="Arial" pitchFamily="34" charset="0"/>
              <a:buChar char="•"/>
            </a:pPr>
            <a:endParaRPr lang="en-NZ" baseline="0" dirty="0" smtClean="0"/>
          </a:p>
          <a:p>
            <a:pPr>
              <a:buFont typeface="Arial" pitchFamily="34" charset="0"/>
              <a:buChar char="•"/>
            </a:pPr>
            <a:r>
              <a:rPr lang="en-NZ" baseline="0" dirty="0" smtClean="0"/>
              <a:t>So assume we have an Activity with a button. How do we attach some code to the button click?</a:t>
            </a:r>
          </a:p>
          <a:p>
            <a:pPr>
              <a:buFont typeface="Arial" pitchFamily="34" charset="0"/>
              <a:buChar char="•"/>
            </a:pPr>
            <a:endParaRPr lang="en-NZ" baseline="0" dirty="0" smtClean="0"/>
          </a:p>
          <a:p>
            <a:pPr>
              <a:buFont typeface="Arial" pitchFamily="34" charset="0"/>
              <a:buChar char="•"/>
            </a:pPr>
            <a:r>
              <a:rPr lang="en-NZ" baseline="0" dirty="0" smtClean="0"/>
              <a:t>We have some choices....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3033598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create a class that implements </a:t>
            </a:r>
            <a:r>
              <a:rPr lang="en-NZ" dirty="0" err="1" smtClean="0"/>
              <a:t>OnClickListener</a:t>
            </a:r>
            <a:r>
              <a:rPr lang="en-NZ" baseline="0" dirty="0" smtClean="0"/>
              <a:t> and, therefore, provides code for </a:t>
            </a:r>
            <a:r>
              <a:rPr lang="en-NZ" baseline="0" dirty="0" err="1" smtClean="0"/>
              <a:t>onClick</a:t>
            </a:r>
            <a:r>
              <a:rPr lang="en-NZ" baseline="0" dirty="0" smtClean="0"/>
              <a:t>(View v)</a:t>
            </a:r>
          </a:p>
          <a:p>
            <a:pPr>
              <a:buFont typeface="Arial" pitchFamily="34" charset="0"/>
              <a:buChar char="•"/>
            </a:pPr>
            <a:endParaRPr lang="en-NZ" baseline="0" dirty="0" smtClean="0"/>
          </a:p>
          <a:p>
            <a:pPr>
              <a:buFont typeface="Arial" pitchFamily="34" charset="0"/>
              <a:buChar char="•"/>
            </a:pPr>
            <a:r>
              <a:rPr lang="en-NZ" baseline="0" dirty="0" smtClean="0"/>
              <a:t>Like this...</a:t>
            </a:r>
          </a:p>
          <a:p>
            <a:pPr>
              <a:buFont typeface="Arial" pitchFamily="34" charset="0"/>
              <a:buChar char="•"/>
            </a:pPr>
            <a:endParaRPr lang="en-NZ" baseline="0" dirty="0" smtClean="0"/>
          </a:p>
          <a:p>
            <a:pPr>
              <a:buFont typeface="Arial" pitchFamily="34" charset="0"/>
              <a:buChar char="•"/>
            </a:pPr>
            <a:r>
              <a:rPr lang="en-NZ" baseline="0" dirty="0" smtClean="0"/>
              <a:t>What is the advantage of defining as an inner class?  =&gt; </a:t>
            </a:r>
            <a:r>
              <a:rPr lang="en-NZ" sz="1200" kern="1200" dirty="0" smtClean="0">
                <a:solidFill>
                  <a:schemeClr val="tx1"/>
                </a:solidFill>
                <a:latin typeface="Times New Roman" pitchFamily="18" charset="0"/>
                <a:ea typeface="+mn-ea"/>
                <a:cs typeface="Arial" charset="0"/>
              </a:rPr>
              <a:t>access to consumer's fields and methods</a:t>
            </a:r>
          </a:p>
          <a:p>
            <a:pPr>
              <a:buFont typeface="Arial" pitchFamily="34" charset="0"/>
              <a:buChar cha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Here’s some code we might put into the </a:t>
            </a:r>
            <a:r>
              <a:rPr lang="en-NZ" sz="1200" kern="1200" dirty="0" err="1" smtClean="0">
                <a:solidFill>
                  <a:schemeClr val="tx1"/>
                </a:solidFill>
                <a:latin typeface="Times New Roman" pitchFamily="18" charset="0"/>
                <a:ea typeface="+mn-ea"/>
                <a:cs typeface="Arial" charset="0"/>
              </a:rPr>
              <a:t>onClick</a:t>
            </a:r>
            <a:r>
              <a:rPr lang="en-NZ" sz="1200" kern="1200" dirty="0" smtClean="0">
                <a:solidFill>
                  <a:schemeClr val="tx1"/>
                </a:solidFill>
                <a:latin typeface="Times New Roman" pitchFamily="18" charset="0"/>
                <a:ea typeface="+mn-ea"/>
                <a:cs typeface="Arial" charset="0"/>
              </a:rPr>
              <a:t> method...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4206394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is some</a:t>
            </a:r>
            <a:r>
              <a:rPr lang="en-NZ" baseline="0" dirty="0" smtClean="0"/>
              <a:t> code we might put in that </a:t>
            </a:r>
            <a:r>
              <a:rPr lang="en-NZ" baseline="0" dirty="0" err="1" smtClean="0"/>
              <a:t>onClick</a:t>
            </a:r>
            <a:r>
              <a:rPr lang="en-NZ" baseline="0" dirty="0" smtClean="0"/>
              <a:t> method from the previous slide...</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val="3900433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 the </a:t>
            </a:r>
            <a:r>
              <a:rPr lang="en-NZ" dirty="0" err="1" smtClean="0"/>
              <a:t>onCreate</a:t>
            </a:r>
            <a:r>
              <a:rPr lang="en-NZ" dirty="0" smtClean="0"/>
              <a:t> OR WHEREVER YOU WANT TO BIND THE CLICK EVENT</a:t>
            </a:r>
          </a:p>
          <a:p>
            <a:pPr>
              <a:buFont typeface="Arial" pitchFamily="34" charset="0"/>
              <a:buChar char="•"/>
            </a:pPr>
            <a:endParaRPr lang="en-NZ" dirty="0" smtClean="0"/>
          </a:p>
          <a:p>
            <a:pPr>
              <a:buFont typeface="Arial" pitchFamily="34" charset="0"/>
              <a:buChar char="•"/>
            </a:pPr>
            <a:r>
              <a:rPr lang="en-NZ" dirty="0" smtClean="0"/>
              <a:t>Looks like this...</a:t>
            </a:r>
          </a:p>
          <a:p>
            <a:pPr>
              <a:buFont typeface="Arial" pitchFamily="34" charset="0"/>
              <a:buChar char="•"/>
            </a:pPr>
            <a:endParaRPr lang="en-NZ" dirty="0" smtClean="0"/>
          </a:p>
          <a:p>
            <a:pPr>
              <a:buFont typeface="Arial" pitchFamily="34" charset="0"/>
              <a:buChar char="•"/>
            </a:pPr>
            <a:r>
              <a:rPr lang="en-NZ" dirty="0" smtClean="0"/>
              <a:t>See the steps.</a:t>
            </a:r>
          </a:p>
          <a:p>
            <a:pPr lvl="1">
              <a:buFont typeface="Arial" pitchFamily="34" charset="0"/>
              <a:buChar char="•"/>
            </a:pPr>
            <a:r>
              <a:rPr lang="en-NZ" dirty="0" smtClean="0"/>
              <a:t>Get</a:t>
            </a:r>
            <a:r>
              <a:rPr lang="en-NZ" baseline="0" dirty="0" smtClean="0"/>
              <a:t> a reference to the button</a:t>
            </a:r>
          </a:p>
          <a:p>
            <a:pPr lvl="1">
              <a:buFont typeface="Arial" pitchFamily="34" charset="0"/>
              <a:buChar char="•"/>
            </a:pPr>
            <a:r>
              <a:rPr lang="en-NZ" dirty="0" smtClean="0"/>
              <a:t>Make an instance</a:t>
            </a:r>
            <a:r>
              <a:rPr lang="en-NZ" baseline="0" dirty="0" smtClean="0"/>
              <a:t> of the class</a:t>
            </a:r>
          </a:p>
          <a:p>
            <a:pPr lvl="1">
              <a:buFont typeface="Arial" pitchFamily="34" charset="0"/>
              <a:buChar char="•"/>
            </a:pPr>
            <a:r>
              <a:rPr lang="en-NZ" baseline="0" dirty="0" smtClean="0"/>
              <a:t>Call </a:t>
            </a:r>
            <a:r>
              <a:rPr lang="en-NZ" baseline="0" dirty="0" err="1" smtClean="0"/>
              <a:t>setOnClickListener</a:t>
            </a:r>
            <a:r>
              <a:rPr lang="en-NZ" baseline="0" dirty="0" smtClean="0"/>
              <a:t> passing in the instance.</a:t>
            </a:r>
          </a:p>
          <a:p>
            <a:pPr lvl="1">
              <a:buFont typeface="Arial" pitchFamily="34" charset="0"/>
              <a:buChar char="•"/>
            </a:pPr>
            <a:endParaRPr lang="en-NZ" baseline="0" dirty="0" smtClean="0"/>
          </a:p>
          <a:p>
            <a:pPr lvl="0">
              <a:buFont typeface="Arial" pitchFamily="34" charset="0"/>
              <a:buChar char="•"/>
            </a:pPr>
            <a:r>
              <a:rPr lang="en-NZ" baseline="0" dirty="0" smtClean="0"/>
              <a:t>Now, if someone clicks on the button, the </a:t>
            </a:r>
            <a:r>
              <a:rPr lang="en-NZ" baseline="0" dirty="0" err="1" smtClean="0"/>
              <a:t>onClick</a:t>
            </a:r>
            <a:r>
              <a:rPr lang="en-NZ" baseline="0" dirty="0" smtClean="0"/>
              <a:t> code of the passed instance is executed.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val="2137559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 Inner class </a:t>
            </a:r>
            <a:r>
              <a:rPr lang="en-NZ" baseline="0" dirty="0" err="1" smtClean="0"/>
              <a:t>ButtonChangeDisplayClickHandler</a:t>
            </a:r>
            <a:r>
              <a:rPr lang="en-NZ" baseline="0" dirty="0" smtClean="0"/>
              <a:t> implements </a:t>
            </a:r>
            <a:r>
              <a:rPr lang="en-NZ" baseline="0" dirty="0" err="1" smtClean="0"/>
              <a:t>OnClickListener</a:t>
            </a:r>
            <a:r>
              <a:rPr lang="en-NZ" baseline="0" dirty="0" smtClean="0"/>
              <a:t> is as before.</a:t>
            </a:r>
          </a:p>
          <a:p>
            <a:pPr>
              <a:buFont typeface="Arial" pitchFamily="34" charset="0"/>
              <a:buChar char="•"/>
            </a:pPr>
            <a:r>
              <a:rPr lang="en-NZ" baseline="0" dirty="0" smtClean="0"/>
              <a:t>Here, we omit the step of creating the instance and putting it into a variable, which we then pass to the set method.</a:t>
            </a:r>
          </a:p>
          <a:p>
            <a:pPr>
              <a:buFont typeface="Arial" pitchFamily="34" charset="0"/>
              <a:buChar char="•"/>
            </a:pPr>
            <a:r>
              <a:rPr lang="en-NZ" baseline="0" dirty="0" smtClean="0"/>
              <a:t>Instead, we call the constructor in the set method itself.</a:t>
            </a:r>
          </a:p>
          <a:p>
            <a:pPr>
              <a:buFont typeface="Arial" pitchFamily="34" charset="0"/>
              <a:buChar char="•"/>
            </a:pPr>
            <a:r>
              <a:rPr lang="en-NZ" baseline="0" dirty="0" smtClean="0"/>
              <a:t>This creates the instance and passes it to the method.</a:t>
            </a:r>
          </a:p>
          <a:p>
            <a:pPr>
              <a:buFont typeface="Arial" pitchFamily="34" charset="0"/>
              <a:buChar char="•"/>
            </a:pPr>
            <a:r>
              <a:rPr lang="en-NZ" baseline="0" dirty="0" smtClean="0"/>
              <a:t>This is legal Java, and as far as </a:t>
            </a:r>
            <a:r>
              <a:rPr lang="en-NZ" baseline="0" dirty="0" err="1" smtClean="0"/>
              <a:t>setOnClickListener</a:t>
            </a:r>
            <a:r>
              <a:rPr lang="en-NZ" baseline="0" dirty="0" smtClean="0"/>
              <a:t> is concerned, there is absolutely no difference between these two.</a:t>
            </a:r>
          </a:p>
          <a:p>
            <a:pPr>
              <a:buFont typeface="Arial" pitchFamily="34" charset="0"/>
              <a:buChar char="•"/>
            </a:pPr>
            <a:endParaRPr lang="en-NZ" baseline="0" dirty="0" smtClean="0"/>
          </a:p>
          <a:p>
            <a:pPr>
              <a:buFont typeface="Arial" pitchFamily="34" charset="0"/>
              <a:buChar char="•"/>
            </a:pPr>
            <a:r>
              <a:rPr lang="en-NZ" baseline="0" dirty="0" smtClean="0"/>
              <a:t>(Here’s the previous approach for comparison)</a:t>
            </a:r>
          </a:p>
          <a:p>
            <a:pPr>
              <a:buFont typeface="Arial" pitchFamily="34" charset="0"/>
              <a:buChar char="•"/>
            </a:pPr>
            <a:endParaRPr lang="en-NZ" baseline="0" dirty="0" smtClean="0"/>
          </a:p>
          <a:p>
            <a:pPr>
              <a:buFont typeface="Arial" pitchFamily="34" charset="0"/>
              <a:buChar char="•"/>
            </a:pPr>
            <a:r>
              <a:rPr lang="en-NZ" baseline="0" dirty="0" smtClean="0"/>
              <a:t>What’s the difference from a pragmatic perspective? -&gt; In the second approach, we have the instance saved in a variable in case we want to use it again. For example, we might want to bind it to some other control. In the first approach, we can never refer to it, because we didn’t store a reference to it.</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val="3157339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have just looked at two syntactic options.</a:t>
            </a:r>
          </a:p>
          <a:p>
            <a:pPr>
              <a:buFont typeface="Arial" pitchFamily="34" charset="0"/>
              <a:buChar char="•"/>
            </a:pPr>
            <a:r>
              <a:rPr lang="en-NZ" dirty="0" smtClean="0"/>
              <a:t>Now let’s look at a</a:t>
            </a:r>
            <a:r>
              <a:rPr lang="en-NZ" baseline="0" dirty="0" smtClean="0"/>
              <a:t> different</a:t>
            </a:r>
            <a:r>
              <a:rPr lang="en-NZ" dirty="0" smtClean="0"/>
              <a:t> architectural option.</a:t>
            </a:r>
          </a:p>
          <a:p>
            <a:pPr>
              <a:buFont typeface="Arial" pitchFamily="34" charset="0"/>
              <a:buChar char="•"/>
            </a:pPr>
            <a:r>
              <a:rPr lang="en-NZ" dirty="0" smtClean="0"/>
              <a:t>There is overlap between these two notions (syntax and architecture), but generally, we use architecture to refer to the arrangement of classes in our code.</a:t>
            </a:r>
          </a:p>
          <a:p>
            <a:pPr>
              <a:buFont typeface="Arial" pitchFamily="34" charset="0"/>
              <a:buChar char="•"/>
            </a:pPr>
            <a:r>
              <a:rPr lang="en-NZ" dirty="0" smtClean="0"/>
              <a:t>In</a:t>
            </a:r>
            <a:r>
              <a:rPr lang="en-NZ" baseline="0" dirty="0" smtClean="0"/>
              <a:t> this next technique, we don’t make the inner class....</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2203103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Instead of declaring</a:t>
            </a:r>
            <a:r>
              <a:rPr lang="en-NZ" sz="1200" kern="1200" baseline="0" dirty="0" smtClean="0">
                <a:solidFill>
                  <a:schemeClr val="tx1"/>
                </a:solidFill>
                <a:latin typeface="Times New Roman" pitchFamily="18" charset="0"/>
                <a:ea typeface="+mn-ea"/>
                <a:cs typeface="Arial" charset="0"/>
              </a:rPr>
              <a:t> a class, then making an instance then binding it, you do the whole thing in one statement in the onCreate.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There is no inner class.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Call </a:t>
            </a:r>
            <a:r>
              <a:rPr lang="en-NZ" sz="1200" kern="1200" baseline="0" dirty="0" err="1" smtClean="0">
                <a:solidFill>
                  <a:schemeClr val="tx1"/>
                </a:solidFill>
                <a:latin typeface="Times New Roman" pitchFamily="18" charset="0"/>
                <a:ea typeface="+mn-ea"/>
                <a:cs typeface="Arial" charset="0"/>
              </a:rPr>
              <a:t>setOnClickListener</a:t>
            </a:r>
            <a:r>
              <a:rPr lang="en-NZ" sz="1200" kern="1200" baseline="0" dirty="0" smtClean="0">
                <a:solidFill>
                  <a:schemeClr val="tx1"/>
                </a:solidFill>
                <a:latin typeface="Times New Roman" pitchFamily="18" charset="0"/>
                <a:ea typeface="+mn-ea"/>
                <a:cs typeface="Arial" charset="0"/>
              </a:rPr>
              <a:t>, and where you need to pass in that interface implementer, just declare a new implementer and provide its code.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This is “anonymous” because you never name a class or an instance.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It looks like this.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See that “new </a:t>
            </a:r>
            <a:r>
              <a:rPr lang="en-NZ" sz="1200" kern="1200" baseline="0" dirty="0" err="1" smtClean="0">
                <a:solidFill>
                  <a:schemeClr val="tx1"/>
                </a:solidFill>
                <a:latin typeface="Times New Roman" pitchFamily="18" charset="0"/>
                <a:ea typeface="+mn-ea"/>
                <a:cs typeface="Arial" charset="0"/>
              </a:rPr>
              <a:t>OnClickListener</a:t>
            </a:r>
            <a:r>
              <a:rPr lang="en-NZ" sz="1200" kern="1200" baseline="0" dirty="0" smtClean="0">
                <a:solidFill>
                  <a:schemeClr val="tx1"/>
                </a:solidFill>
                <a:latin typeface="Times New Roman" pitchFamily="18" charset="0"/>
                <a:ea typeface="+mn-ea"/>
                <a:cs typeface="Arial" charset="0"/>
              </a:rPr>
              <a:t>()”? That means “Get ready, because I am now going to create an object that implements the interface </a:t>
            </a:r>
            <a:r>
              <a:rPr lang="en-NZ" sz="1200" kern="1200" baseline="0" dirty="0" err="1" smtClean="0">
                <a:solidFill>
                  <a:schemeClr val="tx1"/>
                </a:solidFill>
                <a:latin typeface="Times New Roman" pitchFamily="18" charset="0"/>
                <a:ea typeface="+mn-ea"/>
                <a:cs typeface="Arial" charset="0"/>
              </a:rPr>
              <a:t>OnClickListener</a:t>
            </a:r>
            <a:r>
              <a:rPr lang="en-NZ" sz="1200" kern="1200" baseline="0" dirty="0" smtClean="0">
                <a:solidFill>
                  <a:schemeClr val="tx1"/>
                </a:solidFill>
                <a:latin typeface="Times New Roman" pitchFamily="18" charset="0"/>
                <a:ea typeface="+mn-ea"/>
                <a:cs typeface="Arial" charset="0"/>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This</a:t>
            </a:r>
            <a:r>
              <a:rPr lang="en-NZ" baseline="0" dirty="0" smtClean="0"/>
              <a:t> is legal Java</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Note that the code of the </a:t>
            </a:r>
            <a:r>
              <a:rPr lang="en-NZ" sz="1200" kern="1200" baseline="0" dirty="0" err="1" smtClean="0">
                <a:solidFill>
                  <a:schemeClr val="tx1"/>
                </a:solidFill>
                <a:latin typeface="Times New Roman" pitchFamily="18" charset="0"/>
                <a:ea typeface="+mn-ea"/>
                <a:cs typeface="Arial" charset="0"/>
              </a:rPr>
              <a:t>onClick</a:t>
            </a:r>
            <a:r>
              <a:rPr lang="en-NZ" sz="1200" kern="1200" baseline="0" dirty="0" smtClean="0">
                <a:solidFill>
                  <a:schemeClr val="tx1"/>
                </a:solidFill>
                <a:latin typeface="Times New Roman" pitchFamily="18" charset="0"/>
                <a:ea typeface="+mn-ea"/>
                <a:cs typeface="Arial" charset="0"/>
              </a:rPr>
              <a:t> method is identical, and the behaviour of the button is identical.</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a:buFont typeface="Arial" pitchFamily="34" charset="0"/>
              <a:buChar char="•"/>
            </a:pPr>
            <a:r>
              <a:rPr lang="en-NZ" dirty="0" smtClean="0"/>
              <a:t>Remember always that the syntax and semantics of a programming language are not a law</a:t>
            </a:r>
            <a:r>
              <a:rPr lang="en-NZ" baseline="0" dirty="0" smtClean="0"/>
              <a:t> of physics or a biological characteristic. Every language feature is a decision made by the language’s author. </a:t>
            </a:r>
          </a:p>
          <a:p>
            <a:pPr>
              <a:buFont typeface="Arial" pitchFamily="34" charset="0"/>
              <a:buChar char="•"/>
            </a:pPr>
            <a:r>
              <a:rPr lang="en-NZ" baseline="0" dirty="0" smtClean="0"/>
              <a:t>Getting these right (or not) determines the power and usability of a programming language.</a:t>
            </a:r>
          </a:p>
          <a:p>
            <a:pPr>
              <a:buFont typeface="Arial" pitchFamily="34" charset="0"/>
              <a:buChar char="•"/>
            </a:pPr>
            <a:r>
              <a:rPr lang="en-NZ" baseline="0" dirty="0" smtClean="0"/>
              <a:t>If you plan to write the next big language (like the person who came up with </a:t>
            </a:r>
            <a:r>
              <a:rPr lang="en-NZ" baseline="0" dirty="0" err="1" smtClean="0"/>
              <a:t>php</a:t>
            </a:r>
            <a:r>
              <a:rPr lang="en-NZ" baseline="0" dirty="0" smtClean="0"/>
              <a:t>, or with node.js), you will have to make all these decisions.</a:t>
            </a:r>
            <a:endParaRPr lang="en-NZ"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val="2212486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As a programmer, you have to look at what you can do with a language and decide what is best in each context.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Let’s compare</a:t>
            </a:r>
            <a:r>
              <a:rPr lang="en-NZ" sz="1200" kern="1200" baseline="0" dirty="0" smtClean="0">
                <a:solidFill>
                  <a:schemeClr val="tx1"/>
                </a:solidFill>
                <a:latin typeface="Times New Roman" pitchFamily="18" charset="0"/>
                <a:ea typeface="+mn-ea"/>
                <a:cs typeface="Arial" charset="0"/>
              </a:rPr>
              <a:t> these two architectures – explicit and anonymous inner class.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Which of these do we find more readable? =&gt; Class.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Which will you find more readable when there are lots of controls and lots of events? =&gt; Class.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Will you see the other one anyway in the wild? +&gt; Yes.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Why? =&gt; Programmers are lazy?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There is really no agreed "best practice“ in Android yet. Worth doing some reading to see different stated pros and cons.</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3879102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E.g. You can define the method right</a:t>
            </a:r>
            <a:r>
              <a:rPr lang="en-NZ" baseline="0" dirty="0" smtClean="0"/>
              <a:t> in the Activity class and add the implements interface modifier to it.</a:t>
            </a:r>
          </a:p>
          <a:p>
            <a:pPr>
              <a:buFont typeface="Arial" pitchFamily="34" charset="0"/>
              <a:buChar char="•"/>
            </a:pPr>
            <a:r>
              <a:rPr lang="en-NZ" baseline="0" dirty="0" smtClean="0"/>
              <a:t>Etc. etc. </a:t>
            </a:r>
            <a:endParaRPr lang="en-NZ" dirty="0" smtClean="0"/>
          </a:p>
          <a:p>
            <a:pPr>
              <a:buFont typeface="Arial" pitchFamily="34" charset="0"/>
              <a:buChar char="•"/>
            </a:pPr>
            <a:r>
              <a:rPr lang="en-NZ" dirty="0" smtClean="0"/>
              <a:t>Keeping in mind what you</a:t>
            </a:r>
            <a:r>
              <a:rPr lang="en-NZ" baseline="0" dirty="0" smtClean="0"/>
              <a:t> really have to accomplish here – pass in an object to </a:t>
            </a:r>
            <a:r>
              <a:rPr lang="en-NZ" baseline="0" dirty="0" err="1" smtClean="0"/>
              <a:t>setOnClickListener</a:t>
            </a:r>
            <a:r>
              <a:rPr lang="en-NZ" baseline="0" dirty="0" smtClean="0"/>
              <a:t> which defines an </a:t>
            </a:r>
            <a:r>
              <a:rPr lang="en-NZ" baseline="0" dirty="0" err="1" smtClean="0"/>
              <a:t>onClick</a:t>
            </a:r>
            <a:r>
              <a:rPr lang="en-NZ" baseline="0" dirty="0" smtClean="0"/>
              <a:t> event – can you think of any other syntactic approaches?</a:t>
            </a:r>
          </a:p>
          <a:p>
            <a:pPr>
              <a:buFont typeface="Arial" pitchFamily="34" charset="0"/>
              <a:buChar char="•"/>
            </a:pPr>
            <a:r>
              <a:rPr lang="en-NZ" baseline="0" dirty="0" smtClean="0"/>
              <a:t>The goal IS NOT TO PRODUCE SHORT CODE.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927293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 are going to do a practical now, but first we want to meet a useful</a:t>
            </a:r>
            <a:r>
              <a:rPr lang="en-NZ" baseline="0" dirty="0" smtClean="0"/>
              <a:t> little Android class - </a:t>
            </a:r>
            <a:r>
              <a:rPr lang="en-NZ" b="1" i="1" baseline="0" dirty="0" smtClean="0"/>
              <a:t>Toast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b="0" i="0" kern="1200" dirty="0" smtClean="0">
                <a:solidFill>
                  <a:schemeClr val="tx1"/>
                </a:solidFill>
                <a:effectLst/>
                <a:latin typeface="Times New Roman" pitchFamily="18" charset="0"/>
                <a:ea typeface="+mn-ea"/>
                <a:cs typeface="Arial" charset="0"/>
              </a:rPr>
              <a:t>Toast</a:t>
            </a:r>
            <a:r>
              <a:rPr lang="en-NZ" sz="1200" b="0" i="0" kern="1200" baseline="0" dirty="0" smtClean="0">
                <a:solidFill>
                  <a:schemeClr val="tx1"/>
                </a:solidFill>
                <a:effectLst/>
                <a:latin typeface="Times New Roman" pitchFamily="18" charset="0"/>
                <a:ea typeface="+mn-ea"/>
                <a:cs typeface="Arial" charset="0"/>
              </a:rPr>
              <a:t> is a </a:t>
            </a:r>
            <a:r>
              <a:rPr lang="en-NZ" sz="1200" b="0" i="0" kern="1200" dirty="0" smtClean="0">
                <a:solidFill>
                  <a:schemeClr val="tx1"/>
                </a:solidFill>
                <a:effectLst/>
                <a:latin typeface="Times New Roman" pitchFamily="18" charset="0"/>
                <a:ea typeface="+mn-ea"/>
                <a:cs typeface="Arial" charset="0"/>
              </a:rPr>
              <a:t>useful </a:t>
            </a:r>
            <a:r>
              <a:rPr lang="en-NZ" sz="1200" kern="1200" dirty="0" smtClean="0">
                <a:solidFill>
                  <a:schemeClr val="tx1"/>
                </a:solidFill>
                <a:effectLst/>
                <a:latin typeface="Times New Roman" pitchFamily="18" charset="0"/>
                <a:ea typeface="+mn-ea"/>
                <a:cs typeface="Arial" charset="0"/>
              </a:rPr>
              <a:t>class for displaying small bits of text on the app screen at runtime (like </a:t>
            </a:r>
            <a:r>
              <a:rPr lang="en-NZ" sz="1200" kern="1200" dirty="0" err="1" smtClean="0">
                <a:solidFill>
                  <a:schemeClr val="tx1"/>
                </a:solidFill>
                <a:effectLst/>
                <a:latin typeface="Times New Roman" pitchFamily="18" charset="0"/>
                <a:ea typeface="+mn-ea"/>
                <a:cs typeface="Arial" charset="0"/>
              </a:rPr>
              <a:t>MessageBox</a:t>
            </a:r>
            <a:r>
              <a:rPr lang="en-NZ" sz="1200" kern="1200" dirty="0" smtClean="0">
                <a:solidFill>
                  <a:schemeClr val="tx1"/>
                </a:solidFill>
                <a:effectLst/>
                <a:latin typeface="Times New Roman" pitchFamily="18" charset="0"/>
                <a:ea typeface="+mn-ea"/>
                <a:cs typeface="Arial" charset="0"/>
              </a:rPr>
              <a:t>()</a:t>
            </a:r>
            <a:r>
              <a:rPr lang="en-NZ" sz="1200" kern="1200" baseline="0" dirty="0" smtClean="0">
                <a:solidFill>
                  <a:schemeClr val="tx1"/>
                </a:solidFill>
                <a:effectLst/>
                <a:latin typeface="Times New Roman" pitchFamily="18" charset="0"/>
                <a:ea typeface="+mn-ea"/>
                <a:cs typeface="Arial" charset="0"/>
              </a:rPr>
              <a:t>.Show()</a:t>
            </a:r>
            <a:r>
              <a:rPr lang="en-NZ" sz="1200" kern="1200" dirty="0" smtClean="0">
                <a:solidFill>
                  <a:schemeClr val="tx1"/>
                </a:solidFill>
                <a:effectLst/>
                <a:latin typeface="Times New Roman" pitchFamily="18" charset="0"/>
                <a:ea typeface="+mn-ea"/>
                <a:cs typeface="Arial" charset="0"/>
              </a:rPr>
              <a:t> in</a:t>
            </a:r>
            <a:r>
              <a:rPr lang="en-NZ" sz="1200" kern="1200" baseline="0" dirty="0" smtClean="0">
                <a:solidFill>
                  <a:schemeClr val="tx1"/>
                </a:solidFill>
                <a:effectLst/>
                <a:latin typeface="Times New Roman" pitchFamily="18" charset="0"/>
                <a:ea typeface="+mn-ea"/>
                <a:cs typeface="Arial" charset="0"/>
              </a:rPr>
              <a:t> .NET or alert() in JavaScript)</a:t>
            </a:r>
            <a:r>
              <a:rPr lang="en-NZ" sz="1200" kern="1200" dirty="0" smtClean="0">
                <a:solidFill>
                  <a:schemeClr val="tx1"/>
                </a:solidFill>
                <a:effectLst/>
                <a:latin typeface="Times New Roman" pitchFamily="18" charset="0"/>
                <a:ea typeface="+mn-ea"/>
                <a:cs typeface="Arial" charset="0"/>
              </a:rPr>
              <a:t>, </a:t>
            </a:r>
            <a:endParaRPr lang="en-US"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372176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If you took Java</a:t>
            </a:r>
            <a:r>
              <a:rPr lang="en-NZ" baseline="0" dirty="0" smtClean="0"/>
              <a:t> with Dale, you will have already written event handlers, but in that class you used a simplified architecture, not the “correct” Android one</a:t>
            </a:r>
          </a:p>
          <a:p>
            <a:pPr>
              <a:buFont typeface="Arial" pitchFamily="34" charset="0"/>
              <a:buChar char="•"/>
            </a:pPr>
            <a:r>
              <a:rPr lang="en-NZ" baseline="0" dirty="0" smtClean="0"/>
              <a:t> That approach was fine for very small apps, but it doesn’t scale.</a:t>
            </a:r>
          </a:p>
          <a:p>
            <a:pPr>
              <a:buFont typeface="Arial" pitchFamily="34" charset="0"/>
              <a:buChar char="•"/>
            </a:pPr>
            <a:r>
              <a:rPr lang="en-NZ" baseline="0" dirty="0" smtClean="0"/>
              <a:t>That is, as soon as you want a more complex application, it become cumbersome.</a:t>
            </a:r>
          </a:p>
          <a:p>
            <a:pPr>
              <a:buFont typeface="Arial" pitchFamily="34" charset="0"/>
              <a:buChar char="•"/>
            </a:pPr>
            <a:r>
              <a:rPr lang="en-NZ" baseline="0" dirty="0" smtClean="0"/>
              <a:t> This semester we will learn a better architecture.</a:t>
            </a:r>
          </a:p>
          <a:p>
            <a:pPr>
              <a:buFont typeface="Arial" pitchFamily="34" charset="0"/>
              <a:buChar char="•"/>
            </a:pPr>
            <a:r>
              <a:rPr lang="en-NZ" baseline="0" dirty="0" smtClean="0"/>
              <a:t>It requires that you know these two Java concepts...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3097268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That</a:t>
            </a:r>
            <a:r>
              <a:rPr lang="en-NZ" baseline="0" dirty="0" smtClean="0"/>
              <a:t> is, it returns a Toast object</a:t>
            </a:r>
          </a:p>
          <a:p>
            <a:pPr marL="171450" indent="-171450">
              <a:buFont typeface="Arial" panose="020B0604020202020204" pitchFamily="34" charset="0"/>
              <a:buChar char="•"/>
            </a:pPr>
            <a:r>
              <a:rPr lang="en-NZ" baseline="0" dirty="0" smtClean="0"/>
              <a:t>Note that it is static. This means that you don’t need a Toast instance to call this method on, you can call it directly on the class name.</a:t>
            </a:r>
          </a:p>
          <a:p>
            <a:pPr marL="171450" indent="-171450">
              <a:buFont typeface="Arial" panose="020B0604020202020204" pitchFamily="34" charset="0"/>
              <a:buChar char="•"/>
            </a:pPr>
            <a:r>
              <a:rPr lang="en-NZ" baseline="0" dirty="0" smtClean="0"/>
              <a:t>This is important because, this is the method we use to create an instance, so if we needed an instance to call it, we’d be stuck.</a:t>
            </a:r>
          </a:p>
          <a:p>
            <a:pPr marL="171450" indent="-171450">
              <a:buFont typeface="Arial" panose="020B0604020202020204" pitchFamily="34" charset="0"/>
              <a:buChar char="•"/>
            </a:pPr>
            <a:r>
              <a:rPr lang="en-NZ" baseline="0" dirty="0" smtClean="0"/>
              <a:t>Is this a violation of the normal OO pattern? Yes. Can you cope? Yes. Because you understand about static methods and how they work. Why did they do it this way? No idea, frankly. Someone should look that up.</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 argument are…</a:t>
            </a:r>
          </a:p>
          <a:p>
            <a:pPr marL="171450" indent="-171450">
              <a:buFont typeface="Arial" panose="020B0604020202020204" pitchFamily="34" charset="0"/>
              <a:buChar char="•"/>
            </a:pPr>
            <a:r>
              <a:rPr lang="en-NZ" baseline="0" dirty="0" smtClean="0"/>
              <a:t>Where did I find this out? </a:t>
            </a:r>
            <a:r>
              <a:rPr lang="en-NZ" baseline="0" dirty="0" smtClean="0">
                <a:sym typeface="Wingdings" pitchFamily="2" charset="2"/>
              </a:rPr>
              <a:t> The Android documentation.</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3721768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effectLst/>
                <a:latin typeface="Times New Roman" pitchFamily="18" charset="0"/>
                <a:ea typeface="+mn-ea"/>
                <a:cs typeface="Arial" charset="0"/>
              </a:rPr>
              <a:t>If, for example, we wanted to raise a little message from inside our Activities </a:t>
            </a:r>
            <a:r>
              <a:rPr lang="en-NZ" sz="1200" kern="1200" dirty="0" err="1" smtClean="0">
                <a:solidFill>
                  <a:schemeClr val="tx1"/>
                </a:solidFill>
                <a:effectLst/>
                <a:latin typeface="Times New Roman" pitchFamily="18" charset="0"/>
                <a:ea typeface="+mn-ea"/>
                <a:cs typeface="Arial" charset="0"/>
              </a:rPr>
              <a:t>onCreate</a:t>
            </a:r>
            <a:r>
              <a:rPr lang="en-NZ" sz="1200" kern="1200" dirty="0" smtClean="0">
                <a:solidFill>
                  <a:schemeClr val="tx1"/>
                </a:solidFill>
                <a:effectLst/>
                <a:latin typeface="Times New Roman" pitchFamily="18" charset="0"/>
                <a:ea typeface="+mn-ea"/>
                <a:cs typeface="Arial" charset="0"/>
              </a:rPr>
              <a:t> method, we could create an appropriate Toast instance like this:</a:t>
            </a:r>
            <a:endParaRPr lang="en-US" sz="1200" kern="1200" dirty="0" smtClean="0">
              <a:solidFill>
                <a:schemeClr val="tx1"/>
              </a:solidFill>
              <a:effectLst/>
              <a:latin typeface="Times New Roman" pitchFamily="18" charset="0"/>
              <a:ea typeface="+mn-ea"/>
              <a:cs typeface="Arial" charset="0"/>
            </a:endParaRPr>
          </a:p>
          <a:p>
            <a:pPr>
              <a:buFont typeface="Arial" pitchFamily="34" charset="0"/>
              <a:buChar char="•"/>
            </a:pPr>
            <a:endParaRPr lang="en-NZ"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effectLst/>
                <a:latin typeface="Times New Roman" pitchFamily="18" charset="0"/>
                <a:ea typeface="+mn-ea"/>
                <a:cs typeface="Arial" charset="0"/>
              </a:rPr>
              <a:t>After the Toast is created, you display it to the screen with the show() command.</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effectLst/>
                <a:latin typeface="Times New Roman" pitchFamily="18" charset="0"/>
                <a:ea typeface="+mn-ea"/>
                <a:cs typeface="Arial" charset="0"/>
              </a:rPr>
              <a:t>Show() is an instance method. You call it on an instance.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effectLst/>
                <a:latin typeface="Times New Roman" pitchFamily="18" charset="0"/>
                <a:ea typeface="+mn-ea"/>
                <a:cs typeface="Arial" charset="0"/>
              </a:rPr>
              <a:t>For example, if we have created Toast </a:t>
            </a:r>
            <a:r>
              <a:rPr lang="en-NZ" sz="1200" kern="1200" dirty="0" err="1" smtClean="0">
                <a:solidFill>
                  <a:schemeClr val="tx1"/>
                </a:solidFill>
                <a:effectLst/>
                <a:latin typeface="Times New Roman" pitchFamily="18" charset="0"/>
                <a:ea typeface="+mn-ea"/>
                <a:cs typeface="Arial" charset="0"/>
              </a:rPr>
              <a:t>statusToast</a:t>
            </a:r>
            <a:r>
              <a:rPr lang="en-NZ" sz="1200" kern="1200" dirty="0" smtClean="0">
                <a:solidFill>
                  <a:schemeClr val="tx1"/>
                </a:solidFill>
                <a:effectLst/>
                <a:latin typeface="Times New Roman" pitchFamily="18" charset="0"/>
                <a:ea typeface="+mn-ea"/>
                <a:cs typeface="Arial" charset="0"/>
              </a:rPr>
              <a:t> above, we could raise it with:</a:t>
            </a:r>
            <a:endParaRPr lang="en-US" sz="1200" kern="1200" dirty="0" smtClean="0">
              <a:solidFill>
                <a:schemeClr val="tx1"/>
              </a:solidFill>
              <a:effectLst/>
              <a:latin typeface="Times New Roman" pitchFamily="18" charset="0"/>
              <a:ea typeface="+mn-ea"/>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p14="http://schemas.microsoft.com/office/powerpoint/2010/main" val="2600061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dirty="0" smtClean="0">
                <a:solidFill>
                  <a:schemeClr val="tx1"/>
                </a:solidFill>
                <a:effectLst/>
                <a:latin typeface="Times New Roman" pitchFamily="18" charset="0"/>
                <a:ea typeface="+mn-ea"/>
                <a:cs typeface="Arial" charset="0"/>
              </a:rPr>
              <a:t>Because this code is contained in the </a:t>
            </a:r>
            <a:r>
              <a:rPr lang="en-NZ" sz="1200" kern="1200" dirty="0" err="1" smtClean="0">
                <a:solidFill>
                  <a:schemeClr val="tx1"/>
                </a:solidFill>
                <a:effectLst/>
                <a:latin typeface="Times New Roman" pitchFamily="18" charset="0"/>
                <a:ea typeface="+mn-ea"/>
                <a:cs typeface="Arial" charset="0"/>
              </a:rPr>
              <a:t>onCreate</a:t>
            </a:r>
            <a:r>
              <a:rPr lang="en-NZ" sz="1200" kern="1200" dirty="0" smtClean="0">
                <a:solidFill>
                  <a:schemeClr val="tx1"/>
                </a:solidFill>
                <a:effectLst/>
                <a:latin typeface="Times New Roman" pitchFamily="18" charset="0"/>
                <a:ea typeface="+mn-ea"/>
                <a:cs typeface="Arial" charset="0"/>
              </a:rPr>
              <a:t> method, it is executed when the application starts, and it looks like this: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dirty="0" smtClean="0">
                <a:solidFill>
                  <a:schemeClr val="tx1"/>
                </a:solidFill>
                <a:effectLst/>
                <a:latin typeface="Times New Roman" pitchFamily="18" charset="0"/>
                <a:ea typeface="+mn-ea"/>
                <a:cs typeface="Arial" charset="0"/>
              </a:rPr>
              <a:t>The Toast message pops up for a few seconds, and then fades away.</a:t>
            </a:r>
            <a:endParaRPr lang="en-US"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Times New Roman" pitchFamily="18" charset="0"/>
              <a:ea typeface="+mn-ea"/>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extLst>
      <p:ext uri="{BB962C8B-B14F-4D97-AF65-F5344CB8AC3E}">
        <p14:creationId xmlns:p14="http://schemas.microsoft.com/office/powerpoint/2010/main" val="2983953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dirty="0" smtClean="0">
                <a:solidFill>
                  <a:schemeClr val="tx1"/>
                </a:solidFill>
                <a:effectLst/>
                <a:latin typeface="Times New Roman" pitchFamily="18" charset="0"/>
                <a:ea typeface="+mn-ea"/>
                <a:cs typeface="Arial" charset="0"/>
              </a:rPr>
              <a:t>Note that you will often see these two lines of code compressed into one, as follows: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dirty="0" smtClean="0">
                <a:solidFill>
                  <a:schemeClr val="tx1"/>
                </a:solidFill>
                <a:effectLst/>
                <a:latin typeface="Times New Roman" pitchFamily="18" charset="0"/>
                <a:ea typeface="+mn-ea"/>
                <a:cs typeface="Arial" charset="0"/>
              </a:rPr>
              <a:t>Since you are chaining the call to show onto the call to </a:t>
            </a:r>
            <a:r>
              <a:rPr lang="en-NZ" sz="1200" kern="1200" dirty="0" err="1" smtClean="0">
                <a:solidFill>
                  <a:schemeClr val="tx1"/>
                </a:solidFill>
                <a:effectLst/>
                <a:latin typeface="Times New Roman" pitchFamily="18" charset="0"/>
                <a:ea typeface="+mn-ea"/>
                <a:cs typeface="Arial" charset="0"/>
              </a:rPr>
              <a:t>makeText</a:t>
            </a:r>
            <a:r>
              <a:rPr lang="en-NZ" sz="1200" kern="1200" dirty="0" smtClean="0">
                <a:solidFill>
                  <a:schemeClr val="tx1"/>
                </a:solidFill>
                <a:effectLst/>
                <a:latin typeface="Times New Roman" pitchFamily="18" charset="0"/>
                <a:ea typeface="+mn-ea"/>
                <a:cs typeface="Arial" charset="0"/>
              </a:rPr>
              <a:t>, you don’t need to store the Toast as an instance. </a:t>
            </a:r>
            <a:endParaRPr lang="en-US"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Times New Roman" pitchFamily="18" charset="0"/>
              <a:ea typeface="+mn-ea"/>
              <a:cs typeface="Arial" charset="0"/>
            </a:endParaRP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extLst>
      <p:ext uri="{BB962C8B-B14F-4D97-AF65-F5344CB8AC3E}">
        <p14:creationId xmlns:p14="http://schemas.microsoft.com/office/powerpoint/2010/main" val="2588047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As stated above, to bind code to events, we create inner classes and object instances that support the relevant interfaces. </a:t>
            </a:r>
          </a:p>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When we do this, the handler code method (for example, the code in </a:t>
            </a:r>
            <a:r>
              <a:rPr lang="en-NZ" sz="1200" kern="1200" dirty="0" err="1" smtClean="0">
                <a:solidFill>
                  <a:schemeClr val="tx1"/>
                </a:solidFill>
                <a:effectLst/>
                <a:latin typeface="Times New Roman" pitchFamily="18" charset="0"/>
                <a:ea typeface="+mn-ea"/>
                <a:cs typeface="Arial" charset="0"/>
              </a:rPr>
              <a:t>onClick</a:t>
            </a:r>
            <a:r>
              <a:rPr lang="en-NZ" sz="1200" kern="1200" dirty="0" smtClean="0">
                <a:solidFill>
                  <a:schemeClr val="tx1"/>
                </a:solidFill>
                <a:effectLst/>
                <a:latin typeface="Times New Roman" pitchFamily="18" charset="0"/>
                <a:ea typeface="+mn-ea"/>
                <a:cs typeface="Arial" charset="0"/>
              </a:rPr>
              <a:t>(View v) when working with button click events) belongs to the handler object instance (an instance of the inner class) </a:t>
            </a:r>
            <a:r>
              <a:rPr lang="en-NZ" sz="1200" b="1" i="1" kern="1200" dirty="0" smtClean="0">
                <a:solidFill>
                  <a:schemeClr val="tx1"/>
                </a:solidFill>
                <a:effectLst/>
                <a:latin typeface="Times New Roman" pitchFamily="18" charset="0"/>
                <a:ea typeface="+mn-ea"/>
                <a:cs typeface="Arial" charset="0"/>
              </a:rPr>
              <a:t>not to the Activity.</a:t>
            </a:r>
            <a:r>
              <a:rPr lang="en-NZ" sz="1200" kern="1200" dirty="0" smtClean="0">
                <a:solidFill>
                  <a:schemeClr val="tx1"/>
                </a:solidFill>
                <a:effectLst/>
                <a:latin typeface="Times New Roman" pitchFamily="18" charset="0"/>
                <a:ea typeface="+mn-ea"/>
                <a:cs typeface="Arial" charset="0"/>
              </a:rPr>
              <a:t> </a:t>
            </a: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This changes the way we must call </a:t>
            </a:r>
            <a:r>
              <a:rPr lang="en-NZ" sz="1200" kern="1200" dirty="0" err="1" smtClean="0">
                <a:solidFill>
                  <a:schemeClr val="tx1"/>
                </a:solidFill>
                <a:effectLst/>
                <a:latin typeface="Times New Roman" pitchFamily="18" charset="0"/>
                <a:ea typeface="+mn-ea"/>
                <a:cs typeface="Arial" charset="0"/>
              </a:rPr>
              <a:t>Toast.makeText</a:t>
            </a:r>
            <a:r>
              <a:rPr lang="en-NZ" sz="1200" kern="1200" dirty="0" smtClean="0">
                <a:solidFill>
                  <a:schemeClr val="tx1"/>
                </a:solidFill>
                <a:effectLst/>
                <a:latin typeface="Times New Roman" pitchFamily="18" charset="0"/>
                <a:ea typeface="+mn-ea"/>
                <a:cs typeface="Arial" charset="0"/>
              </a:rPr>
              <a:t>. Specifically, we can no longer pass “this” in as a reference to our activity. If we use “this” inside the inner class, it refers to that inner class, not to the containing Activity class. To correctly refer to the containing activity, you must say… </a:t>
            </a:r>
            <a:endParaRPr lang="en-US"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For example, assume that we have an Activity class called </a:t>
            </a:r>
            <a:r>
              <a:rPr lang="en-NZ" sz="1200" kern="1200" dirty="0" err="1" smtClean="0">
                <a:solidFill>
                  <a:schemeClr val="tx1"/>
                </a:solidFill>
                <a:effectLst/>
                <a:latin typeface="Times New Roman" pitchFamily="18" charset="0"/>
                <a:ea typeface="+mn-ea"/>
                <a:cs typeface="Arial" charset="0"/>
              </a:rPr>
              <a:t>MainActivity</a:t>
            </a:r>
            <a:r>
              <a:rPr lang="en-NZ" sz="1200" kern="1200" dirty="0" smtClean="0">
                <a:solidFill>
                  <a:schemeClr val="tx1"/>
                </a:solidFill>
                <a:effectLst/>
                <a:latin typeface="Times New Roman" pitchFamily="18" charset="0"/>
                <a:ea typeface="+mn-ea"/>
                <a:cs typeface="Arial" charset="0"/>
              </a:rPr>
              <a:t>. We wish to wire up a button click handler, so we want to declare an inner class that implements </a:t>
            </a:r>
            <a:r>
              <a:rPr lang="en-NZ" sz="1200" kern="1200" dirty="0" err="1" smtClean="0">
                <a:solidFill>
                  <a:schemeClr val="tx1"/>
                </a:solidFill>
                <a:effectLst/>
                <a:latin typeface="Times New Roman" pitchFamily="18" charset="0"/>
                <a:ea typeface="+mn-ea"/>
                <a:cs typeface="Arial" charset="0"/>
              </a:rPr>
              <a:t>OnClickListener</a:t>
            </a:r>
            <a:r>
              <a:rPr lang="en-NZ" sz="1200" kern="1200" dirty="0" smtClean="0">
                <a:solidFill>
                  <a:schemeClr val="tx1"/>
                </a:solidFill>
                <a:effectLst/>
                <a:latin typeface="Times New Roman" pitchFamily="18" charset="0"/>
                <a:ea typeface="+mn-ea"/>
                <a:cs typeface="Arial" charset="0"/>
              </a:rPr>
              <a:t>. To use Toast in that handler we can say:</a:t>
            </a:r>
            <a:endParaRPr lang="en-US"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US"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Times New Roman" pitchFamily="18" charset="0"/>
              <a:ea typeface="+mn-ea"/>
              <a:cs typeface="Arial" charset="0"/>
            </a:endParaRP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extLst>
      <p:ext uri="{BB962C8B-B14F-4D97-AF65-F5344CB8AC3E}">
        <p14:creationId xmlns:p14="http://schemas.microsoft.com/office/powerpoint/2010/main" val="258804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lnSpcReduction="10000"/>
          </a:bodyPr>
          <a:lstStyle/>
          <a:p>
            <a:pPr>
              <a:buFont typeface="Arial" pitchFamily="34" charset="0"/>
              <a:buChar char="•"/>
            </a:pPr>
            <a:r>
              <a:rPr lang="en-NZ" dirty="0" smtClean="0"/>
              <a:t>Java allows the declaration of inner </a:t>
            </a:r>
            <a:r>
              <a:rPr lang="en-NZ" baseline="0" dirty="0" smtClean="0"/>
              <a:t>classes – that is, classes whose declaration is contained within another class.</a:t>
            </a:r>
          </a:p>
          <a:p>
            <a:pPr>
              <a:buFont typeface="Arial" pitchFamily="34" charset="0"/>
              <a:buChar char="•"/>
            </a:pPr>
            <a:r>
              <a:rPr lang="en-NZ" baseline="0" dirty="0" smtClean="0"/>
              <a:t>Schematically, as shown in the first image.</a:t>
            </a:r>
          </a:p>
          <a:p>
            <a:pPr>
              <a:buFont typeface="Arial" pitchFamily="34" charset="0"/>
              <a:buChar char="•"/>
            </a:pPr>
            <a:endParaRPr lang="en-NZ" baseline="0" dirty="0" smtClean="0"/>
          </a:p>
          <a:p>
            <a:pPr>
              <a:buFont typeface="Arial" pitchFamily="34" charset="0"/>
              <a:buChar char="•"/>
            </a:pPr>
            <a:r>
              <a:rPr lang="en-NZ" baseline="0" dirty="0" smtClean="0"/>
              <a:t>As shown in the second image, the outer class is just a normal class, which can have all the other methods and properties it needs.</a:t>
            </a:r>
          </a:p>
          <a:p>
            <a:pPr>
              <a:buFont typeface="Arial" pitchFamily="34" charset="0"/>
              <a:buChar char="•"/>
            </a:pPr>
            <a:r>
              <a:rPr lang="en-NZ" baseline="0" dirty="0" smtClean="0"/>
              <a:t>The inner class effectively is part of, or belongs to, the outer class. </a:t>
            </a:r>
          </a:p>
          <a:p>
            <a:pPr>
              <a:buFont typeface="Arial" pitchFamily="34" charset="0"/>
              <a:buChar char="•"/>
            </a:pPr>
            <a:r>
              <a:rPr lang="en-NZ" baseline="0" dirty="0" smtClean="0"/>
              <a:t>Therefore, the inner class can “see” all of the outer class’s data properties, even the private ones. </a:t>
            </a:r>
          </a:p>
          <a:p>
            <a:pPr>
              <a:buFont typeface="Arial" pitchFamily="34" charset="0"/>
              <a:buChar char="•"/>
            </a:pPr>
            <a:r>
              <a:rPr lang="en-NZ" baseline="0" dirty="0" smtClean="0"/>
              <a:t> This makes it easier to write certain kinds of logic – you don’t have to keep passing data values in and out of an inner class instance, it can access those variables directly.</a:t>
            </a:r>
          </a:p>
          <a:p>
            <a:pPr>
              <a:buFont typeface="Arial" pitchFamily="34" charset="0"/>
              <a:buChar char="•"/>
            </a:pPr>
            <a:endParaRPr lang="en-NZ" baseline="0" dirty="0" smtClean="0"/>
          </a:p>
          <a:p>
            <a:pPr>
              <a:buFont typeface="Arial" pitchFamily="34" charset="0"/>
              <a:buChar char="•"/>
            </a:pPr>
            <a:r>
              <a:rPr lang="en-NZ" baseline="0" dirty="0" smtClean="0"/>
              <a:t>We said that the inner class belongs to the outer.</a:t>
            </a:r>
          </a:p>
          <a:p>
            <a:pPr>
              <a:buFont typeface="Arial" pitchFamily="34" charset="0"/>
              <a:buChar char="•"/>
            </a:pPr>
            <a:r>
              <a:rPr lang="en-NZ" baseline="0" dirty="0" smtClean="0"/>
              <a:t>One implication of this is that a</a:t>
            </a:r>
            <a:r>
              <a:rPr lang="en-NZ" dirty="0" smtClean="0"/>
              <a:t>n instance of </a:t>
            </a:r>
            <a:r>
              <a:rPr lang="en-NZ" dirty="0" err="1" smtClean="0"/>
              <a:t>InnerClass</a:t>
            </a:r>
            <a:r>
              <a:rPr lang="en-NZ" dirty="0" smtClean="0"/>
              <a:t> can exist only within an instance of </a:t>
            </a:r>
            <a:r>
              <a:rPr lang="en-NZ" dirty="0" err="1" smtClean="0"/>
              <a:t>OuterClass</a:t>
            </a:r>
            <a:r>
              <a:rPr lang="en-NZ" baseline="0" dirty="0" smtClean="0"/>
              <a:t> – you can’t make an instance of an inner class from some other place in the architecture.</a:t>
            </a:r>
          </a:p>
          <a:p>
            <a:pPr>
              <a:buFont typeface="Arial" pitchFamily="34" charset="0"/>
              <a:buChar char="•"/>
            </a:pPr>
            <a:endParaRPr lang="en-NZ" baseline="0" dirty="0" smtClean="0"/>
          </a:p>
          <a:p>
            <a:pPr>
              <a:buFont typeface="Arial" pitchFamily="34" charset="0"/>
              <a:buChar char="•"/>
            </a:pPr>
            <a:r>
              <a:rPr lang="en-NZ" baseline="0" dirty="0" smtClean="0"/>
              <a:t>Not all languages permit this. Think about the adv and </a:t>
            </a:r>
            <a:r>
              <a:rPr lang="en-NZ" baseline="0" dirty="0" err="1" smtClean="0"/>
              <a:t>disadv</a:t>
            </a:r>
            <a:r>
              <a:rPr lang="en-NZ" baseline="0" dirty="0" smtClean="0"/>
              <a:t>.</a:t>
            </a:r>
          </a:p>
          <a:p>
            <a:pPr>
              <a:buFont typeface="Arial" pitchFamily="34" charset="0"/>
              <a:buChar char="•"/>
            </a:pPr>
            <a:r>
              <a:rPr lang="en-NZ" baseline="0" dirty="0" smtClean="0"/>
              <a:t>Adv: better encapsulation and decomposition. Especially nice for </a:t>
            </a:r>
            <a:r>
              <a:rPr lang="en-NZ" baseline="0" dirty="0" err="1" smtClean="0"/>
              <a:t>callbacks</a:t>
            </a:r>
            <a:r>
              <a:rPr lang="en-NZ" baseline="0" dirty="0" smtClean="0"/>
              <a:t>, as we will see.</a:t>
            </a:r>
          </a:p>
          <a:p>
            <a:pPr>
              <a:buFont typeface="Arial" pitchFamily="34" charset="0"/>
              <a:buChar char="•"/>
            </a:pPr>
            <a:r>
              <a:rPr lang="en-NZ" baseline="0" dirty="0" err="1" smtClean="0"/>
              <a:t>Disadv</a:t>
            </a:r>
            <a:r>
              <a:rPr lang="en-NZ" baseline="0" dirty="0" smtClean="0"/>
              <a:t>: Coupling and loss of outer class privacy.</a:t>
            </a:r>
          </a:p>
          <a:p>
            <a:pPr>
              <a:buFont typeface="Arial" pitchFamily="34" charset="0"/>
              <a:buChar char="•"/>
            </a:pPr>
            <a:endParaRPr lang="en-NZ" baseline="0" dirty="0" smtClean="0"/>
          </a:p>
          <a:p>
            <a:pPr>
              <a:buFont typeface="Arial" pitchFamily="34" charset="0"/>
              <a:buChar char="•"/>
            </a:pPr>
            <a:r>
              <a:rPr lang="en-NZ" baseline="0" dirty="0" smtClean="0"/>
              <a:t>In Android, inner classes are used a lot, so get use to them.</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386872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As discussed</a:t>
            </a:r>
            <a:r>
              <a:rPr lang="en-NZ" baseline="0" dirty="0" smtClean="0"/>
              <a:t> at length in OOSD</a:t>
            </a:r>
            <a:endParaRPr lang="en-NZ"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A collection of logically related methods. No data. No code. Just a set of behaviours that generally go together.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(In languages that don’t support interfaces, this is equivalent to a pure abstract class.)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So</a:t>
            </a:r>
            <a:r>
              <a:rPr lang="en-NZ" baseline="0" dirty="0" smtClean="0"/>
              <a:t> a</a:t>
            </a:r>
            <a:r>
              <a:rPr lang="en-NZ" dirty="0" smtClean="0"/>
              <a:t>n interface doesn’t say anything about how something is accomplished, it just says that here are some jobs that usually</a:t>
            </a:r>
            <a:r>
              <a:rPr lang="en-NZ" baseline="0" dirty="0" smtClean="0"/>
              <a:t> go together.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baseline="0" dirty="0" smtClean="0"/>
              <a:t>A class that implements that interface promises to provide methods to do all those jobs.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baseline="0" dirty="0" smtClean="0"/>
          </a:p>
          <a:p>
            <a:pPr marL="171450" indent="-171450">
              <a:buFont typeface="Arial" pitchFamily="34" charset="0"/>
              <a:buChar char="•"/>
            </a:pPr>
            <a:endParaRPr lang="en-NZ"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166290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is an example from the</a:t>
            </a:r>
            <a:r>
              <a:rPr lang="en-NZ" baseline="0" dirty="0" smtClean="0"/>
              <a:t> language.</a:t>
            </a:r>
          </a:p>
          <a:p>
            <a:pPr>
              <a:buFont typeface="Arial" pitchFamily="34" charset="0"/>
              <a:buChar char="•"/>
            </a:pPr>
            <a:r>
              <a:rPr lang="en-NZ" baseline="0" dirty="0" smtClean="0"/>
              <a:t>Java defines the </a:t>
            </a:r>
            <a:r>
              <a:rPr lang="en-NZ" baseline="0" dirty="0" err="1" smtClean="0"/>
              <a:t>CharSequence</a:t>
            </a:r>
            <a:r>
              <a:rPr lang="en-NZ" baseline="0" dirty="0" smtClean="0"/>
              <a:t> interface</a:t>
            </a:r>
          </a:p>
          <a:p>
            <a:pPr>
              <a:buFont typeface="Arial" pitchFamily="34" charset="0"/>
              <a:buChar char="•"/>
            </a:pPr>
            <a:r>
              <a:rPr lang="en-NZ" baseline="0" dirty="0" smtClean="0"/>
              <a:t>A set of related methods that involve dealing with different types of String-like objects</a:t>
            </a:r>
          </a:p>
          <a:p>
            <a:pPr>
              <a:buFont typeface="Arial" pitchFamily="34" charset="0"/>
              <a:buChar char="•"/>
            </a:pPr>
            <a:r>
              <a:rPr lang="en-NZ" baseline="0" dirty="0" smtClean="0"/>
              <a:t>If a class chooses to implement the </a:t>
            </a:r>
            <a:r>
              <a:rPr lang="en-NZ" baseline="0" dirty="0" err="1" smtClean="0"/>
              <a:t>CharSequence</a:t>
            </a:r>
            <a:r>
              <a:rPr lang="en-NZ" baseline="0" dirty="0" smtClean="0"/>
              <a:t> interface, it must implement these four methods: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If the class doesn’t, the code won’t compile.</a:t>
            </a:r>
            <a:endParaRPr lang="en-NZ" dirty="0" smtClean="0"/>
          </a:p>
          <a:p>
            <a:pPr>
              <a:buFont typeface="Arial" pitchFamily="34" charset="0"/>
              <a:buChar char="•"/>
            </a:pPr>
            <a:endParaRPr lang="en-NZ" baseline="0" dirty="0" smtClean="0"/>
          </a:p>
          <a:p>
            <a:pPr>
              <a:buFont typeface="Arial" pitchFamily="34" charset="0"/>
              <a:buChar char="•"/>
            </a:pPr>
            <a:r>
              <a:rPr lang="en-NZ" baseline="0" dirty="0" smtClean="0"/>
              <a:t>As it says in the docs (3</a:t>
            </a:r>
            <a:r>
              <a:rPr lang="en-NZ" baseline="30000" dirty="0" smtClean="0"/>
              <a:t>rd</a:t>
            </a:r>
            <a:r>
              <a:rPr lang="en-NZ" baseline="0" dirty="0" smtClean="0"/>
              <a:t> image) this provides consistency and reliability on the way programmers access and operate on String-like things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3443790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Interfaces are types.</a:t>
            </a:r>
          </a:p>
          <a:p>
            <a:pPr>
              <a:buFont typeface="Arial" pitchFamily="34" charset="0"/>
              <a:buChar char="•"/>
            </a:pPr>
            <a:r>
              <a:rPr lang="en-NZ" dirty="0" smtClean="0"/>
              <a:t>That</a:t>
            </a:r>
            <a:r>
              <a:rPr lang="en-NZ" baseline="0" dirty="0" smtClean="0"/>
              <a:t> is, you can declare a variable whose “type” is an interface.</a:t>
            </a:r>
          </a:p>
          <a:p>
            <a:pPr>
              <a:buFont typeface="Arial" pitchFamily="34" charset="0"/>
              <a:buChar char="•"/>
            </a:pPr>
            <a:r>
              <a:rPr lang="en-NZ" baseline="0" dirty="0" smtClean="0"/>
              <a:t>That variable can hold any object, of any class, which implements the interface.</a:t>
            </a:r>
          </a:p>
          <a:p>
            <a:pPr>
              <a:buFont typeface="Arial" pitchFamily="34" charset="0"/>
              <a:buChar char="•"/>
            </a:pPr>
            <a:r>
              <a:rPr lang="en-NZ" baseline="0" dirty="0" smtClean="0"/>
              <a:t>As a (not very realistic) example, we can do the above:</a:t>
            </a:r>
          </a:p>
          <a:p>
            <a:pPr lvl="1">
              <a:buFont typeface="Arial" pitchFamily="34" charset="0"/>
              <a:buChar char="•"/>
            </a:pPr>
            <a:r>
              <a:rPr lang="en-NZ" baseline="0" dirty="0" err="1" smtClean="0"/>
              <a:t>CharactersForDisplay</a:t>
            </a:r>
            <a:r>
              <a:rPr lang="en-NZ" baseline="0" dirty="0" smtClean="0"/>
              <a:t> doesn’t have a specific class-type. It can be any object that implement the </a:t>
            </a:r>
            <a:r>
              <a:rPr lang="en-NZ" baseline="0" dirty="0" err="1" smtClean="0"/>
              <a:t>CharSequence</a:t>
            </a:r>
            <a:r>
              <a:rPr lang="en-NZ" baseline="0" dirty="0" smtClean="0"/>
              <a:t> interface</a:t>
            </a:r>
          </a:p>
          <a:p>
            <a:pPr lvl="1">
              <a:buFont typeface="Arial" pitchFamily="34" charset="0"/>
              <a:buChar char="•"/>
            </a:pPr>
            <a:r>
              <a:rPr lang="en-NZ" baseline="0" dirty="0" smtClean="0"/>
              <a:t>At runtime, we can decide what kind of concrete class object to give it.</a:t>
            </a:r>
          </a:p>
          <a:p>
            <a:pPr lvl="1">
              <a:buFont typeface="Arial" pitchFamily="34" charset="0"/>
              <a:buChar char="•"/>
            </a:pPr>
            <a:r>
              <a:rPr lang="en-NZ" baseline="0" dirty="0" smtClean="0"/>
              <a:t>Regardless of what we choose, we know that the object will support all the methods in </a:t>
            </a:r>
            <a:r>
              <a:rPr lang="en-NZ" baseline="0" dirty="0" err="1" smtClean="0"/>
              <a:t>CharSequence</a:t>
            </a:r>
            <a:r>
              <a:rPr lang="en-NZ" baseline="0" dirty="0" smtClean="0"/>
              <a:t>.</a:t>
            </a:r>
          </a:p>
          <a:p>
            <a:pPr lvl="0">
              <a:buFont typeface="Arial" pitchFamily="34" charset="0"/>
              <a:buChar char="•"/>
            </a:pPr>
            <a:r>
              <a:rPr lang="en-NZ" baseline="0" dirty="0" smtClean="0"/>
              <a:t>This would work exactly the same if we had a user defined type that implemented the </a:t>
            </a:r>
            <a:r>
              <a:rPr lang="en-NZ" baseline="0" dirty="0" err="1" smtClean="0"/>
              <a:t>CharSequence</a:t>
            </a:r>
            <a:r>
              <a:rPr lang="en-NZ" baseline="0" dirty="0" smtClean="0"/>
              <a:t> interface.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994998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Similarly,</a:t>
            </a:r>
            <a:r>
              <a:rPr lang="en-NZ" baseline="0" dirty="0" smtClean="0"/>
              <a:t> we can define function arguments by an interface rather than a class type.</a:t>
            </a:r>
          </a:p>
          <a:p>
            <a:pPr>
              <a:buFont typeface="Arial" pitchFamily="34" charset="0"/>
              <a:buChar char="•"/>
            </a:pPr>
            <a:r>
              <a:rPr lang="en-NZ" baseline="0" dirty="0" smtClean="0"/>
              <a:t>Continuing with </a:t>
            </a:r>
            <a:r>
              <a:rPr lang="en-NZ" baseline="0" dirty="0" err="1" smtClean="0"/>
              <a:t>charSequence</a:t>
            </a:r>
            <a:r>
              <a:rPr lang="en-NZ" baseline="0" dirty="0" smtClean="0"/>
              <a:t>...</a:t>
            </a:r>
          </a:p>
          <a:p>
            <a:pPr>
              <a:buFont typeface="Arial" pitchFamily="34" charset="0"/>
              <a:buChar char="•"/>
            </a:pPr>
            <a:r>
              <a:rPr lang="en-NZ" baseline="0" dirty="0" smtClean="0"/>
              <a:t>Here is a method that will take an input of any class that implement the </a:t>
            </a:r>
            <a:r>
              <a:rPr lang="en-NZ" baseline="0" dirty="0" err="1" smtClean="0"/>
              <a:t>CharSequence</a:t>
            </a:r>
            <a:r>
              <a:rPr lang="en-NZ" baseline="0" dirty="0" smtClean="0"/>
              <a:t> interface</a:t>
            </a:r>
          </a:p>
          <a:p>
            <a:pPr>
              <a:buFont typeface="Arial" pitchFamily="34" charset="0"/>
              <a:buChar char="•"/>
            </a:pPr>
            <a:endParaRPr lang="en-NZ" baseline="0" dirty="0" smtClean="0"/>
          </a:p>
          <a:p>
            <a:pPr>
              <a:buFont typeface="Arial" pitchFamily="34" charset="0"/>
              <a:buChar char="•"/>
            </a:pPr>
            <a:r>
              <a:rPr lang="en-NZ" baseline="0" dirty="0" smtClean="0"/>
              <a:t>Elsewhere in the program, we can call this method and pass it any appropriate class.</a:t>
            </a:r>
          </a:p>
          <a:p>
            <a:pPr>
              <a:buFont typeface="Arial" pitchFamily="34" charset="0"/>
              <a:buChar char="•"/>
            </a:pPr>
            <a:r>
              <a:rPr lang="en-NZ" baseline="0" dirty="0" smtClean="0"/>
              <a:t>These all work because Strings and </a:t>
            </a:r>
            <a:r>
              <a:rPr lang="en-NZ" baseline="0" dirty="0" err="1" smtClean="0"/>
              <a:t>StringBuffers</a:t>
            </a:r>
            <a:r>
              <a:rPr lang="en-NZ" baseline="0" dirty="0" smtClean="0"/>
              <a:t> implement </a:t>
            </a:r>
            <a:r>
              <a:rPr lang="en-NZ" baseline="0" dirty="0" err="1" smtClean="0"/>
              <a:t>CharSequence</a:t>
            </a:r>
            <a:endParaRPr lang="en-NZ" baseline="0" dirty="0" smtClean="0"/>
          </a:p>
          <a:p>
            <a:pPr>
              <a:buFont typeface="Arial" pitchFamily="34" charset="0"/>
              <a:buChar char="•"/>
            </a:pPr>
            <a:r>
              <a:rPr lang="en-NZ" baseline="0" dirty="0" smtClean="0"/>
              <a:t>It would work exactly the same with a user-defined type that implements </a:t>
            </a:r>
            <a:r>
              <a:rPr lang="en-NZ" baseline="0" dirty="0" err="1" smtClean="0"/>
              <a:t>CharSequence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431557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So, why do we care about inner classes and interfaces...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Note that there are alternative syntactic approaches to this which produce</a:t>
            </a:r>
            <a:r>
              <a:rPr lang="en-NZ" sz="1200" kern="1200" baseline="0" dirty="0" smtClean="0">
                <a:solidFill>
                  <a:schemeClr val="tx1"/>
                </a:solidFill>
                <a:effectLst/>
                <a:latin typeface="Times New Roman" pitchFamily="18" charset="0"/>
                <a:ea typeface="+mn-ea"/>
                <a:cs typeface="Arial" charset="0"/>
              </a:rPr>
              <a:t> shorter, more compact code, and you will see them in the wild.</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Later in the semester, you may even use them yourself.</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But for now, we will do it this way, because it is much easier to see what is going on.</a:t>
            </a: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sz="1200" kern="1200" dirty="0" smtClean="0">
              <a:solidFill>
                <a:schemeClr val="tx1"/>
              </a:solidFill>
              <a:effectLst/>
              <a:latin typeface="Times New Roman" pitchFamily="18" charset="0"/>
              <a:ea typeface="+mn-ea"/>
              <a:cs typeface="Arial" charset="0"/>
            </a:endParaRP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3540446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schematically,</a:t>
            </a:r>
            <a:r>
              <a:rPr lang="en-NZ" baseline="0" dirty="0" smtClean="0"/>
              <a:t> is the eventual goal.</a:t>
            </a:r>
          </a:p>
          <a:p>
            <a:pPr>
              <a:buFont typeface="Arial" pitchFamily="34" charset="0"/>
              <a:buChar char="•"/>
            </a:pPr>
            <a:r>
              <a:rPr lang="en-NZ" baseline="0" dirty="0" smtClean="0"/>
              <a:t>We have a reference to the Widget (how did we get it?  </a:t>
            </a:r>
            <a:r>
              <a:rPr lang="en-NZ" baseline="0" dirty="0" smtClean="0">
                <a:sym typeface="Wingdings" pitchFamily="2" charset="2"/>
              </a:rPr>
              <a:t> </a:t>
            </a:r>
            <a:r>
              <a:rPr lang="en-NZ" baseline="0" dirty="0" err="1" smtClean="0">
                <a:sym typeface="Wingdings" pitchFamily="2" charset="2"/>
              </a:rPr>
              <a:t>findViewByIf</a:t>
            </a:r>
            <a:r>
              <a:rPr lang="en-NZ" baseline="0" dirty="0" smtClean="0">
                <a:sym typeface="Wingdings" pitchFamily="2" charset="2"/>
              </a:rPr>
              <a:t>(</a:t>
            </a:r>
            <a:r>
              <a:rPr lang="en-NZ" baseline="0" dirty="0" err="1" smtClean="0">
                <a:sym typeface="Wingdings" pitchFamily="2" charset="2"/>
              </a:rPr>
              <a:t>R.id.</a:t>
            </a:r>
            <a:r>
              <a:rPr lang="en-NZ" i="1" baseline="0" dirty="0" err="1" smtClean="0">
                <a:sym typeface="Wingdings" pitchFamily="2" charset="2"/>
              </a:rPr>
              <a:t>widgetName</a:t>
            </a:r>
            <a:r>
              <a:rPr lang="en-NZ" i="0" baseline="0" dirty="0" smtClean="0">
                <a:sym typeface="Wingdings" pitchFamily="2" charset="2"/>
              </a:rPr>
              <a:t>)</a:t>
            </a:r>
          </a:p>
          <a:p>
            <a:pPr>
              <a:buFont typeface="Arial" pitchFamily="34" charset="0"/>
              <a:buChar char="•"/>
            </a:pPr>
            <a:r>
              <a:rPr lang="en-NZ" i="0" baseline="0" dirty="0" smtClean="0">
                <a:sym typeface="Wingdings" pitchFamily="2" charset="2"/>
              </a:rPr>
              <a:t>It exposes a set method for each event if can respond to.</a:t>
            </a:r>
          </a:p>
          <a:p>
            <a:pPr>
              <a:buFont typeface="Arial" pitchFamily="34" charset="0"/>
              <a:buChar char="•"/>
            </a:pPr>
            <a:r>
              <a:rPr lang="en-NZ" i="0" baseline="0" dirty="0" smtClean="0">
                <a:sym typeface="Wingdings" pitchFamily="2" charset="2"/>
              </a:rPr>
              <a:t>We create an inner class that implements the interface we need (examples in a moment)</a:t>
            </a:r>
          </a:p>
          <a:p>
            <a:pPr>
              <a:buFont typeface="Arial" pitchFamily="34" charset="0"/>
              <a:buChar char="•"/>
            </a:pPr>
            <a:r>
              <a:rPr lang="en-NZ" i="0" baseline="0" dirty="0" smtClean="0">
                <a:sym typeface="Wingdings" pitchFamily="2" charset="2"/>
              </a:rPr>
              <a:t>In the onCreate create an instance of that class</a:t>
            </a:r>
          </a:p>
          <a:p>
            <a:pPr>
              <a:buFont typeface="Arial" pitchFamily="34" charset="0"/>
              <a:buChar char="•"/>
            </a:pPr>
            <a:r>
              <a:rPr lang="en-NZ" i="0" baseline="0" dirty="0" smtClean="0">
                <a:sym typeface="Wingdings" pitchFamily="2" charset="2"/>
              </a:rPr>
              <a:t>We pass that instance to the set method.</a:t>
            </a:r>
          </a:p>
          <a:p>
            <a:pPr>
              <a:buFont typeface="Arial" pitchFamily="34" charset="0"/>
              <a:buChar char="•"/>
            </a:pPr>
            <a:r>
              <a:rPr lang="en-NZ" i="0" baseline="0" dirty="0" smtClean="0">
                <a:sym typeface="Wingdings" pitchFamily="2" charset="2"/>
              </a:rPr>
              <a:t>Let’s look at an example.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3516754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Event Handlers</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smtClean="0"/>
              <a:t>IN721 </a:t>
            </a:r>
            <a:r>
              <a:rPr lang="en-NZ" smtClean="0"/>
              <a:t>2019</a:t>
            </a:r>
            <a:endParaRPr lang="en-NZ" dirty="0" smtClean="0"/>
          </a:p>
          <a:p>
            <a:r>
              <a:rPr lang="en-AU" dirty="0" smtClean="0"/>
              <a:t>Design and Development for Mobile Devices</a:t>
            </a:r>
            <a:endParaRPr lang="en-NZ" dirty="0" smtClean="0"/>
          </a:p>
          <a:p>
            <a:r>
              <a:rPr lang="en-NZ" dirty="0" smtClean="0"/>
              <a:t>Session 2.1</a:t>
            </a:r>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pPr>
              <a:spcBef>
                <a:spcPts val="1200"/>
              </a:spcBef>
              <a:spcAft>
                <a:spcPts val="1200"/>
              </a:spcAft>
            </a:pPr>
            <a:r>
              <a:rPr lang="en-NZ" dirty="0" smtClean="0"/>
              <a:t>Buttons support the </a:t>
            </a:r>
            <a:r>
              <a:rPr lang="en-NZ" dirty="0" err="1" smtClean="0"/>
              <a:t>onClick</a:t>
            </a:r>
            <a:r>
              <a:rPr lang="en-NZ" dirty="0" smtClean="0"/>
              <a:t> event</a:t>
            </a:r>
          </a:p>
          <a:p>
            <a:pPr>
              <a:spcBef>
                <a:spcPts val="1200"/>
              </a:spcBef>
              <a:spcAft>
                <a:spcPts val="1200"/>
              </a:spcAft>
            </a:pPr>
            <a:r>
              <a:rPr lang="en-NZ" dirty="0" smtClean="0"/>
              <a:t>Bind with </a:t>
            </a:r>
            <a:r>
              <a:rPr lang="en-NZ" dirty="0" err="1" smtClean="0"/>
              <a:t>setOnClickListener</a:t>
            </a:r>
            <a:endParaRPr lang="en-NZ" dirty="0" smtClean="0"/>
          </a:p>
          <a:p>
            <a:pPr>
              <a:spcBef>
                <a:spcPts val="1200"/>
              </a:spcBef>
              <a:spcAft>
                <a:spcPts val="1200"/>
              </a:spcAft>
            </a:pPr>
            <a:r>
              <a:rPr lang="en-NZ" dirty="0" smtClean="0"/>
              <a:t>Requires an object that implements the </a:t>
            </a:r>
            <a:r>
              <a:rPr lang="en-NZ" dirty="0" err="1" smtClean="0"/>
              <a:t>OnClickListener</a:t>
            </a:r>
            <a:r>
              <a:rPr lang="en-NZ" dirty="0" smtClean="0"/>
              <a:t> interface.</a:t>
            </a:r>
          </a:p>
          <a:p>
            <a:pPr>
              <a:spcBef>
                <a:spcPts val="1200"/>
              </a:spcBef>
              <a:spcAft>
                <a:spcPts val="1200"/>
              </a:spcAft>
            </a:pPr>
            <a:r>
              <a:rPr lang="en-NZ" dirty="0" smtClean="0"/>
              <a:t>The handler method is </a:t>
            </a:r>
            <a:r>
              <a:rPr lang="en-NZ" dirty="0" err="1" smtClean="0"/>
              <a:t>onClick</a:t>
            </a:r>
            <a:r>
              <a:rPr lang="en-NZ" dirty="0" smtClean="0"/>
              <a:t>(View v)</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Architecture</a:t>
            </a:r>
            <a:endParaRPr lang="en-NZ" dirty="0"/>
          </a:p>
        </p:txBody>
      </p:sp>
      <p:sp>
        <p:nvSpPr>
          <p:cNvPr id="3" name="Content Placeholder 2"/>
          <p:cNvSpPr>
            <a:spLocks noGrp="1"/>
          </p:cNvSpPr>
          <p:nvPr>
            <p:ph idx="1"/>
          </p:nvPr>
        </p:nvSpPr>
        <p:spPr/>
        <p:txBody>
          <a:bodyPr/>
          <a:lstStyle/>
          <a:p>
            <a:r>
              <a:rPr lang="en-NZ" dirty="0" smtClean="0"/>
              <a:t>Define the handler as a separate inner class in the Activity</a:t>
            </a:r>
          </a:p>
          <a:p>
            <a:endParaRPr lang="en-NZ" dirty="0" smtClean="0"/>
          </a:p>
          <a:p>
            <a:endParaRPr lang="en-NZ" dirty="0"/>
          </a:p>
        </p:txBody>
      </p:sp>
      <p:pic>
        <p:nvPicPr>
          <p:cNvPr id="4" name="Picture 3"/>
          <p:cNvPicPr/>
          <p:nvPr/>
        </p:nvPicPr>
        <p:blipFill>
          <a:blip r:embed="rId3" cstate="print"/>
          <a:srcRect/>
          <a:stretch>
            <a:fillRect/>
          </a:stretch>
        </p:blipFill>
        <p:spPr bwMode="auto">
          <a:xfrm>
            <a:off x="395536" y="2952021"/>
            <a:ext cx="8334560" cy="299725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dirty="0" smtClean="0"/>
          </a:p>
          <a:p>
            <a:endParaRPr lang="en-NZ" dirty="0"/>
          </a:p>
        </p:txBody>
      </p:sp>
      <p:pic>
        <p:nvPicPr>
          <p:cNvPr id="5" name="Picture 4"/>
          <p:cNvPicPr/>
          <p:nvPr/>
        </p:nvPicPr>
        <p:blipFill>
          <a:blip r:embed="rId3" cstate="print"/>
          <a:srcRect/>
          <a:stretch>
            <a:fillRect/>
          </a:stretch>
        </p:blipFill>
        <p:spPr bwMode="auto">
          <a:xfrm>
            <a:off x="226105" y="1700808"/>
            <a:ext cx="8810391" cy="4680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r>
              <a:rPr lang="en-NZ" dirty="0" smtClean="0"/>
              <a:t>In the </a:t>
            </a:r>
            <a:r>
              <a:rPr lang="en-NZ" dirty="0" err="1" smtClean="0"/>
              <a:t>onCreate</a:t>
            </a:r>
            <a:r>
              <a:rPr lang="en-NZ" dirty="0" smtClean="0"/>
              <a:t>, create an instance of the inner class, and bind it to the button.</a:t>
            </a:r>
            <a:endParaRPr lang="en-NZ" dirty="0"/>
          </a:p>
        </p:txBody>
      </p:sp>
      <p:pic>
        <p:nvPicPr>
          <p:cNvPr id="4" name="Picture 3"/>
          <p:cNvPicPr/>
          <p:nvPr/>
        </p:nvPicPr>
        <p:blipFill>
          <a:blip r:embed="rId3" cstate="print"/>
          <a:srcRect/>
          <a:stretch>
            <a:fillRect/>
          </a:stretch>
        </p:blipFill>
        <p:spPr bwMode="auto">
          <a:xfrm>
            <a:off x="539552" y="2924944"/>
            <a:ext cx="8248246" cy="22322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Syntactic Alternative</a:t>
            </a:r>
            <a:endParaRPr lang="en-NZ" dirty="0"/>
          </a:p>
        </p:txBody>
      </p:sp>
      <p:sp>
        <p:nvSpPr>
          <p:cNvPr id="3" name="Content Placeholder 2"/>
          <p:cNvSpPr>
            <a:spLocks noGrp="1"/>
          </p:cNvSpPr>
          <p:nvPr>
            <p:ph idx="1"/>
          </p:nvPr>
        </p:nvSpPr>
        <p:spPr/>
        <p:txBody>
          <a:bodyPr/>
          <a:lstStyle/>
          <a:p>
            <a:r>
              <a:rPr lang="en-NZ" dirty="0" smtClean="0"/>
              <a:t>Omit the assignment of the instance to a variable.</a:t>
            </a:r>
            <a:endParaRPr lang="en-NZ" dirty="0"/>
          </a:p>
        </p:txBody>
      </p:sp>
      <p:pic>
        <p:nvPicPr>
          <p:cNvPr id="4" name="Picture 3"/>
          <p:cNvPicPr/>
          <p:nvPr/>
        </p:nvPicPr>
        <p:blipFill>
          <a:blip r:embed="rId3" cstate="print"/>
          <a:srcRect/>
          <a:stretch>
            <a:fillRect/>
          </a:stretch>
        </p:blipFill>
        <p:spPr bwMode="auto">
          <a:xfrm>
            <a:off x="539552" y="4581128"/>
            <a:ext cx="8248246" cy="2232248"/>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442913" y="2324100"/>
            <a:ext cx="8258175" cy="2209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Thinking about language design....</a:t>
            </a:r>
            <a:endParaRPr lang="en-NZ" dirty="0"/>
          </a:p>
        </p:txBody>
      </p:sp>
      <p:sp>
        <p:nvSpPr>
          <p:cNvPr id="3" name="Content Placeholder 2"/>
          <p:cNvSpPr>
            <a:spLocks noGrp="1"/>
          </p:cNvSpPr>
          <p:nvPr>
            <p:ph idx="1"/>
          </p:nvPr>
        </p:nvSpPr>
        <p:spPr/>
        <p:txBody>
          <a:bodyPr/>
          <a:lstStyle/>
          <a:p>
            <a:endParaRPr lang="en-NZ"/>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Architectural Alternative – Anonymous Class</a:t>
            </a:r>
            <a:endParaRPr lang="en-NZ" dirty="0"/>
          </a:p>
        </p:txBody>
      </p:sp>
      <p:sp>
        <p:nvSpPr>
          <p:cNvPr id="3" name="Content Placeholder 2"/>
          <p:cNvSpPr>
            <a:spLocks noGrp="1"/>
          </p:cNvSpPr>
          <p:nvPr>
            <p:ph idx="1"/>
          </p:nvPr>
        </p:nvSpPr>
        <p:spPr/>
        <p:txBody>
          <a:bodyPr/>
          <a:lstStyle/>
          <a:p>
            <a:endParaRPr lang="en-NZ"/>
          </a:p>
        </p:txBody>
      </p:sp>
      <p:pic>
        <p:nvPicPr>
          <p:cNvPr id="4" name="Picture 3"/>
          <p:cNvPicPr/>
          <p:nvPr/>
        </p:nvPicPr>
        <p:blipFill>
          <a:blip r:embed="rId3" cstate="print"/>
          <a:srcRect/>
          <a:stretch>
            <a:fillRect/>
          </a:stretch>
        </p:blipFill>
        <p:spPr bwMode="auto">
          <a:xfrm>
            <a:off x="467544" y="1634847"/>
            <a:ext cx="5904656" cy="50382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Which Architecture to Choose?</a:t>
            </a:r>
            <a:endParaRPr lang="en-NZ" dirty="0"/>
          </a:p>
        </p:txBody>
      </p:sp>
      <p:sp>
        <p:nvSpPr>
          <p:cNvPr id="3" name="Content Placeholder 2"/>
          <p:cNvSpPr>
            <a:spLocks noGrp="1"/>
          </p:cNvSpPr>
          <p:nvPr>
            <p:ph idx="1"/>
          </p:nvPr>
        </p:nvSpPr>
        <p:spPr/>
        <p:txBody>
          <a:bodyPr/>
          <a:lstStyle/>
          <a:p>
            <a:r>
              <a:rPr lang="en-NZ" dirty="0" smtClean="0"/>
              <a:t>Inner class vs. Anonymous Class</a:t>
            </a:r>
          </a:p>
          <a:p>
            <a:pPr lvl="1"/>
            <a:r>
              <a:rPr lang="en-NZ" sz="2800" dirty="0" smtClean="0"/>
              <a:t>Which of these do we find more readable?</a:t>
            </a:r>
          </a:p>
          <a:p>
            <a:pPr lvl="1"/>
            <a:r>
              <a:rPr lang="en-NZ" sz="2800" dirty="0" smtClean="0"/>
              <a:t>Which will you find more readable when there are lots of controls and lots of events?</a:t>
            </a:r>
          </a:p>
          <a:p>
            <a:pPr lvl="1"/>
            <a:r>
              <a:rPr lang="en-NZ" sz="2800" dirty="0" smtClean="0"/>
              <a:t>Will you see the other one anyway in the wild?</a:t>
            </a:r>
          </a:p>
          <a:p>
            <a:pPr lvl="1"/>
            <a:r>
              <a:rPr lang="en-NZ" sz="2800" dirty="0" smtClean="0"/>
              <a:t>Why?</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Other Syntactic Options</a:t>
            </a:r>
            <a:endParaRPr lang="en-NZ" dirty="0"/>
          </a:p>
        </p:txBody>
      </p:sp>
      <p:sp>
        <p:nvSpPr>
          <p:cNvPr id="3" name="Content Placeholder 2"/>
          <p:cNvSpPr>
            <a:spLocks noGrp="1"/>
          </p:cNvSpPr>
          <p:nvPr>
            <p:ph idx="1"/>
          </p:nvPr>
        </p:nvSpPr>
        <p:spPr/>
        <p:txBody>
          <a:bodyPr/>
          <a:lstStyle/>
          <a:p>
            <a:pPr>
              <a:spcAft>
                <a:spcPts val="600"/>
              </a:spcAft>
            </a:pPr>
            <a:r>
              <a:rPr lang="en-NZ" sz="2400" dirty="0" smtClean="0"/>
              <a:t>http://androidcookbook.com/Recipe.seam?recipeId=2359</a:t>
            </a:r>
          </a:p>
          <a:p>
            <a:pPr>
              <a:spcAft>
                <a:spcPts val="600"/>
              </a:spcAft>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sp>
        <p:nvSpPr>
          <p:cNvPr id="3" name="Content Placeholder 2"/>
          <p:cNvSpPr>
            <a:spLocks noGrp="1"/>
          </p:cNvSpPr>
          <p:nvPr>
            <p:ph idx="1"/>
          </p:nvPr>
        </p:nvSpPr>
        <p:spPr/>
        <p:txBody>
          <a:bodyPr/>
          <a:lstStyle/>
          <a:p>
            <a:pPr>
              <a:lnSpc>
                <a:spcPct val="150000"/>
              </a:lnSpc>
            </a:pPr>
            <a:r>
              <a:rPr lang="en-NZ" dirty="0" smtClean="0"/>
              <a:t>Toast (</a:t>
            </a:r>
            <a:r>
              <a:rPr lang="en-NZ" dirty="0" err="1" smtClean="0"/>
              <a:t>android.widget.Toast</a:t>
            </a:r>
            <a:r>
              <a:rPr lang="en-NZ" dirty="0"/>
              <a:t>) exposes two important methods: </a:t>
            </a:r>
            <a:endParaRPr lang="en-NZ" dirty="0" smtClean="0"/>
          </a:p>
          <a:p>
            <a:pPr lvl="1">
              <a:lnSpc>
                <a:spcPct val="150000"/>
              </a:lnSpc>
            </a:pPr>
            <a:r>
              <a:rPr lang="en-NZ" sz="2800" dirty="0" smtClean="0"/>
              <a:t>the </a:t>
            </a:r>
            <a:r>
              <a:rPr lang="en-NZ" sz="2800" dirty="0"/>
              <a:t>static method </a:t>
            </a:r>
            <a:r>
              <a:rPr lang="en-NZ" sz="2800" b="1" i="1" dirty="0" err="1"/>
              <a:t>makeText</a:t>
            </a:r>
            <a:r>
              <a:rPr lang="en-NZ" sz="2800" b="1" dirty="0"/>
              <a:t> </a:t>
            </a:r>
            <a:r>
              <a:rPr lang="en-NZ" sz="2800" dirty="0"/>
              <a:t> </a:t>
            </a:r>
          </a:p>
          <a:p>
            <a:pPr lvl="1">
              <a:lnSpc>
                <a:spcPct val="150000"/>
              </a:lnSpc>
            </a:pPr>
            <a:r>
              <a:rPr lang="en-NZ" sz="2800" dirty="0" smtClean="0"/>
              <a:t>the </a:t>
            </a:r>
            <a:r>
              <a:rPr lang="en-NZ" sz="2800" dirty="0"/>
              <a:t>instance method </a:t>
            </a:r>
            <a:r>
              <a:rPr lang="en-NZ" sz="2800" b="1" i="1" dirty="0"/>
              <a:t>show</a:t>
            </a:r>
            <a:r>
              <a:rPr lang="en-NZ" sz="2800" dirty="0" smtClean="0"/>
              <a:t>.</a:t>
            </a:r>
          </a:p>
          <a:p>
            <a:pPr lvl="1"/>
            <a:endParaRPr lang="en-NZ" dirty="0" smtClean="0"/>
          </a:p>
          <a:p>
            <a:endParaRPr lang="en-US" dirty="0"/>
          </a:p>
          <a:p>
            <a:endParaRPr lang="en-US" dirty="0"/>
          </a:p>
        </p:txBody>
      </p:sp>
    </p:spTree>
    <p:extLst>
      <p:ext uri="{BB962C8B-B14F-4D97-AF65-F5344CB8AC3E}">
        <p14:creationId xmlns:p14="http://schemas.microsoft.com/office/powerpoint/2010/main" val="419437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Java Review</a:t>
            </a:r>
            <a:endParaRPr lang="en-NZ" dirty="0"/>
          </a:p>
        </p:txBody>
      </p:sp>
      <p:sp>
        <p:nvSpPr>
          <p:cNvPr id="3" name="Content Placeholder 2"/>
          <p:cNvSpPr>
            <a:spLocks noGrp="1"/>
          </p:cNvSpPr>
          <p:nvPr>
            <p:ph idx="1"/>
          </p:nvPr>
        </p:nvSpPr>
        <p:spPr/>
        <p:txBody>
          <a:bodyPr>
            <a:normAutofit/>
          </a:bodyPr>
          <a:lstStyle/>
          <a:p>
            <a:r>
              <a:rPr lang="en-NZ" dirty="0" smtClean="0"/>
              <a:t>Essential Java concepts for Android event handling</a:t>
            </a:r>
          </a:p>
          <a:p>
            <a:pPr lvl="1"/>
            <a:r>
              <a:rPr lang="en-NZ" sz="2800" dirty="0" smtClean="0"/>
              <a:t>Inner classes</a:t>
            </a:r>
          </a:p>
          <a:p>
            <a:pPr lvl="1"/>
            <a:r>
              <a:rPr lang="en-NZ" sz="2800" dirty="0" smtClean="0"/>
              <a:t>Interfaces</a:t>
            </a:r>
            <a:endParaRPr lang="en-NZ"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sp>
        <p:nvSpPr>
          <p:cNvPr id="3" name="Content Placeholder 2"/>
          <p:cNvSpPr>
            <a:spLocks noGrp="1"/>
          </p:cNvSpPr>
          <p:nvPr>
            <p:ph idx="1"/>
          </p:nvPr>
        </p:nvSpPr>
        <p:spPr/>
        <p:txBody>
          <a:bodyPr/>
          <a:lstStyle/>
          <a:p>
            <a:r>
              <a:rPr lang="en-NZ" dirty="0" err="1" smtClean="0"/>
              <a:t>makeText</a:t>
            </a:r>
            <a:r>
              <a:rPr lang="en-NZ" dirty="0" smtClean="0"/>
              <a:t> </a:t>
            </a:r>
            <a:r>
              <a:rPr lang="en-NZ" dirty="0"/>
              <a:t>is </a:t>
            </a:r>
            <a:r>
              <a:rPr lang="en-NZ" dirty="0" smtClean="0"/>
              <a:t>(like) </a:t>
            </a:r>
            <a:r>
              <a:rPr lang="en-NZ" dirty="0"/>
              <a:t>a </a:t>
            </a:r>
            <a:r>
              <a:rPr lang="en-NZ" dirty="0" smtClean="0"/>
              <a:t>constructor</a:t>
            </a:r>
          </a:p>
          <a:p>
            <a:endParaRPr lang="en-NZ" dirty="0"/>
          </a:p>
          <a:p>
            <a:pPr lvl="1"/>
            <a:endParaRPr lang="en-NZ" dirty="0" smtClean="0"/>
          </a:p>
          <a:p>
            <a:endParaRPr lang="en-US" dirty="0"/>
          </a:p>
          <a:p>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521346"/>
            <a:ext cx="9036496" cy="475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3488557537"/>
              </p:ext>
            </p:extLst>
          </p:nvPr>
        </p:nvGraphicFramePr>
        <p:xfrm>
          <a:off x="395536" y="3420913"/>
          <a:ext cx="8136904" cy="2839212"/>
        </p:xfrm>
        <a:graphic>
          <a:graphicData uri="http://schemas.openxmlformats.org/drawingml/2006/table">
            <a:tbl>
              <a:tblPr firstRow="1" firstCol="1" bandRow="1">
                <a:tableStyleId>{2D5ABB26-0587-4C30-8999-92F81FD0307C}</a:tableStyleId>
              </a:tblPr>
              <a:tblGrid>
                <a:gridCol w="2520280">
                  <a:extLst>
                    <a:ext uri="{9D8B030D-6E8A-4147-A177-3AD203B41FA5}">
                      <a16:colId xmlns:a16="http://schemas.microsoft.com/office/drawing/2014/main" val="20000"/>
                    </a:ext>
                  </a:extLst>
                </a:gridCol>
                <a:gridCol w="5616624">
                  <a:extLst>
                    <a:ext uri="{9D8B030D-6E8A-4147-A177-3AD203B41FA5}">
                      <a16:colId xmlns:a16="http://schemas.microsoft.com/office/drawing/2014/main" val="20001"/>
                    </a:ext>
                  </a:extLst>
                </a:gridCol>
              </a:tblGrid>
              <a:tr h="370882">
                <a:tc>
                  <a:txBody>
                    <a:bodyPr/>
                    <a:lstStyle/>
                    <a:p>
                      <a:pPr>
                        <a:lnSpc>
                          <a:spcPct val="115000"/>
                        </a:lnSpc>
                        <a:spcAft>
                          <a:spcPts val="0"/>
                        </a:spcAft>
                      </a:pPr>
                      <a:r>
                        <a:rPr lang="en-NZ" sz="1800" dirty="0">
                          <a:effectLst/>
                        </a:rPr>
                        <a:t>Context </a:t>
                      </a:r>
                      <a:r>
                        <a:rPr lang="en-NZ" sz="1800" dirty="0" err="1">
                          <a:effectLst/>
                        </a:rPr>
                        <a:t>context</a:t>
                      </a:r>
                      <a:endParaRPr lang="en-US" sz="1800" dirty="0">
                        <a:effectLst/>
                        <a:latin typeface="Calibri"/>
                        <a:ea typeface="Calibri"/>
                        <a:cs typeface="Times New Roman"/>
                      </a:endParaRPr>
                    </a:p>
                  </a:txBody>
                  <a:tcPr marL="68580" marR="68580" marT="0" marB="0"/>
                </a:tc>
                <a:tc>
                  <a:txBody>
                    <a:bodyPr/>
                    <a:lstStyle/>
                    <a:p>
                      <a:pPr>
                        <a:lnSpc>
                          <a:spcPct val="115000"/>
                        </a:lnSpc>
                        <a:spcAft>
                          <a:spcPts val="0"/>
                        </a:spcAft>
                      </a:pPr>
                      <a:r>
                        <a:rPr lang="en-NZ" sz="1800" dirty="0">
                          <a:effectLst/>
                        </a:rPr>
                        <a:t>The current </a:t>
                      </a:r>
                      <a:r>
                        <a:rPr lang="en-NZ" sz="1800" dirty="0" smtClean="0">
                          <a:effectLst/>
                        </a:rPr>
                        <a:t>activity</a:t>
                      </a:r>
                    </a:p>
                    <a:p>
                      <a:pPr>
                        <a:lnSpc>
                          <a:spcPct val="115000"/>
                        </a:lnSpc>
                        <a:spcAft>
                          <a:spcPts val="0"/>
                        </a:spcAft>
                      </a:pP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29293">
                <a:tc>
                  <a:txBody>
                    <a:bodyPr/>
                    <a:lstStyle/>
                    <a:p>
                      <a:pPr>
                        <a:lnSpc>
                          <a:spcPct val="115000"/>
                        </a:lnSpc>
                        <a:spcAft>
                          <a:spcPts val="0"/>
                        </a:spcAft>
                      </a:pPr>
                      <a:r>
                        <a:rPr lang="en-NZ" sz="1800">
                          <a:effectLst/>
                        </a:rPr>
                        <a:t>CharSequence text</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NZ" sz="1800" dirty="0">
                          <a:effectLst/>
                        </a:rPr>
                        <a:t>The literal string you wish to </a:t>
                      </a:r>
                      <a:r>
                        <a:rPr lang="en-NZ" sz="1800" dirty="0" smtClean="0">
                          <a:effectLst/>
                        </a:rPr>
                        <a:t>display</a:t>
                      </a:r>
                    </a:p>
                    <a:p>
                      <a:pPr>
                        <a:lnSpc>
                          <a:spcPct val="115000"/>
                        </a:lnSpc>
                        <a:spcAft>
                          <a:spcPts val="0"/>
                        </a:spcAft>
                      </a:pP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494458">
                <a:tc>
                  <a:txBody>
                    <a:bodyPr/>
                    <a:lstStyle/>
                    <a:p>
                      <a:pPr>
                        <a:lnSpc>
                          <a:spcPct val="115000"/>
                        </a:lnSpc>
                        <a:spcAft>
                          <a:spcPts val="0"/>
                        </a:spcAft>
                      </a:pPr>
                      <a:r>
                        <a:rPr lang="en-NZ" sz="1800">
                          <a:effectLst/>
                        </a:rPr>
                        <a:t>int duration</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NZ" sz="1800" dirty="0">
                          <a:effectLst/>
                        </a:rPr>
                        <a:t>The amount of time you wish to show the Toast text for. Although this variable is of type int, you can’t just pass in any value you want. You have to use one of the Toast class constants (static </a:t>
                      </a:r>
                      <a:r>
                        <a:rPr lang="en-NZ" sz="1800" dirty="0" err="1">
                          <a:effectLst/>
                        </a:rPr>
                        <a:t>ints</a:t>
                      </a:r>
                      <a:r>
                        <a:rPr lang="en-NZ" sz="1800" dirty="0">
                          <a:effectLst/>
                        </a:rPr>
                        <a:t>) LENGTH_LONG or LENGTH_SHORT.</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1502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pic>
        <p:nvPicPr>
          <p:cNvPr id="4" name="Content Placeholder 3"/>
          <p:cNvPicPr>
            <a:picLocks noGrp="1"/>
          </p:cNvPicPr>
          <p:nvPr>
            <p:ph idx="1"/>
          </p:nvPr>
        </p:nvPicPr>
        <p:blipFill>
          <a:blip r:embed="rId3" cstate="print"/>
          <a:stretch>
            <a:fillRect/>
          </a:stretch>
        </p:blipFill>
        <p:spPr>
          <a:xfrm>
            <a:off x="35496" y="1988840"/>
            <a:ext cx="9108504" cy="648072"/>
          </a:xfrm>
          <a:prstGeom prst="rect">
            <a:avLst/>
          </a:prstGeom>
        </p:spPr>
      </p:pic>
      <p:pic>
        <p:nvPicPr>
          <p:cNvPr id="5" name="Picture 4"/>
          <p:cNvPicPr/>
          <p:nvPr/>
        </p:nvPicPr>
        <p:blipFill>
          <a:blip r:embed="rId4" cstate="print"/>
          <a:stretch>
            <a:fillRect/>
          </a:stretch>
        </p:blipFill>
        <p:spPr>
          <a:xfrm>
            <a:off x="-219646" y="2564904"/>
            <a:ext cx="3567510" cy="1013924"/>
          </a:xfrm>
          <a:prstGeom prst="rect">
            <a:avLst/>
          </a:prstGeom>
        </p:spPr>
      </p:pic>
    </p:spTree>
    <p:extLst>
      <p:ext uri="{BB962C8B-B14F-4D97-AF65-F5344CB8AC3E}">
        <p14:creationId xmlns:p14="http://schemas.microsoft.com/office/powerpoint/2010/main" val="198745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467544" y="1556792"/>
            <a:ext cx="2724631" cy="4912593"/>
          </a:xfrm>
          <a:prstGeom prst="rect">
            <a:avLst/>
          </a:prstGeom>
        </p:spPr>
      </p:pic>
    </p:spTree>
    <p:extLst>
      <p:ext uri="{BB962C8B-B14F-4D97-AF65-F5344CB8AC3E}">
        <p14:creationId xmlns:p14="http://schemas.microsoft.com/office/powerpoint/2010/main" val="1086453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3" cstate="print"/>
          <a:stretch>
            <a:fillRect/>
          </a:stretch>
        </p:blipFill>
        <p:spPr>
          <a:xfrm>
            <a:off x="-443447" y="2204864"/>
            <a:ext cx="10056007" cy="848097"/>
          </a:xfrm>
          <a:prstGeom prst="rect">
            <a:avLst/>
          </a:prstGeom>
        </p:spPr>
      </p:pic>
    </p:spTree>
    <p:extLst>
      <p:ext uri="{BB962C8B-B14F-4D97-AF65-F5344CB8AC3E}">
        <p14:creationId xmlns:p14="http://schemas.microsoft.com/office/powerpoint/2010/main" val="3682552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Toast in Event Handler Classes</a:t>
            </a:r>
            <a:endParaRPr lang="en-US" dirty="0"/>
          </a:p>
        </p:txBody>
      </p:sp>
      <p:sp>
        <p:nvSpPr>
          <p:cNvPr id="3" name="Content Placeholder 2"/>
          <p:cNvSpPr>
            <a:spLocks noGrp="1"/>
          </p:cNvSpPr>
          <p:nvPr>
            <p:ph idx="1"/>
          </p:nvPr>
        </p:nvSpPr>
        <p:spPr/>
        <p:txBody>
          <a:bodyPr/>
          <a:lstStyle/>
          <a:p>
            <a:r>
              <a:rPr lang="en-NZ" dirty="0" smtClean="0"/>
              <a:t>You can’t access the Activity with “this” from </a:t>
            </a:r>
            <a:r>
              <a:rPr lang="en-NZ" smtClean="0"/>
              <a:t>inside an </a:t>
            </a:r>
            <a:r>
              <a:rPr lang="en-NZ" dirty="0" smtClean="0"/>
              <a:t>inner class.</a:t>
            </a:r>
          </a:p>
          <a:p>
            <a:endParaRPr lang="en-NZ" dirty="0" smtClean="0"/>
          </a:p>
          <a:p>
            <a:r>
              <a:rPr lang="en-NZ" dirty="0" smtClean="0"/>
              <a:t>Use </a:t>
            </a:r>
            <a:r>
              <a:rPr lang="en-NZ" i="1" dirty="0" err="1" smtClean="0"/>
              <a:t>ActivityClassName</a:t>
            </a:r>
            <a:r>
              <a:rPr lang="en-NZ" dirty="0" err="1" smtClean="0"/>
              <a:t>.this</a:t>
            </a:r>
            <a:endParaRPr lang="en-US" dirty="0"/>
          </a:p>
        </p:txBody>
      </p:sp>
      <p:pic>
        <p:nvPicPr>
          <p:cNvPr id="5" name="Picture 4"/>
          <p:cNvPicPr/>
          <p:nvPr/>
        </p:nvPicPr>
        <p:blipFill>
          <a:blip r:embed="rId3" cstate="print"/>
          <a:stretch>
            <a:fillRect/>
          </a:stretch>
        </p:blipFill>
        <p:spPr>
          <a:xfrm>
            <a:off x="-36512" y="3789040"/>
            <a:ext cx="9158052" cy="2376264"/>
          </a:xfrm>
          <a:prstGeom prst="rect">
            <a:avLst/>
          </a:prstGeom>
        </p:spPr>
      </p:pic>
      <p:cxnSp>
        <p:nvCxnSpPr>
          <p:cNvPr id="7" name="Straight Arrow Connector 6"/>
          <p:cNvCxnSpPr/>
          <p:nvPr/>
        </p:nvCxnSpPr>
        <p:spPr>
          <a:xfrm flipV="1">
            <a:off x="2915816" y="5445224"/>
            <a:ext cx="0" cy="8640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71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Java Inner Classes</a:t>
            </a:r>
            <a:endParaRPr lang="en-NZ"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3843084" y="2492896"/>
            <a:ext cx="5265420" cy="284226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899592" y="2564904"/>
            <a:ext cx="2533650" cy="1724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a:t>
            </a:r>
            <a:endParaRPr lang="en-US" dirty="0"/>
          </a:p>
        </p:txBody>
      </p:sp>
      <p:sp>
        <p:nvSpPr>
          <p:cNvPr id="3" name="Content Placeholder 2"/>
          <p:cNvSpPr>
            <a:spLocks noGrp="1"/>
          </p:cNvSpPr>
          <p:nvPr>
            <p:ph idx="1"/>
          </p:nvPr>
        </p:nvSpPr>
        <p:spPr/>
        <p:txBody>
          <a:bodyPr/>
          <a:lstStyle/>
          <a:p>
            <a:pPr>
              <a:spcAft>
                <a:spcPts val="600"/>
              </a:spcAft>
            </a:pPr>
            <a:r>
              <a:rPr lang="en-NZ" dirty="0" smtClean="0"/>
              <a:t>A collection of logically related method declarations.</a:t>
            </a:r>
          </a:p>
          <a:p>
            <a:pPr>
              <a:spcAft>
                <a:spcPts val="600"/>
              </a:spcAft>
            </a:pPr>
            <a:r>
              <a:rPr lang="en-NZ" dirty="0" smtClean="0"/>
              <a:t>No data.</a:t>
            </a:r>
          </a:p>
          <a:p>
            <a:pPr>
              <a:spcAft>
                <a:spcPts val="600"/>
              </a:spcAft>
            </a:pPr>
            <a:r>
              <a:rPr lang="en-NZ" dirty="0" smtClean="0"/>
              <a:t>No code.</a:t>
            </a:r>
          </a:p>
          <a:p>
            <a:pPr>
              <a:spcAft>
                <a:spcPts val="600"/>
              </a:spcAft>
            </a:pPr>
            <a:r>
              <a:rPr lang="en-NZ" dirty="0" smtClean="0"/>
              <a:t>Not a class definition</a:t>
            </a:r>
          </a:p>
          <a:p>
            <a:pPr>
              <a:spcAft>
                <a:spcPts val="600"/>
              </a:spcAft>
            </a:pPr>
            <a:r>
              <a:rPr lang="en-NZ" dirty="0" smtClean="0"/>
              <a:t>Classes can “implement the interface”</a:t>
            </a:r>
          </a:p>
          <a:p>
            <a:pPr>
              <a:spcAft>
                <a:spcPts val="600"/>
              </a:spcAft>
            </a:pPr>
            <a:r>
              <a:rPr lang="en-NZ" dirty="0" smtClean="0"/>
              <a:t>They promise to provide code for every method included in the interface definition.</a:t>
            </a:r>
            <a:endParaRPr lang="en-US" dirty="0" smtClean="0"/>
          </a:p>
          <a:p>
            <a:pPr>
              <a:spcAft>
                <a:spcPts val="600"/>
              </a:spcAft>
            </a:pPr>
            <a:endParaRPr lang="en-NZ" dirty="0" smtClean="0"/>
          </a:p>
        </p:txBody>
      </p:sp>
    </p:spTree>
    <p:extLst>
      <p:ext uri="{BB962C8B-B14F-4D97-AF65-F5344CB8AC3E}">
        <p14:creationId xmlns:p14="http://schemas.microsoft.com/office/powerpoint/2010/main" val="129626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14350" y="3212976"/>
            <a:ext cx="8115300" cy="25654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1412776"/>
            <a:ext cx="6334125" cy="258127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539552" y="6239594"/>
            <a:ext cx="7277100" cy="285750"/>
          </a:xfrm>
          <a:prstGeom prst="rect">
            <a:avLst/>
          </a:prstGeom>
          <a:noFill/>
          <a:ln w="9525">
            <a:noFill/>
            <a:miter lim="800000"/>
            <a:headEnd/>
            <a:tailEnd/>
          </a:ln>
        </p:spPr>
      </p:pic>
    </p:spTree>
    <p:extLst>
      <p:ext uri="{BB962C8B-B14F-4D97-AF65-F5344CB8AC3E}">
        <p14:creationId xmlns:p14="http://schemas.microsoft.com/office/powerpoint/2010/main" val="292897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 as Type</a:t>
            </a:r>
            <a:endParaRPr lang="en-US" dirty="0"/>
          </a:p>
        </p:txBody>
      </p:sp>
      <p:sp>
        <p:nvSpPr>
          <p:cNvPr id="3" name="Content Placeholder 2"/>
          <p:cNvSpPr>
            <a:spLocks noGrp="1"/>
          </p:cNvSpPr>
          <p:nvPr>
            <p:ph idx="1"/>
          </p:nvPr>
        </p:nvSpPr>
        <p:spPr/>
        <p:txBody>
          <a:bodyPr/>
          <a:lstStyle/>
          <a:p>
            <a:r>
              <a:rPr lang="en-NZ" dirty="0" smtClean="0"/>
              <a:t>An interface can be used syntactically like a type</a:t>
            </a:r>
          </a:p>
          <a:p>
            <a:endParaRPr lang="en-NZ" dirty="0" smtClean="0"/>
          </a:p>
          <a:p>
            <a:endParaRPr lang="en-NZ" dirty="0" smtClean="0"/>
          </a:p>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90563" y="2625055"/>
            <a:ext cx="7762875" cy="3324225"/>
          </a:xfrm>
          <a:prstGeom prst="rect">
            <a:avLst/>
          </a:prstGeom>
          <a:noFill/>
          <a:ln w="9525">
            <a:noFill/>
            <a:miter lim="800000"/>
            <a:headEnd/>
            <a:tailEnd/>
          </a:ln>
        </p:spPr>
      </p:pic>
    </p:spTree>
    <p:extLst>
      <p:ext uri="{BB962C8B-B14F-4D97-AF65-F5344CB8AC3E}">
        <p14:creationId xmlns:p14="http://schemas.microsoft.com/office/powerpoint/2010/main" val="292897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 as Parameter Type</a:t>
            </a:r>
            <a:endParaRPr lang="en-US" dirty="0"/>
          </a:p>
        </p:txBody>
      </p:sp>
      <p:sp>
        <p:nvSpPr>
          <p:cNvPr id="3" name="Content Placeholder 2"/>
          <p:cNvSpPr>
            <a:spLocks noGrp="1"/>
          </p:cNvSpPr>
          <p:nvPr>
            <p:ph idx="1"/>
          </p:nvPr>
        </p:nvSpPr>
        <p:spPr/>
        <p:txBody>
          <a:bodyPr/>
          <a:lstStyle/>
          <a:p>
            <a:endParaRPr lang="en-NZ" dirty="0" smtClean="0"/>
          </a:p>
          <a:p>
            <a:endParaRPr lang="en-NZ" dirty="0" smtClean="0"/>
          </a:p>
          <a:p>
            <a:endParaRPr lang="en-US" dirty="0"/>
          </a:p>
        </p:txBody>
      </p:sp>
      <p:pic>
        <p:nvPicPr>
          <p:cNvPr id="4" name="Picture 2"/>
          <p:cNvPicPr>
            <a:picLocks noChangeAspect="1" noChangeArrowheads="1"/>
          </p:cNvPicPr>
          <p:nvPr/>
        </p:nvPicPr>
        <p:blipFill>
          <a:blip r:embed="rId3" cstate="print"/>
          <a:srcRect/>
          <a:stretch>
            <a:fillRect/>
          </a:stretch>
        </p:blipFill>
        <p:spPr bwMode="auto">
          <a:xfrm>
            <a:off x="611560" y="1556792"/>
            <a:ext cx="6408712" cy="2120265"/>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755576" y="3789040"/>
            <a:ext cx="5429250" cy="933450"/>
          </a:xfrm>
          <a:prstGeom prst="rect">
            <a:avLst/>
          </a:prstGeom>
          <a:noFill/>
          <a:ln w="9525">
            <a:noFill/>
            <a:miter lim="800000"/>
            <a:headEnd/>
            <a:tailEnd/>
          </a:ln>
        </p:spPr>
      </p:pic>
      <p:pic>
        <p:nvPicPr>
          <p:cNvPr id="6" name="Picture 4"/>
          <p:cNvPicPr>
            <a:picLocks noChangeAspect="1" noChangeArrowheads="1"/>
          </p:cNvPicPr>
          <p:nvPr/>
        </p:nvPicPr>
        <p:blipFill>
          <a:blip r:embed="rId5" cstate="print"/>
          <a:srcRect/>
          <a:stretch>
            <a:fillRect/>
          </a:stretch>
        </p:blipFill>
        <p:spPr bwMode="auto">
          <a:xfrm>
            <a:off x="755576" y="4653136"/>
            <a:ext cx="4600575" cy="1000125"/>
          </a:xfrm>
          <a:prstGeom prst="rect">
            <a:avLst/>
          </a:prstGeom>
          <a:noFill/>
          <a:ln w="9525">
            <a:noFill/>
            <a:miter lim="800000"/>
            <a:headEnd/>
            <a:tailEnd/>
          </a:ln>
        </p:spPr>
      </p:pic>
      <p:pic>
        <p:nvPicPr>
          <p:cNvPr id="3077" name="Picture 5"/>
          <p:cNvPicPr>
            <a:picLocks noChangeAspect="1" noChangeArrowheads="1"/>
          </p:cNvPicPr>
          <p:nvPr/>
        </p:nvPicPr>
        <p:blipFill>
          <a:blip r:embed="rId6" cstate="print"/>
          <a:srcRect/>
          <a:stretch>
            <a:fillRect/>
          </a:stretch>
        </p:blipFill>
        <p:spPr bwMode="auto">
          <a:xfrm>
            <a:off x="827584" y="5661248"/>
            <a:ext cx="3952875" cy="685800"/>
          </a:xfrm>
          <a:prstGeom prst="rect">
            <a:avLst/>
          </a:prstGeom>
          <a:noFill/>
          <a:ln w="9525">
            <a:noFill/>
            <a:miter lim="800000"/>
            <a:headEnd/>
            <a:tailEnd/>
          </a:ln>
        </p:spPr>
      </p:pic>
    </p:spTree>
    <p:extLst>
      <p:ext uri="{BB962C8B-B14F-4D97-AF65-F5344CB8AC3E}">
        <p14:creationId xmlns:p14="http://schemas.microsoft.com/office/powerpoint/2010/main" val="292897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Handling Events in Android</a:t>
            </a:r>
            <a:endParaRPr lang="en-US" dirty="0"/>
          </a:p>
        </p:txBody>
      </p:sp>
      <p:sp>
        <p:nvSpPr>
          <p:cNvPr id="3" name="Content Placeholder 2"/>
          <p:cNvSpPr>
            <a:spLocks noGrp="1"/>
          </p:cNvSpPr>
          <p:nvPr>
            <p:ph idx="1"/>
          </p:nvPr>
        </p:nvSpPr>
        <p:spPr/>
        <p:txBody>
          <a:bodyPr/>
          <a:lstStyle/>
          <a:p>
            <a:pPr>
              <a:spcAft>
                <a:spcPts val="600"/>
              </a:spcAft>
            </a:pPr>
            <a:r>
              <a:rPr lang="en-NZ" dirty="0" smtClean="0"/>
              <a:t>Widgets/controls support events</a:t>
            </a:r>
          </a:p>
          <a:p>
            <a:pPr>
              <a:spcAft>
                <a:spcPts val="600"/>
              </a:spcAft>
            </a:pPr>
            <a:r>
              <a:rPr lang="en-NZ" dirty="0" smtClean="0"/>
              <a:t>Android contains </a:t>
            </a:r>
            <a:r>
              <a:rPr lang="en-NZ" b="1" dirty="0" smtClean="0"/>
              <a:t>interfaces</a:t>
            </a:r>
            <a:r>
              <a:rPr lang="en-NZ" dirty="0" smtClean="0"/>
              <a:t> which define event handler methods.</a:t>
            </a:r>
          </a:p>
          <a:p>
            <a:pPr>
              <a:spcAft>
                <a:spcPts val="600"/>
              </a:spcAft>
            </a:pPr>
            <a:r>
              <a:rPr lang="en-NZ" dirty="0" smtClean="0"/>
              <a:t>In the Activity which manages the widget, we declare an </a:t>
            </a:r>
            <a:r>
              <a:rPr lang="en-NZ" b="1" dirty="0" smtClean="0"/>
              <a:t>inner class</a:t>
            </a:r>
            <a:r>
              <a:rPr lang="en-NZ" dirty="0" smtClean="0"/>
              <a:t> </a:t>
            </a:r>
            <a:r>
              <a:rPr lang="en-NZ" b="1" dirty="0" smtClean="0"/>
              <a:t>which implements an appropriate interface.</a:t>
            </a:r>
          </a:p>
          <a:p>
            <a:pPr>
              <a:spcAft>
                <a:spcPts val="600"/>
              </a:spcAft>
            </a:pPr>
            <a:r>
              <a:rPr lang="en-US" dirty="0" smtClean="0"/>
              <a:t>We write the interface methods.</a:t>
            </a:r>
          </a:p>
          <a:p>
            <a:pPr>
              <a:spcAft>
                <a:spcPts val="600"/>
              </a:spcAft>
            </a:pPr>
            <a:r>
              <a:rPr lang="en-US" dirty="0" smtClean="0"/>
              <a:t>We bind </a:t>
            </a:r>
            <a:r>
              <a:rPr lang="en-US" b="1" dirty="0" smtClean="0"/>
              <a:t>an instance of the inner class </a:t>
            </a:r>
            <a:r>
              <a:rPr lang="en-US" dirty="0" smtClean="0"/>
              <a:t>to the control.</a:t>
            </a:r>
            <a:endParaRPr lang="en-US" dirty="0"/>
          </a:p>
        </p:txBody>
      </p:sp>
    </p:spTree>
    <p:extLst>
      <p:ext uri="{BB962C8B-B14F-4D97-AF65-F5344CB8AC3E}">
        <p14:creationId xmlns:p14="http://schemas.microsoft.com/office/powerpoint/2010/main" val="141328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Event Handlers</a:t>
            </a:r>
            <a:endParaRPr lang="en-NZ" dirty="0"/>
          </a:p>
        </p:txBody>
      </p:sp>
      <p:sp>
        <p:nvSpPr>
          <p:cNvPr id="3" name="Content Placeholder 2"/>
          <p:cNvSpPr>
            <a:spLocks noGrp="1"/>
          </p:cNvSpPr>
          <p:nvPr>
            <p:ph idx="1"/>
          </p:nvPr>
        </p:nvSpPr>
        <p:spPr/>
        <p:txBody>
          <a:bodyPr/>
          <a:lstStyle/>
          <a:p>
            <a:pPr>
              <a:spcAft>
                <a:spcPts val="600"/>
              </a:spcAft>
            </a:pPr>
            <a:endParaRPr lang="en-US" dirty="0" smtClean="0"/>
          </a:p>
          <a:p>
            <a:pPr>
              <a:spcAft>
                <a:spcPts val="600"/>
              </a:spcAft>
            </a:pPr>
            <a:r>
              <a:rPr lang="en-NZ" sz="2400" i="1" dirty="0" err="1" smtClean="0"/>
              <a:t>widget.eventSetter</a:t>
            </a:r>
            <a:r>
              <a:rPr lang="en-NZ" sz="2400" i="1" dirty="0" smtClean="0"/>
              <a:t>(</a:t>
            </a:r>
            <a:r>
              <a:rPr lang="en-NZ" sz="2400" i="1" dirty="0" err="1" smtClean="0"/>
              <a:t>objectThatImplementsInterface</a:t>
            </a:r>
            <a:r>
              <a:rPr lang="en-NZ" sz="2400" i="1" dirty="0" smtClean="0"/>
              <a:t>)</a:t>
            </a:r>
          </a:p>
          <a:p>
            <a:pPr>
              <a:spcAft>
                <a:spcPts val="600"/>
              </a:spcAft>
            </a:pPr>
            <a:endParaRPr lang="en-NZ" sz="2400" i="1" dirty="0" smtClean="0"/>
          </a:p>
          <a:p>
            <a:pPr>
              <a:spcAft>
                <a:spcPts val="600"/>
              </a:spcAft>
              <a:buNone/>
            </a:pPr>
            <a:endParaRPr lang="en-NZ" sz="2400" dirty="0" smtClean="0"/>
          </a:p>
          <a:p>
            <a:pPr>
              <a:spcAft>
                <a:spcPts val="600"/>
              </a:spcAft>
            </a:pPr>
            <a:endParaRPr lang="en-US"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2603</TotalTime>
  <Words>2711</Words>
  <Application>Microsoft Office PowerPoint</Application>
  <PresentationFormat>On-screen Show (4:3)</PresentationFormat>
  <Paragraphs>264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Clarity</vt:lpstr>
      <vt:lpstr>Event Handlers</vt:lpstr>
      <vt:lpstr>Java Review</vt:lpstr>
      <vt:lpstr>Java Inner Classes</vt:lpstr>
      <vt:lpstr>Interface</vt:lpstr>
      <vt:lpstr>Interface</vt:lpstr>
      <vt:lpstr>Interface as Type</vt:lpstr>
      <vt:lpstr>Interface as Parameter Type</vt:lpstr>
      <vt:lpstr>Handling Events in Android</vt:lpstr>
      <vt:lpstr>Binding Event Handlers</vt:lpstr>
      <vt:lpstr>Example</vt:lpstr>
      <vt:lpstr>Architecture</vt:lpstr>
      <vt:lpstr>Example</vt:lpstr>
      <vt:lpstr>Example</vt:lpstr>
      <vt:lpstr>Syntactic Alternative</vt:lpstr>
      <vt:lpstr>Thinking about language design....</vt:lpstr>
      <vt:lpstr>Architectural Alternative – Anonymous Class</vt:lpstr>
      <vt:lpstr>Which Architecture to Choose?</vt:lpstr>
      <vt:lpstr>Other Syntactic Options</vt:lpstr>
      <vt:lpstr>Toast</vt:lpstr>
      <vt:lpstr>Toast</vt:lpstr>
      <vt:lpstr>Toast</vt:lpstr>
      <vt:lpstr>Toast</vt:lpstr>
      <vt:lpstr>Toast</vt:lpstr>
      <vt:lpstr>Using Toast in Event Handler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Nathan Rountree</cp:lastModifiedBy>
  <cp:revision>952</cp:revision>
  <dcterms:created xsi:type="dcterms:W3CDTF">1601-01-01T00:00:00Z</dcterms:created>
  <dcterms:modified xsi:type="dcterms:W3CDTF">2019-02-26T00:02:06Z</dcterms:modified>
</cp:coreProperties>
</file>