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2"/>
  </p:notesMasterIdLst>
  <p:sldIdLst>
    <p:sldId id="257" r:id="rId2"/>
    <p:sldId id="258" r:id="rId3"/>
    <p:sldId id="259" r:id="rId4"/>
    <p:sldId id="260" r:id="rId5"/>
    <p:sldId id="261" r:id="rId6"/>
    <p:sldId id="262" r:id="rId7"/>
    <p:sldId id="263" r:id="rId8"/>
    <p:sldId id="285" r:id="rId9"/>
    <p:sldId id="264" r:id="rId10"/>
    <p:sldId id="265" r:id="rId11"/>
    <p:sldId id="275" r:id="rId12"/>
    <p:sldId id="277" r:id="rId13"/>
    <p:sldId id="279" r:id="rId14"/>
    <p:sldId id="283" r:id="rId15"/>
    <p:sldId id="281" r:id="rId16"/>
    <p:sldId id="266" r:id="rId17"/>
    <p:sldId id="267" r:id="rId18"/>
    <p:sldId id="286" r:id="rId19"/>
    <p:sldId id="287" r:id="rId20"/>
    <p:sldId id="284" r:id="rId21"/>
  </p:sldIdLst>
  <p:sldSz cx="9144000" cy="6858000" type="screen4x3"/>
  <p:notesSz cx="6807200" cy="99393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6780" autoAdjust="0"/>
  </p:normalViewPr>
  <p:slideViewPr>
    <p:cSldViewPr>
      <p:cViewPr varScale="1">
        <p:scale>
          <a:sx n="77" d="100"/>
          <a:sy n="77" d="100"/>
        </p:scale>
        <p:origin x="1794" y="96"/>
      </p:cViewPr>
      <p:guideLst>
        <p:guide orient="horz" pos="2160"/>
        <p:guide pos="2880"/>
      </p:guideLst>
    </p:cSldViewPr>
  </p:slideViewPr>
  <p:outlineViewPr>
    <p:cViewPr>
      <p:scale>
        <a:sx n="33" d="100"/>
        <a:sy n="33" d="100"/>
      </p:scale>
      <p:origin x="48" y="4253"/>
    </p:cViewPr>
  </p:outlineViewPr>
  <p:notesTextViewPr>
    <p:cViewPr>
      <p:scale>
        <a:sx n="100" d="100"/>
        <a:sy n="100" d="100"/>
      </p:scale>
      <p:origin x="0" y="0"/>
    </p:cViewPr>
  </p:notesTextViewPr>
  <p:notesViewPr>
    <p:cSldViewPr>
      <p:cViewPr varScale="1">
        <p:scale>
          <a:sx n="61" d="100"/>
          <a:sy n="61" d="100"/>
        </p:scale>
        <p:origin x="-3307" y="-9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55082"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0403" y="4720908"/>
            <a:ext cx="5446396" cy="447294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NZ" noProof="0" dirty="0" smtClean="0"/>
              <a:t>Click to edit Master text styles</a:t>
            </a:r>
          </a:p>
          <a:p>
            <a:pPr lvl="1"/>
            <a:r>
              <a:rPr lang="en-NZ" noProof="0" dirty="0" smtClean="0"/>
              <a:t>Second level</a:t>
            </a:r>
          </a:p>
          <a:p>
            <a:pPr lvl="2"/>
            <a:r>
              <a:rPr lang="en-NZ" noProof="0" dirty="0" smtClean="0"/>
              <a:t>Third level</a:t>
            </a:r>
          </a:p>
          <a:p>
            <a:pPr lvl="3"/>
            <a:r>
              <a:rPr lang="en-NZ" noProof="0" dirty="0" smtClean="0"/>
              <a:t>Fourth level</a:t>
            </a:r>
          </a:p>
          <a:p>
            <a:pPr lvl="4"/>
            <a:r>
              <a:rPr lang="en-NZ" noProof="0" dirty="0" smtClean="0"/>
              <a:t>Fifth level</a:t>
            </a:r>
          </a:p>
        </p:txBody>
      </p:sp>
      <p:sp>
        <p:nvSpPr>
          <p:cNvPr id="32774" name="Rectangle 6"/>
          <p:cNvSpPr>
            <a:spLocks noGrp="1" noChangeArrowheads="1"/>
          </p:cNvSpPr>
          <p:nvPr>
            <p:ph type="ftr" sz="quarter" idx="4"/>
          </p:nvPr>
        </p:nvSpPr>
        <p:spPr bwMode="auto">
          <a:xfrm>
            <a:off x="0"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55082"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charset="0"/>
      </a:defRPr>
    </a:lvl1pPr>
    <a:lvl2pPr marL="457200" algn="l" rtl="0" eaLnBrk="0" fontAlgn="base" hangingPunct="0">
      <a:spcBef>
        <a:spcPct val="30000"/>
      </a:spcBef>
      <a:spcAft>
        <a:spcPct val="0"/>
      </a:spcAft>
      <a:defRPr sz="1200" kern="1200">
        <a:solidFill>
          <a:schemeClr val="tx1"/>
        </a:solidFill>
        <a:latin typeface="+mn-lt"/>
        <a:ea typeface="+mn-ea"/>
        <a:cs typeface="Arial" charset="0"/>
      </a:defRPr>
    </a:lvl2pPr>
    <a:lvl3pPr marL="914400" algn="l" rtl="0" eaLnBrk="0" fontAlgn="base" hangingPunct="0">
      <a:spcBef>
        <a:spcPct val="30000"/>
      </a:spcBef>
      <a:spcAft>
        <a:spcPct val="0"/>
      </a:spcAft>
      <a:defRPr sz="1200" kern="1200">
        <a:solidFill>
          <a:schemeClr val="tx1"/>
        </a:solidFill>
        <a:latin typeface="+mn-lt"/>
        <a:ea typeface="+mn-ea"/>
        <a:cs typeface="Arial" charset="0"/>
      </a:defRPr>
    </a:lvl3pPr>
    <a:lvl4pPr marL="1371600" algn="l" rtl="0" eaLnBrk="0" fontAlgn="base" hangingPunct="0">
      <a:spcBef>
        <a:spcPct val="30000"/>
      </a:spcBef>
      <a:spcAft>
        <a:spcPct val="0"/>
      </a:spcAft>
      <a:defRPr sz="1200" kern="1200">
        <a:solidFill>
          <a:schemeClr val="tx1"/>
        </a:solidFill>
        <a:latin typeface="+mn-lt"/>
        <a:ea typeface="+mn-ea"/>
        <a:cs typeface="Arial" charset="0"/>
      </a:defRPr>
    </a:lvl4pPr>
    <a:lvl5pPr marL="1828800" algn="l" rtl="0" eaLnBrk="0" fontAlgn="base" hangingPunct="0">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1637904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lvl="0">
              <a:buFont typeface="Arial" pitchFamily="34" charset="0"/>
              <a:buChar char="•"/>
            </a:pPr>
            <a:r>
              <a:rPr lang="en-NZ" dirty="0">
                <a:latin typeface="Times New Roman" pitchFamily="18" charset="0"/>
              </a:rPr>
              <a:t>Write the code and layouts for all your activities.</a:t>
            </a:r>
          </a:p>
          <a:p>
            <a:pPr lvl="0">
              <a:buFont typeface="Arial" pitchFamily="34" charset="0"/>
              <a:buChar char="•"/>
            </a:pPr>
            <a:r>
              <a:rPr lang="en-NZ" dirty="0">
                <a:latin typeface="Times New Roman" pitchFamily="18" charset="0"/>
              </a:rPr>
              <a:t>At the point in the code of Activity X where you wish to programmatically pass control to Activity Y:</a:t>
            </a:r>
          </a:p>
          <a:p>
            <a:pPr lvl="1">
              <a:buFont typeface="Arial" pitchFamily="34" charset="0"/>
              <a:buChar char="•"/>
            </a:pPr>
            <a:r>
              <a:rPr lang="en-NZ" dirty="0">
                <a:latin typeface="Times New Roman" pitchFamily="18" charset="0"/>
              </a:rPr>
              <a:t>Create the necessary intent with </a:t>
            </a:r>
            <a:r>
              <a:rPr lang="en-NZ" i="1" dirty="0">
                <a:latin typeface="Times New Roman" pitchFamily="18" charset="0"/>
              </a:rPr>
              <a:t>new Intent(</a:t>
            </a:r>
            <a:r>
              <a:rPr lang="en-NZ" i="1" dirty="0" err="1">
                <a:latin typeface="Times New Roman" pitchFamily="18" charset="0"/>
              </a:rPr>
              <a:t>currentActivityInstance</a:t>
            </a:r>
            <a:r>
              <a:rPr lang="en-NZ" i="1" dirty="0">
                <a:latin typeface="Times New Roman" pitchFamily="18" charset="0"/>
              </a:rPr>
              <a:t>, </a:t>
            </a:r>
            <a:r>
              <a:rPr lang="en-NZ" i="1" dirty="0" err="1">
                <a:latin typeface="Times New Roman" pitchFamily="18" charset="0"/>
              </a:rPr>
              <a:t>targetActivityClass</a:t>
            </a:r>
            <a:r>
              <a:rPr lang="en-NZ" i="1" dirty="0">
                <a:latin typeface="Times New Roman" pitchFamily="18" charset="0"/>
              </a:rPr>
              <a:t>)</a:t>
            </a:r>
            <a:endParaRPr lang="en-NZ" dirty="0">
              <a:latin typeface="Times New Roman" pitchFamily="18" charset="0"/>
            </a:endParaRPr>
          </a:p>
          <a:p>
            <a:pPr lvl="1">
              <a:buFont typeface="Arial" pitchFamily="34" charset="0"/>
              <a:buChar char="•"/>
            </a:pPr>
            <a:r>
              <a:rPr lang="en-NZ" dirty="0">
                <a:latin typeface="Times New Roman" pitchFamily="18" charset="0"/>
              </a:rPr>
              <a:t>Call the system method </a:t>
            </a:r>
            <a:r>
              <a:rPr lang="en-NZ" dirty="0" err="1">
                <a:latin typeface="Times New Roman" pitchFamily="18" charset="0"/>
              </a:rPr>
              <a:t>startActivity</a:t>
            </a:r>
            <a:r>
              <a:rPr lang="en-NZ" dirty="0">
                <a:latin typeface="Times New Roman" pitchFamily="18" charset="0"/>
              </a:rPr>
              <a:t>, passing that intent.</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058587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A safe way to add a new Activity…right click on app in the Package Explorer, then New-&gt;Activity-&gt;…</a:t>
            </a:r>
          </a:p>
          <a:p>
            <a:pPr marL="171673" indent="-171673">
              <a:buFont typeface="Arial" panose="020B0604020202020204" pitchFamily="34" charset="0"/>
              <a:buChar char="•"/>
            </a:pPr>
            <a:endParaRPr lang="en-NZ" dirty="0" smtClean="0"/>
          </a:p>
          <a:p>
            <a:pPr marL="171673" indent="-171673">
              <a:buFont typeface="Arial" panose="020B0604020202020204" pitchFamily="34" charset="0"/>
              <a:buChar char="•"/>
            </a:pPr>
            <a:r>
              <a:rPr lang="en-NZ" dirty="0" smtClean="0"/>
              <a:t>There are other</a:t>
            </a:r>
            <a:r>
              <a:rPr lang="en-NZ" baseline="0" dirty="0" smtClean="0"/>
              <a:t> ways to do this as well.</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You can also just create a new class descended from </a:t>
            </a:r>
            <a:r>
              <a:rPr lang="en-NZ" baseline="0" dirty="0" err="1" smtClean="0"/>
              <a:t>android.app.Activity</a:t>
            </a:r>
            <a:r>
              <a:rPr lang="en-NZ" baseline="0" dirty="0" smtClean="0"/>
              <a:t> in the normal Java way. </a:t>
            </a:r>
          </a:p>
          <a:p>
            <a:pPr marL="171673" indent="-171673">
              <a:buFont typeface="Arial" panose="020B0604020202020204" pitchFamily="34" charset="0"/>
              <a:buChar char="•"/>
            </a:pPr>
            <a:r>
              <a:rPr lang="en-NZ" baseline="0" dirty="0" smtClean="0"/>
              <a:t>But if you do, be careful about this…</a:t>
            </a:r>
          </a:p>
          <a:p>
            <a:pPr marL="171673" indent="-171673">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366036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discussion applies only to local registration with your application, not the system-wide registration we mentioned earlier for Services</a:t>
            </a:r>
            <a:r>
              <a:rPr lang="en-NZ" baseline="0" dirty="0" smtClean="0"/>
              <a:t> and Content Providers</a:t>
            </a:r>
          </a:p>
          <a:p>
            <a:pPr>
              <a:buFont typeface="Arial" pitchFamily="34" charset="0"/>
              <a:buChar char="•"/>
            </a:pPr>
            <a:endParaRPr lang="en-NZ" baseline="0" dirty="0" smtClean="0"/>
          </a:p>
          <a:p>
            <a:pPr>
              <a:buFont typeface="Arial" pitchFamily="34" charset="0"/>
              <a:buChar char="•"/>
            </a:pPr>
            <a:r>
              <a:rPr lang="en-NZ" baseline="0" dirty="0" smtClean="0"/>
              <a:t>All activities must be “registered”</a:t>
            </a:r>
          </a:p>
          <a:p>
            <a:pPr defTabSz="915589">
              <a:buFont typeface="Arial" pitchFamily="34" charset="0"/>
              <a:buChar char="•"/>
              <a:defRPr/>
            </a:pPr>
            <a:r>
              <a:rPr lang="en-NZ" dirty="0">
                <a:latin typeface="Times New Roman" pitchFamily="18" charset="0"/>
              </a:rPr>
              <a:t>This simply means that they must be entered as XML &lt;activity&gt; elements  in the appropriate configuration file (AndroidManifest.xml we will look at that file in a minute).</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b="1" dirty="0">
                <a:latin typeface="Times New Roman" pitchFamily="18" charset="0"/>
              </a:rPr>
              <a:t>If you use the right-click app blah </a:t>
            </a:r>
            <a:r>
              <a:rPr lang="en-NZ" b="1" dirty="0" err="1">
                <a:latin typeface="Times New Roman" pitchFamily="18" charset="0"/>
              </a:rPr>
              <a:t>blah</a:t>
            </a:r>
            <a:r>
              <a:rPr lang="en-NZ" b="1" dirty="0">
                <a:latin typeface="Times New Roman" pitchFamily="18" charset="0"/>
              </a:rPr>
              <a:t>, this is done for you automatically (it’s a good idea to check).</a:t>
            </a:r>
          </a:p>
          <a:p>
            <a:pPr defTabSz="915589">
              <a:buFont typeface="Arial" pitchFamily="34" charset="0"/>
              <a:buChar char="•"/>
              <a:defRPr/>
            </a:pPr>
            <a:endParaRPr lang="en-NZ" b="1" dirty="0">
              <a:latin typeface="Times New Roman" pitchFamily="18" charset="0"/>
            </a:endParaRPr>
          </a:p>
          <a:p>
            <a:pPr defTabSz="915589">
              <a:buFont typeface="Arial" pitchFamily="34" charset="0"/>
              <a:buChar char="•"/>
              <a:defRPr/>
            </a:pPr>
            <a:r>
              <a:rPr lang="en-NZ" dirty="0">
                <a:latin typeface="Times New Roman" pitchFamily="18" charset="0"/>
              </a:rPr>
              <a:t>If you create your own class, you must do it by hand.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Let’s look at the manifest now.</a:t>
            </a:r>
          </a:p>
          <a:p>
            <a:pPr defTabSz="915589">
              <a:buFont typeface="Arial" pitchFamily="34" charset="0"/>
              <a:buChar char="•"/>
              <a:defRPr/>
            </a:pPr>
            <a:r>
              <a:rPr lang="en-NZ" dirty="0">
                <a:latin typeface="Times New Roman" pitchFamily="18" charset="0"/>
              </a:rPr>
              <a:t>We are talking about this file here…</a:t>
            </a:r>
          </a:p>
          <a:p>
            <a:pPr defTabSz="915589">
              <a:buFont typeface="Arial" pitchFamily="34" charset="0"/>
              <a:buChar char="•"/>
              <a:defRPr/>
            </a:pPr>
            <a:endParaRPr lang="en-NZ" dirty="0">
              <a:latin typeface="Times New Roman" pitchFamily="18" charset="0"/>
            </a:endParaRP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105807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dirty="0" smtClean="0"/>
              <a:t>Here is what the file looks like inside</a:t>
            </a:r>
          </a:p>
          <a:p>
            <a:pPr>
              <a:buFont typeface="Arial" pitchFamily="34" charset="0"/>
              <a:buChar char="•"/>
            </a:pPr>
            <a:endParaRPr lang="en-NZ" dirty="0" smtClean="0"/>
          </a:p>
          <a:p>
            <a:pPr>
              <a:buFont typeface="Arial" pitchFamily="34" charset="0"/>
              <a:buChar char="•"/>
            </a:pPr>
            <a:r>
              <a:rPr lang="en-NZ" dirty="0" smtClean="0"/>
              <a:t>And here is an example of the XML format for the initial &lt;activity&gt;</a:t>
            </a:r>
            <a:r>
              <a:rPr lang="en-NZ" baseline="0" dirty="0" smtClean="0"/>
              <a:t> element you got when you created the project</a:t>
            </a:r>
          </a:p>
          <a:p>
            <a:pPr>
              <a:buFont typeface="Arial" pitchFamily="34" charset="0"/>
              <a:buChar char="•"/>
            </a:pPr>
            <a:r>
              <a:rPr lang="en-NZ" baseline="0" dirty="0" smtClean="0"/>
              <a:t>This code is added automatically when you create your Android application project with the wizard and request a starting empty activity.</a:t>
            </a:r>
          </a:p>
          <a:p>
            <a:pPr>
              <a:buFont typeface="Arial" pitchFamily="34" charset="0"/>
              <a:buChar char="•"/>
            </a:pPr>
            <a:r>
              <a:rPr lang="en-NZ" baseline="0" dirty="0" smtClean="0"/>
              <a:t>This one is actually </a:t>
            </a:r>
            <a:r>
              <a:rPr lang="en-NZ" b="1" i="1" baseline="0" dirty="0" smtClean="0"/>
              <a:t>more complicated</a:t>
            </a:r>
            <a:r>
              <a:rPr lang="en-NZ" b="0" i="0" baseline="0" dirty="0" smtClean="0"/>
              <a:t>  than that of the other activities within a single application.</a:t>
            </a:r>
          </a:p>
          <a:p>
            <a:pPr>
              <a:buFont typeface="Arial" pitchFamily="34" charset="0"/>
              <a:buChar char="•"/>
            </a:pPr>
            <a:r>
              <a:rPr lang="en-NZ" b="0" i="0" baseline="0" dirty="0" smtClean="0"/>
              <a:t>This one, because it is the main default activity for the app, has to be registered with the system using an intent filter. We will look more closely at this in week 5.</a:t>
            </a:r>
          </a:p>
          <a:p>
            <a:pPr>
              <a:buFont typeface="Arial" pitchFamily="34" charset="0"/>
              <a:buChar char="•"/>
            </a:pPr>
            <a:endParaRPr lang="en-NZ" b="0" i="0" baseline="0" dirty="0" smtClean="0"/>
          </a:p>
          <a:p>
            <a:pPr>
              <a:buFont typeface="Arial" pitchFamily="34" charset="0"/>
              <a:buChar char="•"/>
            </a:pPr>
            <a:endParaRPr lang="en-NZ" b="0" i="0" baseline="0" dirty="0" smtClean="0"/>
          </a:p>
          <a:p>
            <a:pPr>
              <a:buFont typeface="Arial" pitchFamily="34" charset="0"/>
              <a:buChar char="•"/>
            </a:pPr>
            <a:r>
              <a:rPr lang="en-NZ" b="0" i="0" baseline="0" dirty="0" smtClean="0"/>
              <a:t>Below it, you see the registration of a second Activity.</a:t>
            </a:r>
          </a:p>
          <a:p>
            <a:pPr>
              <a:buFont typeface="Arial" pitchFamily="34" charset="0"/>
              <a:buChar char="•"/>
            </a:pPr>
            <a:endParaRPr lang="en-NZ" b="0" i="0" baseline="0" dirty="0" smtClean="0"/>
          </a:p>
          <a:p>
            <a:pPr>
              <a:buFont typeface="Arial" pitchFamily="34" charset="0"/>
              <a:buChar char="•"/>
            </a:pPr>
            <a:r>
              <a:rPr lang="en-NZ" b="0" i="0" baseline="0" dirty="0" smtClean="0"/>
              <a:t>To register an Activity manually, add an &lt;activity&gt; element and provide values for its </a:t>
            </a:r>
            <a:r>
              <a:rPr lang="en-NZ" b="0" i="0" baseline="0" dirty="0" err="1" smtClean="0"/>
              <a:t>android:name</a:t>
            </a:r>
            <a:r>
              <a:rPr lang="en-NZ" b="0" i="0" baseline="0" dirty="0" smtClean="0"/>
              <a:t> and optionally </a:t>
            </a:r>
            <a:r>
              <a:rPr lang="en-NZ" b="0" i="0" baseline="0" dirty="0" err="1" smtClean="0"/>
              <a:t>android:label</a:t>
            </a:r>
            <a:r>
              <a:rPr lang="en-NZ" b="0" i="0" baseline="0" dirty="0" smtClean="0"/>
              <a:t>  and </a:t>
            </a:r>
            <a:r>
              <a:rPr lang="en-NZ" b="0" i="0" baseline="0" dirty="0" err="1" smtClean="0"/>
              <a:t>android:theme</a:t>
            </a:r>
            <a:r>
              <a:rPr lang="en-NZ" b="0" i="0" baseline="0" dirty="0" smtClean="0"/>
              <a:t> in the opening tag.</a:t>
            </a:r>
          </a:p>
          <a:p>
            <a:pPr marL="457794" lvl="1" defTabSz="915589">
              <a:defRPr/>
            </a:pPr>
            <a:r>
              <a:rPr lang="en-NZ" dirty="0">
                <a:latin typeface="Times New Roman" pitchFamily="18" charset="0"/>
              </a:rPr>
              <a:t>The name attribute is the class name</a:t>
            </a:r>
          </a:p>
          <a:p>
            <a:pPr marL="457794" lvl="1" defTabSz="915589">
              <a:defRPr/>
            </a:pPr>
            <a:r>
              <a:rPr lang="en-NZ" i="1" dirty="0">
                <a:latin typeface="Times New Roman" pitchFamily="18" charset="0"/>
              </a:rPr>
              <a:t>The label is a string that will appear in the action bar of the app window. </a:t>
            </a:r>
            <a:endParaRPr lang="en-NZ" b="0" i="1" baseline="0" dirty="0" smtClean="0"/>
          </a:p>
          <a:p>
            <a:pPr>
              <a:buFont typeface="Arial" pitchFamily="34" charset="0"/>
              <a:buChar char="•"/>
            </a:pPr>
            <a:r>
              <a:rPr lang="en-NZ" b="0" i="0" baseline="0" dirty="0" smtClean="0"/>
              <a:t>These both take string values, which can be literal strings or resources constants defined in res/value/strings.xml</a:t>
            </a:r>
            <a:endParaRPr lang="en-NZ" baseline="0" dirty="0" smtClean="0"/>
          </a:p>
          <a:p>
            <a:pPr>
              <a:buFont typeface="Arial" pitchFamily="34" charset="0"/>
              <a:buChar char="•"/>
            </a:pPr>
            <a:endParaRPr lang="en-NZ" dirty="0" smtClean="0"/>
          </a:p>
          <a:p>
            <a:pPr>
              <a:buFont typeface="Arial" pitchFamily="34" charset="0"/>
              <a:buChar char="•"/>
            </a:pPr>
            <a:r>
              <a:rPr lang="en-NZ" dirty="0" smtClean="0"/>
              <a:t>Let’s just look more closely at that name...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142605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There is a small syntactic issue here.</a:t>
            </a:r>
          </a:p>
          <a:p>
            <a:pPr marL="171673" indent="-171673">
              <a:buFont typeface="Arial" panose="020B0604020202020204" pitchFamily="34" charset="0"/>
              <a:buChar char="•"/>
            </a:pPr>
            <a:r>
              <a:rPr lang="en-NZ" dirty="0" smtClean="0"/>
              <a:t>Let’s look at</a:t>
            </a:r>
            <a:r>
              <a:rPr lang="en-NZ" baseline="0" dirty="0" smtClean="0"/>
              <a:t> that name attribute more closely</a:t>
            </a:r>
          </a:p>
          <a:p>
            <a:pPr marL="171673" indent="-171673">
              <a:buFont typeface="Arial" panose="020B0604020202020204" pitchFamily="34" charset="0"/>
              <a:buChar char="•"/>
            </a:pPr>
            <a:r>
              <a:rPr lang="en-NZ" baseline="0" dirty="0" smtClean="0"/>
              <a:t>Note the “.”</a:t>
            </a:r>
          </a:p>
          <a:p>
            <a:pPr marL="171673" indent="-171673">
              <a:buFont typeface="Arial" panose="020B0604020202020204" pitchFamily="34" charset="0"/>
              <a:buChar char="•"/>
            </a:pPr>
            <a:r>
              <a:rPr lang="en-NZ" baseline="0" dirty="0" smtClean="0"/>
              <a:t>This is just an abbreviation for “the main app package”</a:t>
            </a:r>
          </a:p>
          <a:p>
            <a:pPr marL="171673" indent="-171673">
              <a:buFont typeface="Arial" panose="020B0604020202020204" pitchFamily="34" charset="0"/>
              <a:buChar char="•"/>
            </a:pPr>
            <a:r>
              <a:rPr lang="en-NZ" baseline="0" dirty="0" smtClean="0"/>
              <a:t>If you really wanted to, you could type out the fully qualified name, but this abbreviation is provided to keep things tidy.</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How would you know this? </a:t>
            </a:r>
            <a:r>
              <a:rPr lang="en-NZ" baseline="0" dirty="0" smtClean="0">
                <a:sym typeface="Wingdings" panose="05000000000000000000" pitchFamily="2" charset="2"/>
              </a:rPr>
              <a:t> The documentation</a:t>
            </a:r>
            <a:endParaRPr lang="en-NZ" baseline="0" dirty="0" smtClean="0"/>
          </a:p>
          <a:p>
            <a:pPr marL="171673" indent="-171673">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857882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marL="171673" indent="-171673">
              <a:buFont typeface="Arial" panose="020B0604020202020204" pitchFamily="34" charset="0"/>
              <a:buChar char="•"/>
            </a:pPr>
            <a:r>
              <a:rPr lang="en-NZ" dirty="0" smtClean="0"/>
              <a:t>she goes on to explain</a:t>
            </a:r>
            <a:r>
              <a:rPr lang="en-NZ" baseline="0" dirty="0" smtClean="0"/>
              <a:t> it as on the previous slide.</a:t>
            </a:r>
          </a:p>
          <a:p>
            <a:pPr>
              <a:buFont typeface="Arial" pitchFamily="34" charset="0"/>
              <a:buChar char="•"/>
            </a:pPr>
            <a:r>
              <a:rPr lang="en-NZ" baseline="0" dirty="0" smtClean="0"/>
              <a:t>The point is the she “got curious” so she “went looking for it in the Android source code”</a:t>
            </a:r>
          </a:p>
          <a:p>
            <a:pPr>
              <a:buFont typeface="Arial" pitchFamily="34" charset="0"/>
              <a:buChar char="•"/>
            </a:pPr>
            <a:endParaRPr lang="en-NZ" baseline="0" dirty="0" smtClean="0"/>
          </a:p>
          <a:p>
            <a:pPr>
              <a:buFont typeface="Arial" pitchFamily="34" charset="0"/>
              <a:buChar char="•"/>
            </a:pPr>
            <a:r>
              <a:rPr lang="en-NZ" baseline="0" dirty="0" smtClean="0"/>
              <a:t>This is great.</a:t>
            </a:r>
          </a:p>
          <a:p>
            <a:pPr>
              <a:buFont typeface="Arial" pitchFamily="34" charset="0"/>
              <a:buChar char="•"/>
            </a:pPr>
            <a:r>
              <a:rPr lang="en-NZ" baseline="0" dirty="0" smtClean="0"/>
              <a:t>Not when you’re first learning, because it will depress you, but once you get a grip on the syntax and semantics of a platform, just get in there and dig around.</a:t>
            </a:r>
          </a:p>
          <a:p>
            <a:pPr>
              <a:buFont typeface="Arial" pitchFamily="34" charset="0"/>
              <a:buChar char="•"/>
            </a:pPr>
            <a:r>
              <a:rPr lang="en-NZ" baseline="0" dirty="0" smtClean="0"/>
              <a:t>It’s very educational, and it’s great practice for your first junior dev job, where you will likely be given 47kgs of legacy code and told to fix something...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907006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Anyway, assume we’ve got our two activities, one way or another…</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Example: Assume we have built an android application with two Activity classes called </a:t>
            </a:r>
            <a:r>
              <a:rPr lang="en-NZ" dirty="0" err="1">
                <a:latin typeface="Times New Roman" pitchFamily="18" charset="0"/>
              </a:rPr>
              <a:t>ActivityA</a:t>
            </a:r>
            <a:r>
              <a:rPr lang="en-NZ" dirty="0">
                <a:latin typeface="Times New Roman" pitchFamily="18" charset="0"/>
              </a:rPr>
              <a:t> and </a:t>
            </a:r>
            <a:r>
              <a:rPr lang="en-NZ" dirty="0" err="1">
                <a:latin typeface="Times New Roman" pitchFamily="18" charset="0"/>
              </a:rPr>
              <a:t>ActivityB</a:t>
            </a:r>
            <a:r>
              <a:rPr lang="en-NZ" dirty="0">
                <a:latin typeface="Times New Roman" pitchFamily="18" charset="0"/>
              </a:rPr>
              <a:t>.</a:t>
            </a:r>
          </a:p>
          <a:p>
            <a:pPr defTabSz="915589">
              <a:buFont typeface="Arial" pitchFamily="34" charset="0"/>
              <a:buChar char="•"/>
              <a:defRPr/>
            </a:pPr>
            <a:r>
              <a:rPr lang="en-NZ" dirty="0">
                <a:latin typeface="Times New Roman" pitchFamily="18" charset="0"/>
              </a:rPr>
              <a:t>We now have an app with two screens.</a:t>
            </a:r>
          </a:p>
          <a:p>
            <a:pPr defTabSz="915589">
              <a:buFont typeface="Arial" pitchFamily="34" charset="0"/>
              <a:buChar char="•"/>
              <a:defRPr/>
            </a:pPr>
            <a:r>
              <a:rPr lang="en-NZ" dirty="0">
                <a:latin typeface="Times New Roman" pitchFamily="18" charset="0"/>
              </a:rPr>
              <a:t>We see them in the Package Explorer, and here are their class declaration headers (in their separate .java files).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Further, assume that we have correctly registered both activities in the project (the Wizard did it, or we did it by hand). </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err="1">
                <a:latin typeface="Times New Roman" pitchFamily="18" charset="0"/>
              </a:rPr>
              <a:t>ActivityA</a:t>
            </a:r>
            <a:r>
              <a:rPr lang="en-NZ" dirty="0">
                <a:latin typeface="Times New Roman" pitchFamily="18" charset="0"/>
              </a:rPr>
              <a:t> was created with the new project wizard, so it is configured in </a:t>
            </a:r>
            <a:r>
              <a:rPr lang="en-NZ" dirty="0" err="1">
                <a:latin typeface="Times New Roman" pitchFamily="18" charset="0"/>
              </a:rPr>
              <a:t>AndroidManifest</a:t>
            </a:r>
            <a:r>
              <a:rPr lang="en-NZ" dirty="0">
                <a:latin typeface="Times New Roman" pitchFamily="18" charset="0"/>
              </a:rPr>
              <a:t> as the launching (main) Activity.</a:t>
            </a:r>
          </a:p>
          <a:p>
            <a:pPr defTabSz="915589">
              <a:buFont typeface="Arial" pitchFamily="34" charset="0"/>
              <a:buChar char="•"/>
              <a:defRPr/>
            </a:pPr>
            <a:r>
              <a:rPr lang="en-NZ" dirty="0">
                <a:latin typeface="Times New Roman" pitchFamily="18" charset="0"/>
              </a:rPr>
              <a:t>Assume that at some point we want to switch to </a:t>
            </a:r>
            <a:r>
              <a:rPr lang="en-NZ" dirty="0" err="1">
                <a:latin typeface="Times New Roman" pitchFamily="18" charset="0"/>
              </a:rPr>
              <a:t>ActivityB</a:t>
            </a:r>
            <a:endParaRPr lang="en-NZ" dirty="0">
              <a:latin typeface="Times New Roman" pitchFamily="18" charset="0"/>
            </a:endParaRP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Here’s how we switch from </a:t>
            </a:r>
            <a:r>
              <a:rPr lang="en-NZ" dirty="0" err="1">
                <a:latin typeface="Times New Roman" pitchFamily="18" charset="0"/>
              </a:rPr>
              <a:t>ActivityA</a:t>
            </a:r>
            <a:r>
              <a:rPr lang="en-NZ" dirty="0">
                <a:latin typeface="Times New Roman" pitchFamily="18" charset="0"/>
              </a:rPr>
              <a:t> to </a:t>
            </a:r>
            <a:r>
              <a:rPr lang="en-NZ" dirty="0" err="1">
                <a:latin typeface="Times New Roman" pitchFamily="18" charset="0"/>
              </a:rPr>
              <a:t>ActivityB</a:t>
            </a:r>
            <a:endParaRPr lang="en-NZ" dirty="0">
              <a:latin typeface="Times New Roman" pitchFamily="18" charset="0"/>
            </a:endParaRPr>
          </a:p>
          <a:p>
            <a:pPr defTabSz="915589">
              <a:buFont typeface="Arial" pitchFamily="34" charset="0"/>
              <a:buChar char="•"/>
              <a:defRP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232761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why we have to say </a:t>
            </a:r>
            <a:r>
              <a:rPr lang="en-NZ" dirty="0" err="1" smtClean="0"/>
              <a:t>ActivityA.this</a:t>
            </a:r>
            <a:r>
              <a:rPr lang="en-NZ" dirty="0" smtClean="0"/>
              <a:t>?  =&gt; because inside</a:t>
            </a:r>
            <a:r>
              <a:rPr lang="en-NZ" baseline="0" dirty="0" smtClean="0"/>
              <a:t> an inner class, “this” would refer to the inner class, not the outer class.</a:t>
            </a:r>
            <a:endParaRPr lang="en-NZ" dirty="0" smtClean="0"/>
          </a:p>
          <a:p>
            <a:pPr>
              <a:buFont typeface="Arial" pitchFamily="34" charset="0"/>
              <a:buChar char="•"/>
            </a:pPr>
            <a:r>
              <a:rPr lang="en-NZ" dirty="0" smtClean="0"/>
              <a:t>Walk</a:t>
            </a:r>
            <a:r>
              <a:rPr lang="en-NZ" baseline="0" dirty="0" smtClean="0"/>
              <a:t> through the diagram.</a:t>
            </a:r>
          </a:p>
          <a:p>
            <a:pPr>
              <a:buFont typeface="Arial" pitchFamily="34" charset="0"/>
              <a:buChar char="•"/>
            </a:pPr>
            <a:endParaRPr lang="en-NZ" baseline="0" dirty="0" smtClean="0"/>
          </a:p>
          <a:p>
            <a:pPr>
              <a:buFont typeface="Arial" pitchFamily="34" charset="0"/>
              <a:buChar char="•"/>
            </a:pPr>
            <a:r>
              <a:rPr lang="en-NZ" baseline="0" dirty="0" smtClean="0"/>
              <a:t>A will get </a:t>
            </a:r>
            <a:r>
              <a:rPr lang="en-NZ" baseline="0" dirty="0" err="1" smtClean="0"/>
              <a:t>onPause</a:t>
            </a:r>
            <a:r>
              <a:rPr lang="en-NZ" baseline="0" dirty="0" smtClean="0"/>
              <a:t> when it loses focus and </a:t>
            </a:r>
            <a:r>
              <a:rPr lang="en-NZ" baseline="0" dirty="0" err="1" smtClean="0"/>
              <a:t>onStop</a:t>
            </a:r>
            <a:r>
              <a:rPr lang="en-NZ" baseline="0" dirty="0" smtClean="0"/>
              <a:t> when it loses the screen (note that this is an oversimplification; the relationship between </a:t>
            </a:r>
            <a:r>
              <a:rPr lang="en-NZ" baseline="0" dirty="0" err="1" smtClean="0"/>
              <a:t>onPause</a:t>
            </a:r>
            <a:r>
              <a:rPr lang="en-NZ" baseline="0" dirty="0" smtClean="0"/>
              <a:t> and </a:t>
            </a:r>
            <a:r>
              <a:rPr lang="en-NZ" baseline="0" dirty="0" err="1" smtClean="0"/>
              <a:t>onStop</a:t>
            </a:r>
            <a:r>
              <a:rPr lang="en-NZ" baseline="0" dirty="0" smtClean="0"/>
              <a:t> and the things that cause each of the to occur is complex. See the docs.)</a:t>
            </a:r>
          </a:p>
          <a:p>
            <a:pPr>
              <a:buFont typeface="Arial" pitchFamily="34" charset="0"/>
              <a:buChar char="•"/>
            </a:pPr>
            <a:endParaRPr lang="en-NZ" baseline="0" dirty="0" smtClean="0"/>
          </a:p>
          <a:p>
            <a:pPr>
              <a:buFont typeface="Arial" pitchFamily="34" charset="0"/>
              <a:buChar char="•"/>
            </a:pPr>
            <a:r>
              <a:rPr lang="en-NZ" baseline="0" dirty="0" smtClean="0"/>
              <a:t>B will get </a:t>
            </a:r>
            <a:r>
              <a:rPr lang="en-NZ" baseline="0" dirty="0" err="1" smtClean="0"/>
              <a:t>onCreate</a:t>
            </a:r>
            <a:r>
              <a:rPr lang="en-NZ" baseline="0" dirty="0" smtClean="0"/>
              <a:t> the first time, followed by </a:t>
            </a:r>
            <a:r>
              <a:rPr lang="en-NZ" baseline="0" dirty="0" err="1" smtClean="0"/>
              <a:t>onStart</a:t>
            </a:r>
            <a:r>
              <a:rPr lang="en-NZ" baseline="0" dirty="0" smtClean="0"/>
              <a:t> and </a:t>
            </a:r>
            <a:r>
              <a:rPr lang="en-NZ" baseline="0" dirty="0" err="1" smtClean="0"/>
              <a:t>onResume</a:t>
            </a:r>
            <a:r>
              <a:rPr lang="en-NZ" baseline="0" dirty="0" smtClean="0"/>
              <a:t>. </a:t>
            </a:r>
          </a:p>
          <a:p>
            <a:pPr>
              <a:buFont typeface="Arial" pitchFamily="34" charset="0"/>
              <a:buChar char="•"/>
            </a:pPr>
            <a:r>
              <a:rPr lang="en-NZ" baseline="0" dirty="0" smtClean="0"/>
              <a:t>If it was previously created and </a:t>
            </a:r>
            <a:r>
              <a:rPr lang="en-NZ" baseline="0" dirty="0" err="1" smtClean="0"/>
              <a:t>backgrounded</a:t>
            </a:r>
            <a:r>
              <a:rPr lang="en-NZ" baseline="0" dirty="0" smtClean="0"/>
              <a:t>, it will get </a:t>
            </a:r>
            <a:r>
              <a:rPr lang="en-NZ" baseline="0" dirty="0" err="1" smtClean="0"/>
              <a:t>onRestart</a:t>
            </a:r>
            <a:r>
              <a:rPr lang="en-NZ" baseline="0" dirty="0" smtClean="0"/>
              <a:t>, </a:t>
            </a:r>
            <a:r>
              <a:rPr lang="en-NZ" baseline="0" dirty="0" err="1" smtClean="0"/>
              <a:t>onStart</a:t>
            </a:r>
            <a:r>
              <a:rPr lang="en-NZ" baseline="0" dirty="0" smtClean="0"/>
              <a:t> and </a:t>
            </a:r>
            <a:r>
              <a:rPr lang="en-NZ" baseline="0" dirty="0" err="1" smtClean="0"/>
              <a:t>onResume</a:t>
            </a:r>
            <a:r>
              <a:rPr lang="en-NZ" baseline="0" dirty="0" smtClean="0"/>
              <a:t>, or just </a:t>
            </a:r>
            <a:r>
              <a:rPr lang="en-NZ" baseline="0" dirty="0" err="1" smtClean="0"/>
              <a:t>onResume</a:t>
            </a:r>
            <a:r>
              <a:rPr lang="en-NZ" baseline="0" dirty="0" smtClean="0"/>
              <a:t> if it was only paused, not stopped.</a:t>
            </a:r>
          </a:p>
          <a:p>
            <a:pPr>
              <a:buFont typeface="Arial" pitchFamily="34" charset="0"/>
              <a:buChar char="•"/>
            </a:pPr>
            <a:endParaRPr lang="en-NZ" baseline="0" dirty="0" smtClean="0"/>
          </a:p>
          <a:p>
            <a:pPr>
              <a:buFont typeface="Arial" pitchFamily="34" charset="0"/>
              <a:buChar char="•"/>
            </a:pPr>
            <a:r>
              <a:rPr lang="en-NZ" baseline="0" dirty="0" smtClean="0"/>
              <a:t>Keep this in mind if you have counters, preloaded resources,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58751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Assume these</a:t>
            </a:r>
            <a:r>
              <a:rPr lang="en-NZ" baseline="0" dirty="0" smtClean="0"/>
              <a:t> layouts...and we wire up that handler to the button.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3160858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r>
              <a:rPr lang="en-NZ" dirty="0" smtClean="0"/>
              <a:t>The app opens like this....</a:t>
            </a:r>
          </a:p>
          <a:p>
            <a:r>
              <a:rPr lang="en-NZ" dirty="0" smtClean="0"/>
              <a:t>And on button click</a:t>
            </a:r>
            <a:r>
              <a:rPr lang="en-NZ" baseline="0" dirty="0" smtClean="0"/>
              <a:t> changes to Activity B.</a:t>
            </a:r>
          </a:p>
          <a:p>
            <a:r>
              <a:rPr lang="en-NZ" baseline="0" dirty="0" smtClean="0"/>
              <a:t>As discussed, all the Activity B life cycle events are raised, and any code you have bound to those events will be executed.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55251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NZ" dirty="0"/>
              <a:t>These are the three essential elements of Android application development.</a:t>
            </a:r>
          </a:p>
          <a:p>
            <a:pPr>
              <a:buFont typeface="Arial" pitchFamily="34" charset="0"/>
              <a:buChar char="•"/>
            </a:pPr>
            <a:endParaRPr lang="en-NZ" dirty="0"/>
          </a:p>
          <a:p>
            <a:pPr>
              <a:buFont typeface="Arial" pitchFamily="34" charset="0"/>
              <a:buChar char="•"/>
            </a:pPr>
            <a:r>
              <a:rPr lang="en-NZ" dirty="0"/>
              <a:t>Activities are computational entities that have visual interfaces</a:t>
            </a:r>
          </a:p>
          <a:p>
            <a:pPr>
              <a:buFont typeface="Arial" pitchFamily="34" charset="0"/>
              <a:buChar char="•"/>
            </a:pPr>
            <a:r>
              <a:rPr lang="en-NZ" dirty="0"/>
              <a:t>(Remember that there are other computational entities that don’t have interfaces, Services, Content Providers, Broadcast Receivers. We will use them, but building them is out of scope for this paper.)</a:t>
            </a:r>
          </a:p>
          <a:p>
            <a:pPr>
              <a:buFont typeface="Arial" pitchFamily="34" charset="0"/>
              <a:buChar char="•"/>
            </a:pPr>
            <a:r>
              <a:rPr lang="en-NZ" dirty="0"/>
              <a:t>You have built several single-activity apps already </a:t>
            </a:r>
          </a:p>
          <a:p>
            <a:pPr>
              <a:buFont typeface="Arial" pitchFamily="34" charset="0"/>
              <a:buChar char="•"/>
            </a:pPr>
            <a:endParaRPr lang="en-NZ" dirty="0"/>
          </a:p>
          <a:p>
            <a:pPr>
              <a:buFont typeface="Arial" pitchFamily="34" charset="0"/>
              <a:buChar char="•"/>
            </a:pPr>
            <a:r>
              <a:rPr lang="en-NZ" dirty="0"/>
              <a:t>Resources we have already spent some time with.</a:t>
            </a:r>
          </a:p>
          <a:p>
            <a:pPr>
              <a:buFont typeface="Arial" pitchFamily="34" charset="0"/>
              <a:buChar char="•"/>
            </a:pPr>
            <a:r>
              <a:rPr lang="en-NZ" dirty="0"/>
              <a:t>These are the common pieces of data, the global constants, that our app needs access to.</a:t>
            </a:r>
          </a:p>
          <a:p>
            <a:pPr>
              <a:buFont typeface="Arial" pitchFamily="34" charset="0"/>
              <a:buChar char="•"/>
            </a:pPr>
            <a:r>
              <a:rPr lang="en-NZ" dirty="0"/>
              <a:t>And there are physical resources, such as media files.</a:t>
            </a:r>
          </a:p>
          <a:p>
            <a:pPr>
              <a:buFont typeface="Arial" pitchFamily="34" charset="0"/>
              <a:buChar char="•"/>
            </a:pPr>
            <a:endParaRPr lang="en-NZ" dirty="0"/>
          </a:p>
          <a:p>
            <a:pPr>
              <a:buFont typeface="Arial" pitchFamily="34" charset="0"/>
              <a:buChar char="•"/>
            </a:pPr>
            <a:r>
              <a:rPr lang="en-NZ" dirty="0"/>
              <a:t>Intents are the objects that enable communication between Activities.</a:t>
            </a:r>
          </a:p>
          <a:p>
            <a:pPr>
              <a:buFont typeface="Arial" pitchFamily="34" charset="0"/>
              <a:buChar char="•"/>
            </a:pPr>
            <a:r>
              <a:rPr lang="en-NZ" dirty="0"/>
              <a:t>Remember that there are often many activities alive on your phone at the same time (OS types will want to think of these as processing threads...) all in various phases of the Activity life cycle.</a:t>
            </a:r>
          </a:p>
          <a:p>
            <a:pPr>
              <a:buFont typeface="Arial" pitchFamily="34" charset="0"/>
              <a:buChar char="•"/>
            </a:pPr>
            <a:r>
              <a:rPr lang="en-NZ" dirty="0"/>
              <a:t>Activities can transfer control between each other, request data or services from each other and provide data or services to each other. This is all managed via intents.</a:t>
            </a:r>
          </a:p>
          <a:p>
            <a:pPr>
              <a:buFont typeface="Arial" pitchFamily="34" charset="0"/>
              <a:buChar char="•"/>
            </a:pPr>
            <a:r>
              <a:rPr lang="en-NZ" dirty="0"/>
              <a:t>We will start working with intents today.</a:t>
            </a:r>
          </a:p>
          <a:p>
            <a:pPr>
              <a:buFont typeface="Arial" pitchFamily="34" charset="0"/>
              <a:buChar char="•"/>
            </a:pPr>
            <a:endParaRPr lang="en-NZ" dirty="0"/>
          </a:p>
          <a:p>
            <a:pPr>
              <a:buFont typeface="Arial" pitchFamily="34" charset="0"/>
              <a:buChar char="•"/>
            </a:pPr>
            <a:r>
              <a:rPr lang="en-NZ" dirty="0"/>
              <a:t>In practice, the Intent class is so complicated that we will break it up into two parts. Today we will look at basic intent usage; in a later session we will look at more complex use.</a:t>
            </a:r>
          </a:p>
          <a:p>
            <a:pPr>
              <a:buFont typeface="Arial" pitchFamily="34" charset="0"/>
              <a:buChar char="•"/>
            </a:pPr>
            <a:endParaRPr lang="en-NZ" dirty="0"/>
          </a:p>
          <a:p>
            <a:pPr>
              <a:buFont typeface="Arial" pitchFamily="34" charset="0"/>
              <a:buChar char="•"/>
            </a:pPr>
            <a:r>
              <a:rPr lang="en-NZ" dirty="0"/>
              <a:t>Let’s start with a brief review of the Activity lifecycle. It is important that you understand the life cycle, so you know where to put your maintenance code. That is, initialisation and state management. As we move from Activity to Activity, we need to </a:t>
            </a:r>
            <a:r>
              <a:rPr lang="en-NZ"/>
              <a:t>manage these.</a:t>
            </a:r>
            <a:endParaRPr lang="en-NZ" dirty="0"/>
          </a:p>
          <a:p>
            <a:pPr>
              <a:buFont typeface="Arial" pitchFamily="34" charset="0"/>
              <a:buChar char="•"/>
            </a:pPr>
            <a:endParaRPr lang="en-NZ" dirty="0"/>
          </a:p>
          <a:p>
            <a:pPr>
              <a:buFont typeface="Arial" pitchFamily="34" charset="0"/>
              <a:buChar char="•"/>
            </a:pPr>
            <a:endParaRPr lang="en-NZ" dirty="0"/>
          </a:p>
          <a:p>
            <a:pPr>
              <a:buFont typeface="Arial" pitchFamily="34" charset="0"/>
              <a:buChar char="•"/>
            </a:pPr>
            <a:endParaRPr lang="en-NZ" dirty="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674894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188386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The core functional unit. </a:t>
            </a:r>
          </a:p>
          <a:p>
            <a:pPr defTabSz="915589">
              <a:buFont typeface="Arial" pitchFamily="34" charset="0"/>
              <a:buChar char="•"/>
              <a:defRPr/>
            </a:pPr>
            <a:r>
              <a:rPr lang="en-NZ" dirty="0">
                <a:latin typeface="Times New Roman" pitchFamily="18" charset="0"/>
              </a:rPr>
              <a:t>Descendents of class Activity. </a:t>
            </a:r>
          </a:p>
          <a:p>
            <a:pPr defTabSz="915589">
              <a:buFont typeface="Arial" pitchFamily="34" charset="0"/>
              <a:buChar char="•"/>
              <a:defRPr/>
            </a:pPr>
            <a:r>
              <a:rPr lang="en-NZ" dirty="0">
                <a:latin typeface="Times New Roman" pitchFamily="18" charset="0"/>
              </a:rPr>
              <a:t>In general, 1 Activity = 1 Screen. So a typical mobile game, with a splash screen, and play screen, a scores screen and a settings screen probably has four activities. </a:t>
            </a:r>
          </a:p>
          <a:p>
            <a:pPr defTabSz="915589">
              <a:buFont typeface="Arial" pitchFamily="34" charset="0"/>
              <a:buChar char="•"/>
              <a:defRPr/>
            </a:pPr>
            <a:r>
              <a:rPr lang="en-NZ" dirty="0">
                <a:latin typeface="Times New Roman" pitchFamily="18" charset="0"/>
              </a:rPr>
              <a:t>Each activity is associated with one or more layouts, that are bound via the </a:t>
            </a:r>
            <a:r>
              <a:rPr lang="en-NZ" dirty="0" err="1">
                <a:latin typeface="Times New Roman" pitchFamily="18" charset="0"/>
              </a:rPr>
              <a:t>Activity.setContentView</a:t>
            </a:r>
            <a:r>
              <a:rPr lang="en-NZ" dirty="0">
                <a:latin typeface="Times New Roman" pitchFamily="18" charset="0"/>
              </a:rPr>
              <a:t> method.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You will recall this figure. Ideally, after you saw it in the first lecture, you went out and did a lot of reading on it, so you now understand all its nuances.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Each event is a good place for certain kinds of code behaviours. Obviously, </a:t>
            </a:r>
            <a:r>
              <a:rPr lang="en-NZ" dirty="0" err="1">
                <a:latin typeface="Times New Roman" pitchFamily="18" charset="0"/>
              </a:rPr>
              <a:t>onCreate</a:t>
            </a:r>
            <a:r>
              <a:rPr lang="en-NZ" dirty="0">
                <a:latin typeface="Times New Roman" pitchFamily="18" charset="0"/>
              </a:rPr>
              <a:t> is where you do set up code and </a:t>
            </a:r>
            <a:r>
              <a:rPr lang="en-NZ" dirty="0" err="1">
                <a:latin typeface="Times New Roman" pitchFamily="18" charset="0"/>
              </a:rPr>
              <a:t>onDestroy</a:t>
            </a:r>
            <a:r>
              <a:rPr lang="en-NZ" dirty="0">
                <a:latin typeface="Times New Roman" pitchFamily="18" charset="0"/>
              </a:rPr>
              <a:t> is where you do clean up code, but the other events need to be properly managed as well.</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Here is a summary of the events/states and suggested actions for each associated handler.</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169326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t>Walkthrough</a:t>
            </a:r>
          </a:p>
          <a:p>
            <a:pPr>
              <a:buFont typeface="Arial" pitchFamily="34" charset="0"/>
              <a:buChar char="•"/>
            </a:pPr>
            <a:endParaRPr lang="en-NZ" dirty="0" smtClean="0"/>
          </a:p>
          <a:p>
            <a:pPr>
              <a:buFont typeface="Arial" pitchFamily="34" charset="0"/>
              <a:buChar char="•"/>
            </a:pPr>
            <a:r>
              <a:rPr lang="en-NZ" dirty="0" smtClean="0"/>
              <a:t>Some of these actions we haven’t learned yet, but you should be</a:t>
            </a:r>
            <a:r>
              <a:rPr lang="en-NZ" baseline="0" dirty="0" smtClean="0"/>
              <a:t> able to see the principles – prepare what you need when coming to the foreground, let go of what you can when moving to the background.</a:t>
            </a:r>
          </a:p>
          <a:p>
            <a:pPr>
              <a:buFont typeface="Arial" pitchFamily="34" charset="0"/>
              <a:buChar char="•"/>
            </a:pPr>
            <a:endParaRPr lang="en-NZ" baseline="0" dirty="0" smtClean="0"/>
          </a:p>
          <a:p>
            <a:pPr>
              <a:buFont typeface="Arial" pitchFamily="34" charset="0"/>
              <a:buChar char="•"/>
            </a:pPr>
            <a:r>
              <a:rPr lang="en-NZ" baseline="0" dirty="0" smtClean="0"/>
              <a:t>Always remember that resources – especially RAM – are very limited in phones, relative to computers. The Android operating system copes with this by ruthlessly destroying threads when memory gets tight. </a:t>
            </a:r>
          </a:p>
          <a:p>
            <a:pPr>
              <a:buFont typeface="Arial" pitchFamily="34" charset="0"/>
              <a:buChar char="•"/>
            </a:pPr>
            <a:r>
              <a:rPr lang="en-NZ" baseline="0" dirty="0" smtClean="0"/>
              <a:t>So you can’t count on your application to sit patiently in the background as you can for desktop development. Make sure that if your process gets destroyed, it will come back in a good state on a restart.</a:t>
            </a:r>
          </a:p>
          <a:p>
            <a:pPr>
              <a:buFont typeface="Arial" pitchFamily="34" charset="0"/>
              <a:buChar char="•"/>
            </a:pPr>
            <a:endParaRPr lang="en-NZ" baseline="0" dirty="0" smtClean="0"/>
          </a:p>
          <a:p>
            <a:pPr>
              <a:buFont typeface="Arial" pitchFamily="34" charset="0"/>
              <a:buChar char="•"/>
            </a:pPr>
            <a:r>
              <a:rPr lang="en-NZ" baseline="0" dirty="0" smtClean="0"/>
              <a:t>We will see in a minute how to programmatically move between activities (this is where the Intents come in). </a:t>
            </a:r>
          </a:p>
          <a:p>
            <a:pPr>
              <a:buFont typeface="Arial" pitchFamily="34" charset="0"/>
              <a:buChar char="•"/>
            </a:pPr>
            <a:r>
              <a:rPr lang="en-NZ" baseline="0" dirty="0" smtClean="0"/>
              <a:t>When we do that, the system raises these events automatically. </a:t>
            </a:r>
          </a:p>
          <a:p>
            <a:pPr>
              <a:buFont typeface="Arial" pitchFamily="34" charset="0"/>
              <a:buChar char="•"/>
            </a:pPr>
            <a:r>
              <a:rPr lang="en-NZ" baseline="0" dirty="0" smtClean="0"/>
              <a:t>Note also, that our apps can be </a:t>
            </a:r>
            <a:r>
              <a:rPr lang="en-NZ" baseline="0" dirty="0" err="1" smtClean="0"/>
              <a:t>backgrounded</a:t>
            </a:r>
            <a:r>
              <a:rPr lang="en-NZ" baseline="0" dirty="0" smtClean="0"/>
              <a:t> due to the behaviour of other processes (like the one that takes over if a phone call comes in).</a:t>
            </a:r>
          </a:p>
          <a:p>
            <a:pPr>
              <a:buFont typeface="Arial" pitchFamily="34" charset="0"/>
              <a:buChar char="•"/>
            </a:pPr>
            <a:r>
              <a:rPr lang="en-NZ" baseline="0" dirty="0" smtClean="0"/>
              <a:t>Our job is to write the necessary code for each lifecycle event, as we have been doing so far for </a:t>
            </a:r>
            <a:r>
              <a:rPr lang="en-NZ" baseline="0" dirty="0" err="1" smtClean="0"/>
              <a:t>onCreate</a:t>
            </a:r>
            <a:r>
              <a:rPr lang="en-NZ" baseline="0" dirty="0" smtClean="0"/>
              <a:t>.</a:t>
            </a:r>
          </a:p>
          <a:p>
            <a:pPr>
              <a:buFont typeface="Arial" pitchFamily="34" charset="0"/>
              <a:buChar char="•"/>
            </a:pPr>
            <a:endParaRPr lang="en-NZ" baseline="0" dirty="0" smtClean="0"/>
          </a:p>
          <a:p>
            <a:pPr>
              <a:buFont typeface="Arial" pitchFamily="34" charset="0"/>
              <a:buChar char="•"/>
            </a:pPr>
            <a:r>
              <a:rPr lang="en-NZ" dirty="0">
                <a:latin typeface="Times New Roman" pitchFamily="18" charset="0"/>
              </a:rPr>
              <a:t>We will start by considering how to move between activities within your app, and deal with the impact of other concurrently running applications later in the term.</a:t>
            </a:r>
          </a:p>
          <a:p>
            <a:pPr>
              <a:buFont typeface="Arial" pitchFamily="34" charset="0"/>
              <a:buNone/>
            </a:pPr>
            <a:endParaRPr lang="en-NZ" dirty="0" smtClean="0"/>
          </a:p>
          <a:p>
            <a:pPr>
              <a:buFont typeface="Arial" pitchFamily="34" charset="0"/>
              <a:buChar char="•"/>
            </a:pPr>
            <a:r>
              <a:rPr lang="en-NZ" dirty="0" smtClean="0"/>
              <a:t>By the way, this is a good</a:t>
            </a:r>
            <a:r>
              <a:rPr lang="en-NZ" baseline="0" dirty="0" smtClean="0"/>
              <a:t> book, especially the first half.</a:t>
            </a:r>
          </a:p>
          <a:p>
            <a:pPr>
              <a:buFont typeface="Arial" pitchFamily="34" charset="0"/>
              <a:buChar char="•"/>
            </a:pPr>
            <a:r>
              <a:rPr lang="en-NZ" baseline="0" dirty="0" smtClean="0"/>
              <a:t>I actually like the 2</a:t>
            </a:r>
            <a:r>
              <a:rPr lang="en-NZ" baseline="30000" dirty="0" smtClean="0"/>
              <a:t>nd</a:t>
            </a:r>
            <a:r>
              <a:rPr lang="en-NZ" baseline="0" dirty="0" smtClean="0"/>
              <a:t> edition a little better from an explaining standpoint, but it’s a couple of versions of Android out of date now, so you have to be able to do the updating in your head.</a:t>
            </a:r>
          </a:p>
          <a:p>
            <a:pPr>
              <a:buFont typeface="Arial" pitchFamily="34" charset="0"/>
              <a:buChar char="•"/>
            </a:pPr>
            <a:r>
              <a:rPr lang="en-NZ" baseline="0" dirty="0" smtClean="0"/>
              <a:t>You can get this them as </a:t>
            </a:r>
            <a:r>
              <a:rPr lang="en-NZ" baseline="0" dirty="0" err="1" smtClean="0"/>
              <a:t>ebooks</a:t>
            </a:r>
            <a:r>
              <a:rPr lang="en-NZ" baseline="0" dirty="0" smtClean="0"/>
              <a:t> for about $20.</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352679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smtClean="0"/>
              <a:t>To transfer control between activities, we use Intents.</a:t>
            </a:r>
          </a:p>
          <a:p>
            <a:pPr>
              <a:buFont typeface="Arial" pitchFamily="34" charset="0"/>
              <a:buChar char="•"/>
            </a:pPr>
            <a:r>
              <a:rPr lang="en-NZ" dirty="0">
                <a:latin typeface="Times New Roman" pitchFamily="18" charset="0"/>
              </a:rPr>
              <a:t>The Android class Intent is used to control computation within a single application and communication between different concurrently running applications. </a:t>
            </a:r>
            <a:endParaRPr lang="en-NZ" dirty="0" smtClean="0"/>
          </a:p>
          <a:p>
            <a:pPr>
              <a:buFont typeface="Arial" pitchFamily="34" charset="0"/>
              <a:buChar char="•"/>
            </a:pPr>
            <a:r>
              <a:rPr lang="en-NZ" dirty="0" smtClean="0"/>
              <a:t>Each intent is an instance of the</a:t>
            </a:r>
            <a:r>
              <a:rPr lang="en-NZ" baseline="0" dirty="0" smtClean="0"/>
              <a:t> class </a:t>
            </a:r>
            <a:r>
              <a:rPr lang="en-NZ" baseline="0" dirty="0" err="1" smtClean="0"/>
              <a:t>android.content.intent</a:t>
            </a:r>
            <a:endParaRPr lang="en-NZ" baseline="0" dirty="0" smtClean="0"/>
          </a:p>
          <a:p>
            <a:pPr defTabSz="915589">
              <a:buFont typeface="Arial" pitchFamily="34" charset="0"/>
              <a:buChar char="•"/>
              <a:defRPr/>
            </a:pPr>
            <a:r>
              <a:rPr lang="en-NZ" dirty="0">
                <a:latin typeface="Times New Roman" pitchFamily="18" charset="0"/>
              </a:rPr>
              <a:t>An individual Intent instance is a little data structure that holds all the information necessary to allow the operating system to provide a service (e.g. accessing a file or a system application or hardware feature) and/or manage flow of control between the activities of a single application. </a:t>
            </a:r>
          </a:p>
          <a:p>
            <a:pPr defTabSz="915589">
              <a:buFont typeface="Arial" pitchFamily="34" charset="0"/>
              <a:buChar char="•"/>
              <a:defRPr/>
            </a:pPr>
            <a:r>
              <a:rPr lang="en-NZ" dirty="0">
                <a:latin typeface="Times New Roman" pitchFamily="18" charset="0"/>
              </a:rPr>
              <a:t>To transfer control or request a service, you construct an appropriate Intent instance, and pass it to an appropriate system method. </a:t>
            </a:r>
          </a:p>
          <a:p>
            <a:pPr>
              <a:buFont typeface="Arial" pitchFamily="34" charset="0"/>
              <a:buChar char="•"/>
            </a:pPr>
            <a:endParaRPr lang="en-NZ" baseline="0" dirty="0" smtClean="0"/>
          </a:p>
          <a:p>
            <a:pPr>
              <a:buFont typeface="Arial" pitchFamily="34" charset="0"/>
              <a:buChar char="•"/>
            </a:pPr>
            <a:r>
              <a:rPr lang="en-NZ" baseline="0" dirty="0" smtClean="0"/>
              <a:t>See the docs for full technical details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7862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10000"/>
          </a:bodyPr>
          <a:lstStyle/>
          <a:p>
            <a:pPr lvl="0">
              <a:buFont typeface="Arial" pitchFamily="34" charset="0"/>
              <a:buChar char="•"/>
            </a:pPr>
            <a:r>
              <a:rPr lang="en-NZ" dirty="0" smtClean="0"/>
              <a:t>Explicit: </a:t>
            </a:r>
          </a:p>
          <a:p>
            <a:pPr lvl="1">
              <a:buFont typeface="Arial" pitchFamily="34" charset="0"/>
              <a:buChar char="•"/>
            </a:pPr>
            <a:r>
              <a:rPr lang="en-NZ" dirty="0" smtClean="0"/>
              <a:t>The target entity is named specifically. Effectively you say "transfer control to activity Bob"</a:t>
            </a:r>
          </a:p>
          <a:p>
            <a:pPr lvl="0">
              <a:buFont typeface="Arial" pitchFamily="34" charset="0"/>
              <a:buChar char="•"/>
            </a:pPr>
            <a:r>
              <a:rPr lang="en-NZ" dirty="0" smtClean="0"/>
              <a:t>Implicit:</a:t>
            </a:r>
          </a:p>
          <a:p>
            <a:pPr lvl="1">
              <a:buFont typeface="Arial" pitchFamily="34" charset="0"/>
              <a:buChar char="•"/>
            </a:pPr>
            <a:r>
              <a:rPr lang="en-NZ" dirty="0" smtClean="0"/>
              <a:t> The target entity is not named. </a:t>
            </a:r>
          </a:p>
          <a:p>
            <a:pPr lvl="1">
              <a:buFont typeface="Arial" pitchFamily="34" charset="0"/>
              <a:buChar char="•"/>
            </a:pPr>
            <a:r>
              <a:rPr lang="en-NZ" dirty="0" smtClean="0"/>
              <a:t>Rather some kind of action is requested (e.g. "take a photograph“ or “view a web page”) </a:t>
            </a:r>
          </a:p>
          <a:p>
            <a:pPr lvl="1">
              <a:buFont typeface="Arial" pitchFamily="34" charset="0"/>
              <a:buChar char="•"/>
            </a:pPr>
            <a:r>
              <a:rPr lang="en-NZ" dirty="0" smtClean="0"/>
              <a:t>the operating system figures out which application activity (or activities) can service the call.</a:t>
            </a:r>
          </a:p>
          <a:p>
            <a:pPr lvl="1">
              <a:buFont typeface="Arial" pitchFamily="34" charset="0"/>
              <a:buChar char="•"/>
            </a:pPr>
            <a:endParaRPr lang="en-NZ" dirty="0" smtClean="0"/>
          </a:p>
          <a:p>
            <a:pPr lvl="0">
              <a:buFont typeface="Arial" pitchFamily="34" charset="0"/>
              <a:buChar char="•"/>
            </a:pPr>
            <a:r>
              <a:rPr lang="en-NZ" dirty="0" smtClean="0"/>
              <a:t>This</a:t>
            </a:r>
            <a:r>
              <a:rPr lang="en-NZ" baseline="0" dirty="0" smtClean="0"/>
              <a:t> latter facility is one of the distinguishing features of the Android platform and is actually very clever. </a:t>
            </a:r>
          </a:p>
          <a:p>
            <a:pPr lvl="0">
              <a:buFont typeface="Arial" pitchFamily="34" charset="0"/>
              <a:buChar char="•"/>
            </a:pPr>
            <a:r>
              <a:rPr lang="en-NZ" baseline="0" dirty="0" smtClean="0"/>
              <a:t>Service and content provider programs “register” the kinds of services they can provide (via </a:t>
            </a:r>
            <a:r>
              <a:rPr lang="en-NZ" b="1" i="1" baseline="0" dirty="0" smtClean="0"/>
              <a:t>intent filters</a:t>
            </a:r>
            <a:r>
              <a:rPr lang="en-NZ" b="0" i="0" baseline="0" dirty="0" smtClean="0"/>
              <a:t>)</a:t>
            </a:r>
            <a:r>
              <a:rPr lang="en-NZ" baseline="0" dirty="0" smtClean="0"/>
              <a:t>. </a:t>
            </a:r>
          </a:p>
          <a:p>
            <a:pPr lvl="0">
              <a:buFont typeface="Arial" pitchFamily="34" charset="0"/>
              <a:buChar char="•"/>
            </a:pPr>
            <a:endParaRPr lang="en-NZ" baseline="0" dirty="0" smtClean="0"/>
          </a:p>
          <a:p>
            <a:pPr lvl="0">
              <a:buFont typeface="Arial" pitchFamily="34" charset="0"/>
              <a:buChar char="•"/>
            </a:pPr>
            <a:r>
              <a:rPr lang="en-NZ" baseline="0" dirty="0" err="1" smtClean="0"/>
              <a:t>Vogella</a:t>
            </a:r>
            <a:r>
              <a:rPr lang="en-NZ" baseline="0" dirty="0" smtClean="0"/>
              <a:t>: “</a:t>
            </a:r>
            <a:r>
              <a:rPr lang="en-NZ" dirty="0" smtClean="0"/>
              <a:t>If an implicit intent is sent to the Android system, it searches for all components which are registered for the specific action and the fitting data type. If only one component is found, Android starts this component directly. If several components are identified by the Android system, the user will get a selection dialog and can decide which component should be used for the intent. “</a:t>
            </a:r>
          </a:p>
          <a:p>
            <a:pPr lvl="0">
              <a:buFont typeface="Arial" pitchFamily="34" charset="0"/>
              <a:buChar char="•"/>
            </a:pPr>
            <a:endParaRPr lang="en-NZ" dirty="0" smtClean="0"/>
          </a:p>
          <a:p>
            <a:pPr lvl="0">
              <a:buFont typeface="Arial" pitchFamily="34" charset="0"/>
              <a:buChar char="•"/>
            </a:pPr>
            <a:r>
              <a:rPr lang="en-NZ" dirty="0" smtClean="0"/>
              <a:t>Note</a:t>
            </a:r>
            <a:r>
              <a:rPr lang="en-NZ" baseline="0" dirty="0" smtClean="0"/>
              <a:t> how much flexibility and extensibility this adds to the computational environment.</a:t>
            </a:r>
          </a:p>
          <a:p>
            <a:pPr lvl="0">
              <a:buFont typeface="Arial" pitchFamily="34" charset="0"/>
              <a:buChar char="•"/>
            </a:pPr>
            <a:r>
              <a:rPr lang="en-NZ" baseline="0" dirty="0" smtClean="0"/>
              <a:t>Note also how it reduces code duplication, and the developer doesn’t have to write code for things that are provided by other entities.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100697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smtClean="0"/>
              <a:t>We will be</a:t>
            </a:r>
            <a:r>
              <a:rPr lang="en-NZ" baseline="0" dirty="0" smtClean="0"/>
              <a:t> using the explicit form today to move between multiple activities (screens) in a single app. </a:t>
            </a:r>
          </a:p>
          <a:p>
            <a:pPr defTabSz="915589">
              <a:buFont typeface="Arial" pitchFamily="34" charset="0"/>
              <a:buChar char="•"/>
              <a:defRPr/>
            </a:pPr>
            <a:r>
              <a:rPr lang="en-NZ" baseline="0" dirty="0" smtClean="0"/>
              <a:t>We will look at the syntax of that in detail in just a minute.</a:t>
            </a:r>
            <a:endParaRPr lang="en-NZ" dirty="0" smtClean="0"/>
          </a:p>
          <a:p>
            <a:pPr defTabSz="915589">
              <a:buFont typeface="Arial" pitchFamily="34" charset="0"/>
              <a:buChar char="•"/>
              <a:defRPr/>
            </a:pPr>
            <a:endParaRPr lang="en-NZ" dirty="0" smtClean="0"/>
          </a:p>
          <a:p>
            <a:pPr defTabSz="915589">
              <a:buFont typeface="Arial" pitchFamily="34" charset="0"/>
              <a:buChar char="•"/>
              <a:defRPr/>
            </a:pPr>
            <a:r>
              <a:rPr lang="en-NZ" dirty="0" smtClean="0"/>
              <a:t>In</a:t>
            </a:r>
            <a:r>
              <a:rPr lang="en-NZ" baseline="0" dirty="0" smtClean="0"/>
              <a:t> the implicit constructor </a:t>
            </a:r>
            <a:r>
              <a:rPr lang="en-NZ" i="1" dirty="0">
                <a:latin typeface="Times New Roman" pitchFamily="18" charset="0"/>
              </a:rPr>
              <a:t>action</a:t>
            </a:r>
            <a:r>
              <a:rPr lang="en-NZ" dirty="0">
                <a:latin typeface="Times New Roman" pitchFamily="18" charset="0"/>
              </a:rPr>
              <a:t> is one of a set of constants defined in the Intent class, and </a:t>
            </a:r>
            <a:r>
              <a:rPr lang="en-NZ" i="1" dirty="0">
                <a:latin typeface="Times New Roman" pitchFamily="18" charset="0"/>
              </a:rPr>
              <a:t>data</a:t>
            </a:r>
            <a:r>
              <a:rPr lang="en-NZ" dirty="0">
                <a:latin typeface="Times New Roman" pitchFamily="18" charset="0"/>
              </a:rPr>
              <a:t> depends on what action you are calling. </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You create the appropriate intent instance, and pass it to (in most cases)  the </a:t>
            </a:r>
            <a:r>
              <a:rPr lang="en-NZ" dirty="0" err="1">
                <a:latin typeface="Times New Roman" pitchFamily="18" charset="0"/>
              </a:rPr>
              <a:t>startActivity</a:t>
            </a:r>
            <a:r>
              <a:rPr lang="en-NZ" dirty="0">
                <a:latin typeface="Times New Roman" pitchFamily="18" charset="0"/>
              </a:rPr>
              <a:t> method.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For example, this button click handler, will, when the button is clicked, open the phone's browser and go to the indicated web site.</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endParaRPr lang="en-NZ" dirty="0">
              <a:latin typeface="Times New Roman" pitchFamily="18" charset="0"/>
            </a:endParaRP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288752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When you click the button, the system looks for all running apps or services that can support ACTION_VIEW. In this case, there are two, the Chrome browser, and the dev </a:t>
            </a:r>
            <a:r>
              <a:rPr lang="en-NZ" dirty="0" err="1">
                <a:latin typeface="Times New Roman" pitchFamily="18" charset="0"/>
              </a:rPr>
              <a:t>plugin</a:t>
            </a:r>
            <a:r>
              <a:rPr lang="en-NZ" dirty="0">
                <a:latin typeface="Times New Roman" pitchFamily="18" charset="0"/>
              </a:rPr>
              <a:t>. </a:t>
            </a:r>
          </a:p>
          <a:p>
            <a:pPr defTabSz="915589">
              <a:buFont typeface="Arial" pitchFamily="34" charset="0"/>
              <a:buChar char="•"/>
              <a:defRPr/>
            </a:pPr>
            <a:r>
              <a:rPr lang="en-NZ" dirty="0">
                <a:latin typeface="Times New Roman" pitchFamily="18" charset="0"/>
              </a:rPr>
              <a:t>When there are multiple registered options, the user is prompted to choose one.</a:t>
            </a:r>
          </a:p>
          <a:p>
            <a:pPr defTabSz="915589">
              <a:buFont typeface="Arial" pitchFamily="34" charset="0"/>
              <a:buChar char="•"/>
              <a:defRPr/>
            </a:pPr>
            <a:r>
              <a:rPr lang="en-NZ" dirty="0">
                <a:latin typeface="Times New Roman" pitchFamily="18" charset="0"/>
              </a:rPr>
              <a:t>When you choose one, you are taken to the Uri supplied in the intent.</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There are a LARGE number of actions, each with particular data requirements. We won't cover them all in detail, but you will have relevant readings.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However, we will look first at explicit intents, which allow us to move between Activities within a single application -- arguably the most important use of the facility.</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8338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2470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Activities and Intents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3.1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Navigation</a:t>
            </a:r>
            <a:endParaRPr lang="en-NZ" dirty="0"/>
          </a:p>
        </p:txBody>
      </p:sp>
      <p:sp>
        <p:nvSpPr>
          <p:cNvPr id="3" name="Content Placeholder 2"/>
          <p:cNvSpPr>
            <a:spLocks noGrp="1"/>
          </p:cNvSpPr>
          <p:nvPr>
            <p:ph idx="1"/>
          </p:nvPr>
        </p:nvSpPr>
        <p:spPr>
          <a:xfrm>
            <a:off x="457200" y="1600200"/>
            <a:ext cx="8435280" cy="4876800"/>
          </a:xfrm>
        </p:spPr>
        <p:txBody>
          <a:bodyPr>
            <a:normAutofit/>
          </a:bodyPr>
          <a:lstStyle/>
          <a:p>
            <a:pPr>
              <a:spcBef>
                <a:spcPts val="1200"/>
              </a:spcBef>
              <a:spcAft>
                <a:spcPts val="1200"/>
              </a:spcAft>
            </a:pPr>
            <a:r>
              <a:rPr lang="en-NZ" dirty="0" smtClean="0"/>
              <a:t>Development process:</a:t>
            </a:r>
          </a:p>
          <a:p>
            <a:pPr lvl="1">
              <a:spcBef>
                <a:spcPts val="1200"/>
              </a:spcBef>
              <a:spcAft>
                <a:spcPts val="1200"/>
              </a:spcAft>
            </a:pPr>
            <a:r>
              <a:rPr lang="en-NZ" dirty="0" smtClean="0"/>
              <a:t>Write the Java code and XML layouts for all your Activities (one per screen).</a:t>
            </a:r>
          </a:p>
          <a:p>
            <a:pPr lvl="1">
              <a:spcBef>
                <a:spcPts val="1200"/>
              </a:spcBef>
              <a:spcAft>
                <a:spcPts val="1200"/>
              </a:spcAft>
            </a:pPr>
            <a:r>
              <a:rPr lang="en-NZ" dirty="0" smtClean="0"/>
              <a:t>At the point in the code of Activity X where you wish to programmatically pass control to Activity Y:</a:t>
            </a:r>
          </a:p>
          <a:p>
            <a:pPr lvl="2">
              <a:spcBef>
                <a:spcPts val="1200"/>
              </a:spcBef>
              <a:spcAft>
                <a:spcPts val="1200"/>
              </a:spcAft>
            </a:pPr>
            <a:r>
              <a:rPr lang="en-NZ" dirty="0" smtClean="0"/>
              <a:t>Create the necessary intent with: </a:t>
            </a:r>
          </a:p>
          <a:p>
            <a:pPr lvl="3">
              <a:spcBef>
                <a:spcPts val="1200"/>
              </a:spcBef>
              <a:spcAft>
                <a:spcPts val="1200"/>
              </a:spcAft>
              <a:buNone/>
            </a:pPr>
            <a:r>
              <a:rPr lang="en-NZ" dirty="0" smtClean="0"/>
              <a:t>new</a:t>
            </a:r>
            <a:r>
              <a:rPr lang="en-NZ" i="1" dirty="0" smtClean="0"/>
              <a:t> </a:t>
            </a:r>
            <a:r>
              <a:rPr lang="en-NZ" dirty="0" smtClean="0"/>
              <a:t>Intent</a:t>
            </a:r>
            <a:r>
              <a:rPr lang="en-NZ" i="1" dirty="0" smtClean="0"/>
              <a:t>(</a:t>
            </a:r>
            <a:r>
              <a:rPr lang="en-NZ" i="1" dirty="0" err="1" smtClean="0"/>
              <a:t>currentActivityInstance</a:t>
            </a:r>
            <a:r>
              <a:rPr lang="en-NZ" i="1" dirty="0" smtClean="0"/>
              <a:t>, </a:t>
            </a:r>
            <a:r>
              <a:rPr lang="en-NZ" i="1" dirty="0" err="1" smtClean="0"/>
              <a:t>targetActivityClass</a:t>
            </a:r>
            <a:r>
              <a:rPr lang="en-NZ" i="1" dirty="0" smtClean="0"/>
              <a:t>)</a:t>
            </a:r>
            <a:endParaRPr lang="en-NZ" dirty="0" smtClean="0"/>
          </a:p>
          <a:p>
            <a:pPr lvl="2">
              <a:spcBef>
                <a:spcPts val="1200"/>
              </a:spcBef>
              <a:spcAft>
                <a:spcPts val="1200"/>
              </a:spcAft>
            </a:pPr>
            <a:r>
              <a:rPr lang="en-NZ" dirty="0" smtClean="0"/>
              <a:t>Call the Activity method </a:t>
            </a:r>
            <a:r>
              <a:rPr lang="en-NZ" dirty="0" err="1" smtClean="0"/>
              <a:t>startActivity</a:t>
            </a:r>
            <a:r>
              <a:rPr lang="en-NZ" dirty="0" smtClean="0"/>
              <a:t>, passing the intent.</a:t>
            </a:r>
          </a:p>
          <a:p>
            <a:pPr>
              <a:spcBef>
                <a:spcPts val="1200"/>
              </a:spcBef>
              <a:spcAft>
                <a:spcPts val="1200"/>
              </a:spcAft>
            </a:pPr>
            <a:endParaRPr lang="en-NZ" dirty="0" smtClean="0"/>
          </a:p>
          <a:p>
            <a:pPr>
              <a:spcBef>
                <a:spcPts val="1200"/>
              </a:spcBef>
              <a:spcAft>
                <a:spcPts val="12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New Activities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67544" y="1638550"/>
            <a:ext cx="5544616" cy="4826534"/>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28961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539552" y="2852936"/>
            <a:ext cx="3709758" cy="360040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Registering Activities</a:t>
            </a:r>
            <a:endParaRPr lang="en-NZ" dirty="0"/>
          </a:p>
        </p:txBody>
      </p:sp>
      <p:sp>
        <p:nvSpPr>
          <p:cNvPr id="3" name="Content Placeholder 2"/>
          <p:cNvSpPr>
            <a:spLocks noGrp="1"/>
          </p:cNvSpPr>
          <p:nvPr>
            <p:ph idx="1"/>
          </p:nvPr>
        </p:nvSpPr>
        <p:spPr>
          <a:xfrm>
            <a:off x="251520" y="1600200"/>
            <a:ext cx="8640960" cy="4876800"/>
          </a:xfrm>
        </p:spPr>
        <p:txBody>
          <a:bodyPr/>
          <a:lstStyle/>
          <a:p>
            <a:r>
              <a:rPr lang="en-NZ" dirty="0" smtClean="0"/>
              <a:t>For Activities within a single app</a:t>
            </a:r>
          </a:p>
          <a:p>
            <a:r>
              <a:rPr lang="en-NZ" dirty="0" smtClean="0"/>
              <a:t>Each Activity must be added to AndroidManifest.xml</a:t>
            </a:r>
          </a:p>
          <a:p>
            <a:endParaRPr lang="en-NZ" dirty="0"/>
          </a:p>
        </p:txBody>
      </p:sp>
      <p:cxnSp>
        <p:nvCxnSpPr>
          <p:cNvPr id="6" name="Straight Arrow Connector 5"/>
          <p:cNvCxnSpPr/>
          <p:nvPr/>
        </p:nvCxnSpPr>
        <p:spPr>
          <a:xfrm flipH="1">
            <a:off x="2843808" y="3573016"/>
            <a:ext cx="10081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34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73770" y="1633882"/>
            <a:ext cx="7338590" cy="446211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AndroidManifest.xml</a:t>
            </a:r>
            <a:endParaRPr lang="en-NZ" dirty="0"/>
          </a:p>
        </p:txBody>
      </p:sp>
      <p:sp>
        <p:nvSpPr>
          <p:cNvPr id="3" name="Content Placeholder 2"/>
          <p:cNvSpPr>
            <a:spLocks noGrp="1"/>
          </p:cNvSpPr>
          <p:nvPr>
            <p:ph idx="1"/>
          </p:nvPr>
        </p:nvSpPr>
        <p:spPr/>
        <p:txBody>
          <a:bodyPr/>
          <a:lstStyle/>
          <a:p>
            <a:endParaRPr lang="en-NZ" dirty="0"/>
          </a:p>
        </p:txBody>
      </p:sp>
      <p:cxnSp>
        <p:nvCxnSpPr>
          <p:cNvPr id="6" name="Straight Arrow Connector 5"/>
          <p:cNvCxnSpPr/>
          <p:nvPr/>
        </p:nvCxnSpPr>
        <p:spPr>
          <a:xfrm>
            <a:off x="539552" y="3429000"/>
            <a:ext cx="100811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7544" y="4653136"/>
            <a:ext cx="100811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1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Element</a:t>
            </a:r>
            <a:endParaRPr lang="en-US" dirty="0"/>
          </a:p>
        </p:txBody>
      </p:sp>
      <p:sp>
        <p:nvSpPr>
          <p:cNvPr id="3" name="Content Placeholder 2"/>
          <p:cNvSpPr>
            <a:spLocks noGrp="1"/>
          </p:cNvSpPr>
          <p:nvPr>
            <p:ph idx="1"/>
          </p:nvPr>
        </p:nvSpPr>
        <p:spPr>
          <a:xfrm>
            <a:off x="179512" y="3289176"/>
            <a:ext cx="8856984" cy="571872"/>
          </a:xfrm>
        </p:spPr>
        <p:txBody>
          <a:bodyPr>
            <a:normAutofit/>
          </a:bodyPr>
          <a:lstStyle/>
          <a:p>
            <a:r>
              <a:rPr lang="en-NZ" sz="2000" dirty="0"/>
              <a:t>http://developer.android.com/guide/topics/manifest/activity-element.html</a:t>
            </a:r>
            <a:endParaRPr lang="en-US" sz="2000" dirty="0"/>
          </a:p>
        </p:txBody>
      </p:sp>
      <p:pic>
        <p:nvPicPr>
          <p:cNvPr id="7" name="Picture 6"/>
          <p:cNvPicPr>
            <a:picLocks noChangeAspect="1"/>
          </p:cNvPicPr>
          <p:nvPr/>
        </p:nvPicPr>
        <p:blipFill>
          <a:blip r:embed="rId3" cstate="print"/>
          <a:stretch>
            <a:fillRect/>
          </a:stretch>
        </p:blipFill>
        <p:spPr>
          <a:xfrm>
            <a:off x="251520" y="3645024"/>
            <a:ext cx="7992888" cy="3084974"/>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36512" y="1844824"/>
            <a:ext cx="9122860" cy="432048"/>
          </a:xfrm>
          <a:prstGeom prst="rect">
            <a:avLst/>
          </a:prstGeom>
          <a:noFill/>
          <a:ln w="9525">
            <a:noFill/>
            <a:miter lim="800000"/>
            <a:headEnd/>
            <a:tailEnd/>
          </a:ln>
        </p:spPr>
      </p:pic>
    </p:spTree>
    <p:extLst>
      <p:ext uri="{BB962C8B-B14F-4D97-AF65-F5344CB8AC3E}">
        <p14:creationId xmlns:p14="http://schemas.microsoft.com/office/powerpoint/2010/main" val="163908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Digression</a:t>
            </a:r>
            <a:endParaRPr lang="en-NZ" dirty="0"/>
          </a:p>
        </p:txBody>
      </p:sp>
      <p:sp>
        <p:nvSpPr>
          <p:cNvPr id="3" name="Content Placeholder 2"/>
          <p:cNvSpPr>
            <a:spLocks noGrp="1"/>
          </p:cNvSpPr>
          <p:nvPr>
            <p:ph idx="1"/>
          </p:nvPr>
        </p:nvSpPr>
        <p:spPr/>
        <p:txBody>
          <a:bodyPr/>
          <a:lstStyle/>
          <a:p>
            <a:r>
              <a:rPr lang="en-NZ" dirty="0" smtClean="0"/>
              <a:t>In a </a:t>
            </a:r>
            <a:r>
              <a:rPr lang="en-NZ" dirty="0" err="1" smtClean="0"/>
              <a:t>StackOverflow</a:t>
            </a:r>
            <a:r>
              <a:rPr lang="en-NZ" dirty="0" smtClean="0"/>
              <a:t> thread about conventions for </a:t>
            </a:r>
            <a:r>
              <a:rPr lang="en-NZ" dirty="0" err="1" smtClean="0"/>
              <a:t>android:name</a:t>
            </a:r>
            <a:r>
              <a:rPr lang="en-NZ" dirty="0" smtClean="0"/>
              <a:t> attribute of &lt;activity&gt;...</a:t>
            </a:r>
          </a:p>
          <a:p>
            <a:endParaRPr lang="en-NZ" dirty="0"/>
          </a:p>
        </p:txBody>
      </p:sp>
      <p:pic>
        <p:nvPicPr>
          <p:cNvPr id="5123" name="Picture 3"/>
          <p:cNvPicPr>
            <a:picLocks noChangeAspect="1" noChangeArrowheads="1"/>
          </p:cNvPicPr>
          <p:nvPr/>
        </p:nvPicPr>
        <p:blipFill>
          <a:blip r:embed="rId3" cstate="print"/>
          <a:srcRect/>
          <a:stretch>
            <a:fillRect/>
          </a:stretch>
        </p:blipFill>
        <p:spPr bwMode="auto">
          <a:xfrm>
            <a:off x="539552" y="3212976"/>
            <a:ext cx="8013700" cy="2901950"/>
          </a:xfrm>
          <a:prstGeom prst="rect">
            <a:avLst/>
          </a:prstGeom>
          <a:noFill/>
          <a:ln w="9525">
            <a:noFill/>
            <a:miter lim="800000"/>
            <a:headEnd/>
            <a:tailEnd/>
          </a:ln>
        </p:spPr>
      </p:pic>
    </p:spTree>
    <p:extLst>
      <p:ext uri="{BB962C8B-B14F-4D97-AF65-F5344CB8AC3E}">
        <p14:creationId xmlns:p14="http://schemas.microsoft.com/office/powerpoint/2010/main" val="363938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a:p>
        </p:txBody>
      </p:sp>
      <p:pic>
        <p:nvPicPr>
          <p:cNvPr id="8" name="Picture 7"/>
          <p:cNvPicPr>
            <a:picLocks noChangeAspect="1"/>
          </p:cNvPicPr>
          <p:nvPr/>
        </p:nvPicPr>
        <p:blipFill>
          <a:blip r:embed="rId3" cstate="print"/>
          <a:stretch>
            <a:fillRect/>
          </a:stretch>
        </p:blipFill>
        <p:spPr>
          <a:xfrm>
            <a:off x="467543" y="4469706"/>
            <a:ext cx="8458161" cy="687486"/>
          </a:xfrm>
          <a:prstGeom prst="rect">
            <a:avLst/>
          </a:prstGeom>
        </p:spPr>
      </p:pic>
      <p:pic>
        <p:nvPicPr>
          <p:cNvPr id="9" name="Picture 8"/>
          <p:cNvPicPr>
            <a:picLocks noChangeAspect="1"/>
          </p:cNvPicPr>
          <p:nvPr/>
        </p:nvPicPr>
        <p:blipFill>
          <a:blip r:embed="rId4" cstate="print"/>
          <a:stretch>
            <a:fillRect/>
          </a:stretch>
        </p:blipFill>
        <p:spPr>
          <a:xfrm>
            <a:off x="502886" y="5669458"/>
            <a:ext cx="8111799" cy="639862"/>
          </a:xfrm>
          <a:prstGeom prst="rect">
            <a:avLst/>
          </a:prstGeom>
        </p:spPr>
      </p:pic>
      <p:pic>
        <p:nvPicPr>
          <p:cNvPr id="6146" name="Picture 2"/>
          <p:cNvPicPr>
            <a:picLocks noChangeAspect="1" noChangeArrowheads="1"/>
          </p:cNvPicPr>
          <p:nvPr/>
        </p:nvPicPr>
        <p:blipFill>
          <a:blip r:embed="rId5" cstate="print"/>
          <a:srcRect/>
          <a:stretch>
            <a:fillRect/>
          </a:stretch>
        </p:blipFill>
        <p:spPr bwMode="auto">
          <a:xfrm>
            <a:off x="467544" y="1556792"/>
            <a:ext cx="4438650" cy="292417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a:xfrm>
            <a:off x="457200" y="1600200"/>
            <a:ext cx="8229600" cy="604664"/>
          </a:xfrm>
        </p:spPr>
        <p:txBody>
          <a:bodyPr/>
          <a:lstStyle/>
          <a:p>
            <a:r>
              <a:rPr lang="en-NZ" dirty="0" smtClean="0"/>
              <a:t>Handler as inner class of </a:t>
            </a:r>
            <a:r>
              <a:rPr lang="en-NZ" dirty="0" err="1" smtClean="0"/>
              <a:t>ActivityA</a:t>
            </a:r>
            <a:endParaRPr lang="en-NZ" dirty="0" smtClean="0"/>
          </a:p>
          <a:p>
            <a:endParaRPr lang="en-NZ" dirty="0"/>
          </a:p>
          <a:p>
            <a:endParaRPr lang="en-NZ" dirty="0" smtClean="0"/>
          </a:p>
          <a:p>
            <a:endParaRPr lang="en-NZ" dirty="0" smtClean="0"/>
          </a:p>
          <a:p>
            <a:pPr marL="0" indent="0">
              <a:buNone/>
            </a:pPr>
            <a:endParaRPr lang="en-NZ" dirty="0" smtClean="0"/>
          </a:p>
          <a:p>
            <a:endParaRPr lang="en-NZ" dirty="0"/>
          </a:p>
        </p:txBody>
      </p:sp>
      <p:sp>
        <p:nvSpPr>
          <p:cNvPr id="6" name="Content Placeholder 2"/>
          <p:cNvSpPr txBox="1">
            <a:spLocks/>
          </p:cNvSpPr>
          <p:nvPr/>
        </p:nvSpPr>
        <p:spPr>
          <a:xfrm>
            <a:off x="457200" y="4941168"/>
            <a:ext cx="8229600" cy="17281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Aft>
                <a:spcPts val="0"/>
              </a:spcAft>
            </a:pPr>
            <a:r>
              <a:rPr lang="en-NZ" b="0" dirty="0" smtClean="0"/>
              <a:t>...transfers control to </a:t>
            </a:r>
            <a:r>
              <a:rPr lang="en-NZ" b="0" dirty="0" err="1" smtClean="0"/>
              <a:t>ActivityB</a:t>
            </a:r>
            <a:endParaRPr lang="en-NZ" b="0" dirty="0" smtClean="0"/>
          </a:p>
          <a:p>
            <a:pPr fontAlgn="auto">
              <a:spcAft>
                <a:spcPts val="0"/>
              </a:spcAft>
            </a:pPr>
            <a:endParaRPr lang="en-NZ" b="0" dirty="0" smtClean="0"/>
          </a:p>
          <a:p>
            <a:pPr fontAlgn="auto">
              <a:spcAft>
                <a:spcPts val="0"/>
              </a:spcAft>
            </a:pPr>
            <a:r>
              <a:rPr lang="en-NZ" b="0" dirty="0" smtClean="0"/>
              <a:t>What lifecycle events happen?</a:t>
            </a:r>
          </a:p>
          <a:p>
            <a:pPr fontAlgn="auto">
              <a:spcAft>
                <a:spcPts val="0"/>
              </a:spcAft>
            </a:pPr>
            <a:endParaRPr lang="en-NZ" b="0" dirty="0" smtClean="0"/>
          </a:p>
          <a:p>
            <a:pPr fontAlgn="auto">
              <a:spcAft>
                <a:spcPts val="0"/>
              </a:spcAft>
            </a:pPr>
            <a:endParaRPr lang="en-NZ" b="0" dirty="0"/>
          </a:p>
        </p:txBody>
      </p:sp>
      <p:pic>
        <p:nvPicPr>
          <p:cNvPr id="9218" name="Picture 2"/>
          <p:cNvPicPr>
            <a:picLocks noChangeAspect="1" noChangeArrowheads="1"/>
          </p:cNvPicPr>
          <p:nvPr/>
        </p:nvPicPr>
        <p:blipFill>
          <a:blip r:embed="rId3" cstate="print"/>
          <a:srcRect/>
          <a:stretch>
            <a:fillRect/>
          </a:stretch>
        </p:blipFill>
        <p:spPr bwMode="auto">
          <a:xfrm>
            <a:off x="485775" y="2176463"/>
            <a:ext cx="8172450" cy="2505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628800"/>
            <a:ext cx="2410550" cy="4320000"/>
          </a:xfrm>
          <a:prstGeom prst="rect">
            <a:avLst/>
          </a:prstGeom>
          <a:noFill/>
          <a:ln w="9525">
            <a:solidFill>
              <a:schemeClr val="tx1"/>
            </a:solid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3851920" y="1628800"/>
            <a:ext cx="2555019" cy="4320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467544" y="1534368"/>
            <a:ext cx="2789957" cy="484696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5831328" y="1587326"/>
            <a:ext cx="2773120" cy="484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Framework Core</a:t>
            </a:r>
            <a:endParaRPr lang="en-NZ" dirty="0"/>
          </a:p>
        </p:txBody>
      </p:sp>
      <p:sp>
        <p:nvSpPr>
          <p:cNvPr id="3" name="Content Placeholder 2"/>
          <p:cNvSpPr>
            <a:spLocks noGrp="1"/>
          </p:cNvSpPr>
          <p:nvPr>
            <p:ph idx="1"/>
          </p:nvPr>
        </p:nvSpPr>
        <p:spPr/>
        <p:txBody>
          <a:bodyPr/>
          <a:lstStyle/>
          <a:p>
            <a:r>
              <a:rPr lang="en-NZ" dirty="0" smtClean="0"/>
              <a:t>Activities</a:t>
            </a:r>
          </a:p>
          <a:p>
            <a:r>
              <a:rPr lang="en-NZ" dirty="0" smtClean="0"/>
              <a:t>Resources</a:t>
            </a:r>
          </a:p>
          <a:p>
            <a:r>
              <a:rPr lang="en-NZ" dirty="0" smtClean="0"/>
              <a:t>Intents</a:t>
            </a:r>
          </a:p>
          <a:p>
            <a:endParaRPr lang="en-NZ"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r>
              <a:rPr lang="en-NZ" dirty="0" smtClean="0"/>
              <a:t>Basic Activities and Intents</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Lifecycle</a:t>
            </a:r>
            <a:endParaRPr lang="en-NZ" dirty="0"/>
          </a:p>
        </p:txBody>
      </p:sp>
      <p:sp>
        <p:nvSpPr>
          <p:cNvPr id="3" name="Content Placeholder 2"/>
          <p:cNvSpPr>
            <a:spLocks noGrp="1"/>
          </p:cNvSpPr>
          <p:nvPr>
            <p:ph idx="1"/>
          </p:nvPr>
        </p:nvSpPr>
        <p:spPr/>
        <p:txBody>
          <a:bodyPr/>
          <a:lstStyle/>
          <a:p>
            <a:endParaRPr lang="en-NZ"/>
          </a:p>
        </p:txBody>
      </p:sp>
      <p:pic>
        <p:nvPicPr>
          <p:cNvPr id="4" name="Picture 3" descr="State diagram for an Android Activity Lifecycle."/>
          <p:cNvPicPr/>
          <p:nvPr/>
        </p:nvPicPr>
        <p:blipFill>
          <a:blip r:embed="rId3" cstate="print"/>
          <a:srcRect/>
          <a:stretch>
            <a:fillRect/>
          </a:stretch>
        </p:blipFill>
        <p:spPr bwMode="auto">
          <a:xfrm>
            <a:off x="2128203" y="1772816"/>
            <a:ext cx="4171990" cy="4670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Lifecycle</a:t>
            </a:r>
            <a:endParaRPr lang="en-NZ" dirty="0"/>
          </a:p>
        </p:txBody>
      </p:sp>
      <p:sp>
        <p:nvSpPr>
          <p:cNvPr id="3" name="Content Placeholder 2"/>
          <p:cNvSpPr>
            <a:spLocks noGrp="1"/>
          </p:cNvSpPr>
          <p:nvPr>
            <p:ph idx="1"/>
          </p:nvPr>
        </p:nvSpPr>
        <p:spPr/>
        <p:txBody>
          <a:bodyPr>
            <a:normAutofit/>
          </a:bodyPr>
          <a:lstStyle/>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sz="1800" dirty="0" smtClean="0"/>
          </a:p>
          <a:p>
            <a:endParaRPr lang="en-NZ" sz="1800" dirty="0" smtClean="0"/>
          </a:p>
          <a:p>
            <a:r>
              <a:rPr lang="en-NZ" sz="1800" dirty="0" smtClean="0"/>
              <a:t>From </a:t>
            </a:r>
            <a:r>
              <a:rPr lang="en-NZ" sz="1800" dirty="0" err="1" smtClean="0"/>
              <a:t>Delessio</a:t>
            </a:r>
            <a:r>
              <a:rPr lang="en-NZ" sz="1800" dirty="0" smtClean="0"/>
              <a:t>, </a:t>
            </a:r>
            <a:r>
              <a:rPr lang="en-NZ" sz="1800" dirty="0" err="1" smtClean="0"/>
              <a:t>Darcey</a:t>
            </a:r>
            <a:r>
              <a:rPr lang="en-NZ" sz="1800" dirty="0" smtClean="0"/>
              <a:t> &amp; </a:t>
            </a:r>
            <a:r>
              <a:rPr lang="en-NZ" sz="1800" dirty="0" err="1" smtClean="0"/>
              <a:t>Conder</a:t>
            </a:r>
            <a:r>
              <a:rPr lang="en-NZ" sz="1800" dirty="0" smtClean="0"/>
              <a:t> (2014). "Teach Yourself Android Application Development",  3rd Edition</a:t>
            </a:r>
            <a:endParaRPr lang="en-NZ" dirty="0"/>
          </a:p>
        </p:txBody>
      </p:sp>
      <p:pic>
        <p:nvPicPr>
          <p:cNvPr id="4" name="Picture 3"/>
          <p:cNvPicPr/>
          <p:nvPr/>
        </p:nvPicPr>
        <p:blipFill>
          <a:blip r:embed="rId3" cstate="print"/>
          <a:srcRect/>
          <a:stretch>
            <a:fillRect/>
          </a:stretch>
        </p:blipFill>
        <p:spPr bwMode="auto">
          <a:xfrm>
            <a:off x="568682" y="1628800"/>
            <a:ext cx="5731510" cy="383843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Intents</a:t>
            </a:r>
            <a:endParaRPr lang="en-NZ" dirty="0"/>
          </a:p>
        </p:txBody>
      </p:sp>
      <p:sp>
        <p:nvSpPr>
          <p:cNvPr id="3" name="Content Placeholder 2"/>
          <p:cNvSpPr>
            <a:spLocks noGrp="1"/>
          </p:cNvSpPr>
          <p:nvPr>
            <p:ph idx="1"/>
          </p:nvPr>
        </p:nvSpPr>
        <p:spPr/>
        <p:txBody>
          <a:bodyPr>
            <a:noAutofit/>
          </a:bodyPr>
          <a:lstStyle/>
          <a:p>
            <a:r>
              <a:rPr lang="en-NZ" dirty="0" err="1" smtClean="0"/>
              <a:t>android.content.intent</a:t>
            </a:r>
            <a:endParaRPr lang="en-NZ" dirty="0" smtClean="0"/>
          </a:p>
          <a:p>
            <a:r>
              <a:rPr lang="en-NZ" dirty="0" smtClean="0">
                <a:hlinkClick r:id="rId3"/>
              </a:rPr>
              <a:t>http://developer.android.com/reference/android/content/Intent.html</a:t>
            </a:r>
            <a:endParaRPr lang="en-NZ" dirty="0" smtClean="0"/>
          </a:p>
          <a:p>
            <a:r>
              <a:rPr lang="en-NZ" dirty="0" smtClean="0"/>
              <a:t>To transfer control between Activities, or to request a service, you construct an appropriate Intent instance, and pass it to an appropriate system method. </a:t>
            </a:r>
          </a:p>
          <a:p>
            <a:r>
              <a:rPr lang="en-NZ" dirty="0" smtClean="0"/>
              <a:t>Two kinds of Intent:</a:t>
            </a:r>
          </a:p>
          <a:p>
            <a:pPr lvl="1"/>
            <a:r>
              <a:rPr lang="en-NZ" sz="2800" dirty="0" smtClean="0"/>
              <a:t>Explicit</a:t>
            </a:r>
          </a:p>
          <a:p>
            <a:pPr lvl="1"/>
            <a:r>
              <a:rPr lang="en-NZ" sz="2800" dirty="0" smtClean="0"/>
              <a:t>Implicit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Intents</a:t>
            </a:r>
            <a:endParaRPr lang="en-NZ" dirty="0"/>
          </a:p>
        </p:txBody>
      </p:sp>
      <p:sp>
        <p:nvSpPr>
          <p:cNvPr id="3" name="Content Placeholder 2"/>
          <p:cNvSpPr>
            <a:spLocks noGrp="1"/>
          </p:cNvSpPr>
          <p:nvPr>
            <p:ph idx="1"/>
          </p:nvPr>
        </p:nvSpPr>
        <p:spPr/>
        <p:txBody>
          <a:bodyPr>
            <a:normAutofit/>
          </a:bodyPr>
          <a:lstStyle/>
          <a:p>
            <a:pPr lvl="0">
              <a:spcAft>
                <a:spcPts val="600"/>
              </a:spcAft>
            </a:pPr>
            <a:r>
              <a:rPr lang="en-NZ" dirty="0" smtClean="0"/>
              <a:t>Explicit: </a:t>
            </a:r>
          </a:p>
          <a:p>
            <a:pPr lvl="1">
              <a:spcAft>
                <a:spcPts val="600"/>
              </a:spcAft>
            </a:pPr>
            <a:r>
              <a:rPr lang="en-NZ" sz="2800" dirty="0" smtClean="0"/>
              <a:t>The target entity is named specifically. </a:t>
            </a:r>
          </a:p>
          <a:p>
            <a:pPr lvl="0">
              <a:spcAft>
                <a:spcPts val="600"/>
              </a:spcAft>
            </a:pPr>
            <a:r>
              <a:rPr lang="en-NZ" dirty="0" smtClean="0"/>
              <a:t>Implicit:</a:t>
            </a:r>
          </a:p>
          <a:p>
            <a:pPr lvl="1">
              <a:spcAft>
                <a:spcPts val="600"/>
              </a:spcAft>
            </a:pPr>
            <a:r>
              <a:rPr lang="en-NZ" sz="2800" dirty="0" smtClean="0"/>
              <a:t> The target entity is not named. </a:t>
            </a:r>
          </a:p>
          <a:p>
            <a:pPr lvl="1">
              <a:spcAft>
                <a:spcPts val="600"/>
              </a:spcAft>
            </a:pPr>
            <a:r>
              <a:rPr lang="en-NZ" sz="2800" dirty="0" smtClean="0"/>
              <a:t>Rather, some kind of action is requested</a:t>
            </a:r>
          </a:p>
          <a:p>
            <a:pPr lvl="1">
              <a:spcAft>
                <a:spcPts val="600"/>
              </a:spcAft>
            </a:pPr>
            <a:r>
              <a:rPr lang="en-NZ" sz="2800" dirty="0" smtClean="0"/>
              <a:t>The operating system figures out which application activities and/or services can accept the call.</a:t>
            </a: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 Constructors</a:t>
            </a:r>
            <a:endParaRPr lang="en-NZ" dirty="0"/>
          </a:p>
        </p:txBody>
      </p:sp>
      <p:sp>
        <p:nvSpPr>
          <p:cNvPr id="3" name="Content Placeholder 2"/>
          <p:cNvSpPr>
            <a:spLocks noGrp="1"/>
          </p:cNvSpPr>
          <p:nvPr>
            <p:ph idx="1"/>
          </p:nvPr>
        </p:nvSpPr>
        <p:spPr/>
        <p:txBody>
          <a:bodyPr/>
          <a:lstStyle/>
          <a:p>
            <a:r>
              <a:rPr lang="en-NZ" sz="2400" dirty="0" smtClean="0"/>
              <a:t>Explicit</a:t>
            </a:r>
          </a:p>
          <a:p>
            <a:pPr lvl="1"/>
            <a:r>
              <a:rPr lang="en-NZ" dirty="0" smtClean="0"/>
              <a:t>Intent</a:t>
            </a:r>
            <a:r>
              <a:rPr lang="en-NZ" i="1" dirty="0" smtClean="0"/>
              <a:t>(</a:t>
            </a:r>
            <a:r>
              <a:rPr lang="en-NZ" i="1" dirty="0" err="1" smtClean="0"/>
              <a:t>currentActivityInstance</a:t>
            </a:r>
            <a:r>
              <a:rPr lang="en-NZ" i="1" dirty="0" smtClean="0"/>
              <a:t>, </a:t>
            </a:r>
            <a:r>
              <a:rPr lang="en-NZ" i="1" dirty="0" err="1" smtClean="0"/>
              <a:t>targetActivityClass</a:t>
            </a:r>
            <a:r>
              <a:rPr lang="en-NZ" i="1" dirty="0" smtClean="0"/>
              <a:t>)</a:t>
            </a:r>
          </a:p>
          <a:p>
            <a:r>
              <a:rPr lang="en-NZ" sz="2400" dirty="0" smtClean="0"/>
              <a:t>Implicit</a:t>
            </a:r>
          </a:p>
          <a:p>
            <a:pPr lvl="1"/>
            <a:r>
              <a:rPr lang="en-NZ" dirty="0" smtClean="0"/>
              <a:t>Intent(</a:t>
            </a:r>
            <a:r>
              <a:rPr lang="en-NZ" i="1" dirty="0" smtClean="0"/>
              <a:t>action, data</a:t>
            </a:r>
            <a:r>
              <a:rPr lang="en-NZ" dirty="0" smtClean="0"/>
              <a:t>) </a:t>
            </a:r>
          </a:p>
          <a:p>
            <a:endParaRPr lang="en-NZ" dirty="0"/>
          </a:p>
        </p:txBody>
      </p:sp>
      <p:pic>
        <p:nvPicPr>
          <p:cNvPr id="4" name="Picture 3"/>
          <p:cNvPicPr/>
          <p:nvPr/>
        </p:nvPicPr>
        <p:blipFill>
          <a:blip r:embed="rId3" cstate="print"/>
          <a:srcRect/>
          <a:stretch>
            <a:fillRect/>
          </a:stretch>
        </p:blipFill>
        <p:spPr bwMode="auto">
          <a:xfrm>
            <a:off x="179512" y="3573016"/>
            <a:ext cx="8867722" cy="266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Implicit Intent</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8800"/>
            <a:ext cx="2473846" cy="4320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310734" y="1628800"/>
            <a:ext cx="2472321" cy="4320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152399" y="1628800"/>
            <a:ext cx="2476098"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Navigation</a:t>
            </a:r>
            <a:endParaRPr lang="en-NZ" dirty="0"/>
          </a:p>
        </p:txBody>
      </p:sp>
      <p:sp>
        <p:nvSpPr>
          <p:cNvPr id="3" name="Content Placeholder 2"/>
          <p:cNvSpPr>
            <a:spLocks noGrp="1"/>
          </p:cNvSpPr>
          <p:nvPr>
            <p:ph idx="1"/>
          </p:nvPr>
        </p:nvSpPr>
        <p:spPr/>
        <p:txBody>
          <a:bodyPr>
            <a:normAutofit/>
          </a:bodyPr>
          <a:lstStyle/>
          <a:p>
            <a:r>
              <a:rPr lang="en-NZ" dirty="0" smtClean="0"/>
              <a:t>Use explicit Intents to navigate between multiple Activities within a single application.</a:t>
            </a:r>
          </a:p>
          <a:p>
            <a:pPr>
              <a:buNone/>
            </a:pPr>
            <a:endParaRPr lang="en-NZ" dirty="0" smtClean="0"/>
          </a:p>
          <a:p>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3012</TotalTime>
  <Words>2535</Words>
  <Application>Microsoft Office PowerPoint</Application>
  <PresentationFormat>On-screen Show (4:3)</PresentationFormat>
  <Paragraphs>250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Clarity</vt:lpstr>
      <vt:lpstr>Activities and Intents</vt:lpstr>
      <vt:lpstr>Android Framework Core</vt:lpstr>
      <vt:lpstr>Activity Lifecycle</vt:lpstr>
      <vt:lpstr>Activity Lifecycle</vt:lpstr>
      <vt:lpstr>Intents</vt:lpstr>
      <vt:lpstr>Intents</vt:lpstr>
      <vt:lpstr>Intent Constructors</vt:lpstr>
      <vt:lpstr>Implicit Intent</vt:lpstr>
      <vt:lpstr>Activity Navigation</vt:lpstr>
      <vt:lpstr>Activity Navigation</vt:lpstr>
      <vt:lpstr>Creating New Activities</vt:lpstr>
      <vt:lpstr>Registering Activities</vt:lpstr>
      <vt:lpstr>AndroidManifest.xml</vt:lpstr>
      <vt:lpstr>Activity Element</vt:lpstr>
      <vt:lpstr>Digression</vt:lpstr>
      <vt:lpstr>Example</vt:lpstr>
      <vt:lpstr>Example</vt:lpstr>
      <vt:lpstr>Example</vt:lpstr>
      <vt:lpstr>Example</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999</cp:revision>
  <cp:lastPrinted>2017-02-26T22:30:34Z</cp:lastPrinted>
  <dcterms:created xsi:type="dcterms:W3CDTF">1601-01-01T00:00:00Z</dcterms:created>
  <dcterms:modified xsi:type="dcterms:W3CDTF">2019-03-05T01:39:57Z</dcterms:modified>
</cp:coreProperties>
</file>