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3"/>
  </p:notesMasterIdLst>
  <p:sldIdLst>
    <p:sldId id="257" r:id="rId2"/>
    <p:sldId id="258" r:id="rId3"/>
    <p:sldId id="261" r:id="rId4"/>
    <p:sldId id="259" r:id="rId5"/>
    <p:sldId id="260" r:id="rId6"/>
    <p:sldId id="286" r:id="rId7"/>
    <p:sldId id="289" r:id="rId8"/>
    <p:sldId id="290" r:id="rId9"/>
    <p:sldId id="291" r:id="rId10"/>
    <p:sldId id="292" r:id="rId11"/>
    <p:sldId id="285" r:id="rId12"/>
    <p:sldId id="284" r:id="rId13"/>
    <p:sldId id="293" r:id="rId14"/>
    <p:sldId id="318" r:id="rId15"/>
    <p:sldId id="295" r:id="rId16"/>
    <p:sldId id="296" r:id="rId17"/>
    <p:sldId id="297" r:id="rId18"/>
    <p:sldId id="298" r:id="rId19"/>
    <p:sldId id="299" r:id="rId20"/>
    <p:sldId id="294" r:id="rId21"/>
    <p:sldId id="263" r:id="rId22"/>
    <p:sldId id="301" r:id="rId23"/>
    <p:sldId id="303" r:id="rId24"/>
    <p:sldId id="307" r:id="rId25"/>
    <p:sldId id="302" r:id="rId26"/>
    <p:sldId id="304" r:id="rId27"/>
    <p:sldId id="264" r:id="rId28"/>
    <p:sldId id="305" r:id="rId29"/>
    <p:sldId id="306" r:id="rId30"/>
    <p:sldId id="265" r:id="rId31"/>
    <p:sldId id="282" r:id="rId32"/>
    <p:sldId id="273" r:id="rId33"/>
    <p:sldId id="308" r:id="rId34"/>
    <p:sldId id="271" r:id="rId35"/>
    <p:sldId id="309" r:id="rId36"/>
    <p:sldId id="272" r:id="rId37"/>
    <p:sldId id="319" r:id="rId38"/>
    <p:sldId id="320" r:id="rId39"/>
    <p:sldId id="321" r:id="rId40"/>
    <p:sldId id="323" r:id="rId41"/>
    <p:sldId id="322" r:id="rId42"/>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977" autoAdjust="0"/>
  </p:normalViewPr>
  <p:slideViewPr>
    <p:cSldViewPr>
      <p:cViewPr varScale="1">
        <p:scale>
          <a:sx n="71" d="100"/>
          <a:sy n="71" d="100"/>
        </p:scale>
        <p:origin x="194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US" dirty="0" smtClean="0"/>
              <a:t>To see all of your app’s content and functionality,</a:t>
            </a:r>
            <a:r>
              <a:rPr lang="en-US" baseline="0" dirty="0" smtClean="0"/>
              <a:t> the user must be able to navigate</a:t>
            </a:r>
          </a:p>
          <a:p>
            <a:pPr>
              <a:buFont typeface="Arial" pitchFamily="34" charset="0"/>
              <a:buChar char="•"/>
            </a:pPr>
            <a:r>
              <a:rPr lang="en-US" baseline="0" dirty="0" smtClean="0"/>
              <a:t>Often, this is from Activity to Activity</a:t>
            </a:r>
          </a:p>
          <a:p>
            <a:pPr>
              <a:buFont typeface="Arial" pitchFamily="34" charset="0"/>
              <a:buChar char="•"/>
            </a:pPr>
            <a:r>
              <a:rPr lang="en-US" baseline="0" dirty="0" smtClean="0"/>
              <a:t>Sometimes the user actually stays at the same Activity, and just the content changes.</a:t>
            </a:r>
          </a:p>
          <a:p>
            <a:pPr>
              <a:buFont typeface="Arial" pitchFamily="34" charset="0"/>
              <a:buChar char="•"/>
            </a:pPr>
            <a:r>
              <a:rPr lang="en-US" baseline="0" dirty="0" smtClean="0"/>
              <a:t>Either way, it is essential that the user knows where he is, where he can go to, and how to get back to where he came from.</a:t>
            </a:r>
          </a:p>
          <a:p>
            <a:pPr>
              <a:buFont typeface="Arial" pitchFamily="34" charset="0"/>
              <a:buChar char="•"/>
            </a:pPr>
            <a:r>
              <a:rPr lang="en-US" baseline="0" dirty="0" smtClean="0"/>
              <a:t>That’s what navigation is about</a:t>
            </a:r>
          </a:p>
          <a:p>
            <a:pPr>
              <a:buFont typeface="Arial" pitchFamily="34" charset="0"/>
              <a:buChar cha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Today we will start by noting the various types of navigation</a:t>
            </a:r>
          </a:p>
          <a:p>
            <a:pPr>
              <a:buFont typeface="Arial" pitchFamily="34" charset="0"/>
              <a:buChar char="•"/>
            </a:pPr>
            <a:r>
              <a:rPr lang="en-US" baseline="0" dirty="0" smtClean="0"/>
              <a:t>Then we will look at two simple but effective techniques for implementing them.</a:t>
            </a:r>
          </a:p>
          <a:p>
            <a:pPr>
              <a:buFont typeface="Arial" pitchFamily="34" charset="0"/>
              <a:buChar char="•"/>
            </a:pPr>
            <a:endParaRPr lang="en-US" baseline="0" dirty="0" smtClean="0"/>
          </a:p>
          <a:p>
            <a:pPr>
              <a:buFont typeface="Arial" pitchFamily="34" charset="0"/>
              <a:buChar char="•"/>
            </a:pPr>
            <a:r>
              <a:rPr lang="en-US" baseline="0" dirty="0" smtClean="0"/>
              <a:t>Android actually provides a few more ways, that are very useful in some circumstances, but we will have to learn a few more things about the framework (specifically, how to work with </a:t>
            </a:r>
            <a:r>
              <a:rPr lang="en-US" b="1" i="1" baseline="0" dirty="0" smtClean="0"/>
              <a:t>fragments</a:t>
            </a:r>
            <a:r>
              <a:rPr lang="en-US" b="0" i="0" baseline="0" dirty="0" smtClean="0"/>
              <a:t>) before we can use those.</a:t>
            </a:r>
          </a:p>
          <a:p>
            <a:pPr>
              <a:buFont typeface="Arial" pitchFamily="34" charset="0"/>
              <a:buChar char="•"/>
            </a:pPr>
            <a:endParaRPr lang="en-US" b="0" i="0" baseline="0" dirty="0" smtClean="0"/>
          </a:p>
          <a:p>
            <a:pPr>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p14="http://schemas.microsoft.com/office/powerpoint/2010/main" val="63134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pPr>
              <a:buFont typeface="Arial" pitchFamily="34" charset="0"/>
              <a:buChar char="•"/>
            </a:pPr>
            <a:r>
              <a:rPr lang="en-NZ" dirty="0" smtClean="0"/>
              <a:t>Our</a:t>
            </a:r>
            <a:r>
              <a:rPr lang="en-NZ" baseline="0" dirty="0" smtClean="0"/>
              <a:t> plan for this architecture is to make a main screen with a </a:t>
            </a:r>
            <a:r>
              <a:rPr lang="en-NZ" baseline="0" dirty="0" err="1" smtClean="0"/>
              <a:t>nav</a:t>
            </a:r>
            <a:r>
              <a:rPr lang="en-NZ" baseline="0" dirty="0" smtClean="0"/>
              <a:t> control to each child.</a:t>
            </a:r>
          </a:p>
          <a:p>
            <a:pPr>
              <a:buFont typeface="Arial" pitchFamily="34" charset="0"/>
              <a:buChar char="•"/>
            </a:pPr>
            <a:r>
              <a:rPr lang="en-NZ" baseline="0" dirty="0" smtClean="0"/>
              <a:t>Each child screen then shows its data (which is, in this case, the list of dog breeds in the group).</a:t>
            </a:r>
          </a:p>
          <a:p>
            <a:pPr>
              <a:buFont typeface="Arial" pitchFamily="34" charset="0"/>
              <a:buChar char="•"/>
            </a:pPr>
            <a:endParaRPr lang="en-NZ" baseline="0" dirty="0" smtClean="0"/>
          </a:p>
          <a:p>
            <a:pPr>
              <a:buFont typeface="Arial" pitchFamily="34" charset="0"/>
              <a:buChar char="•"/>
            </a:pPr>
            <a:r>
              <a:rPr lang="en-NZ" baseline="0" dirty="0" smtClean="0"/>
              <a:t>We make one Activity for the main </a:t>
            </a:r>
            <a:r>
              <a:rPr lang="en-NZ" baseline="0" dirty="0" err="1" smtClean="0"/>
              <a:t>nav</a:t>
            </a:r>
            <a:r>
              <a:rPr lang="en-NZ" baseline="0" dirty="0" smtClean="0"/>
              <a:t> and one for each child (think: can you see where we might find some efficiencies?)</a:t>
            </a:r>
          </a:p>
          <a:p>
            <a:pPr>
              <a:buFont typeface="Arial" pitchFamily="34" charset="0"/>
              <a:buChar char="•"/>
            </a:pPr>
            <a:endParaRPr lang="en-NZ" baseline="0" dirty="0" smtClean="0"/>
          </a:p>
          <a:p>
            <a:pPr>
              <a:buFont typeface="Arial" pitchFamily="34" charset="0"/>
              <a:buChar char="•"/>
            </a:pPr>
            <a:r>
              <a:rPr lang="en-NZ" baseline="0" dirty="0" smtClean="0"/>
              <a:t>You could already build this app, actually. On your main activity, place a button for each group. Wire the button up to launch an intent to the corresponding Activity.</a:t>
            </a:r>
          </a:p>
          <a:p>
            <a:pPr>
              <a:buFont typeface="Arial" pitchFamily="34" charset="0"/>
              <a:buChar char="•"/>
            </a:pPr>
            <a:r>
              <a:rPr lang="en-NZ" baseline="0" dirty="0" smtClean="0"/>
              <a:t>Then on each Breed Group sub page, provide some way to get back (depending on the hard back button is not good enough...)</a:t>
            </a:r>
          </a:p>
          <a:p>
            <a:pPr>
              <a:buFont typeface="Arial" pitchFamily="34" charset="0"/>
              <a:buChar char="•"/>
            </a:pPr>
            <a:r>
              <a:rPr lang="en-NZ" baseline="0" dirty="0" smtClean="0"/>
              <a:t>It might be good practice, in fact, to do this.</a:t>
            </a:r>
          </a:p>
          <a:p>
            <a:pPr>
              <a:buFont typeface="Arial" pitchFamily="34" charset="0"/>
              <a:buChar char="•"/>
            </a:pPr>
            <a:endParaRPr lang="en-NZ" baseline="0" dirty="0" smtClean="0"/>
          </a:p>
          <a:p>
            <a:pPr>
              <a:buFont typeface="Arial" pitchFamily="34" charset="0"/>
              <a:buChar char="•"/>
            </a:pPr>
            <a:r>
              <a:rPr lang="en-NZ" baseline="0" dirty="0" smtClean="0"/>
              <a:t>There is however, a better way in Android. Specifically, there is a better control to use: the </a:t>
            </a:r>
            <a:r>
              <a:rPr lang="en-NZ" baseline="0" dirty="0" err="1" smtClean="0"/>
              <a:t>ListView</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err="1" smtClean="0"/>
              <a:t>ListView</a:t>
            </a:r>
            <a:r>
              <a:rPr lang="en-NZ" baseline="0" dirty="0" smtClean="0"/>
              <a:t> is what it sounds like: a list.</a:t>
            </a:r>
          </a:p>
          <a:p>
            <a:pPr>
              <a:buFont typeface="Arial" pitchFamily="34" charset="0"/>
              <a:buChar char="•"/>
            </a:pPr>
            <a:endParaRPr lang="en-NZ" baseline="0" dirty="0" smtClean="0"/>
          </a:p>
          <a:p>
            <a:pPr>
              <a:buFont typeface="Arial" pitchFamily="34" charset="0"/>
              <a:buChar char="•"/>
            </a:pPr>
            <a:r>
              <a:rPr lang="en-NZ" baseline="0" dirty="0" smtClean="0"/>
              <a:t>Its advantages over buttons are:</a:t>
            </a:r>
          </a:p>
          <a:p>
            <a:pPr lvl="1">
              <a:buFont typeface="Arial" pitchFamily="34" charset="0"/>
              <a:buChar char="•"/>
            </a:pPr>
            <a:r>
              <a:rPr lang="en-NZ" baseline="0" dirty="0" smtClean="0"/>
              <a:t>No alignment hassles</a:t>
            </a:r>
          </a:p>
          <a:p>
            <a:pPr lvl="1">
              <a:buFont typeface="Arial" pitchFamily="34" charset="0"/>
              <a:buChar char="•"/>
            </a:pPr>
            <a:r>
              <a:rPr lang="en-NZ" baseline="0" dirty="0" smtClean="0"/>
              <a:t>You only have to write one handler for the whole control (as opposed to seven handlers for seven buttons)</a:t>
            </a:r>
          </a:p>
          <a:p>
            <a:pPr lvl="1">
              <a:buFont typeface="Arial" pitchFamily="34" charset="0"/>
              <a:buChar char="•"/>
            </a:pPr>
            <a:r>
              <a:rPr lang="en-NZ" baseline="0" dirty="0" smtClean="0"/>
              <a:t>It scrolls (so you can actually have more </a:t>
            </a:r>
            <a:r>
              <a:rPr lang="en-NZ" baseline="0" dirty="0" err="1" smtClean="0"/>
              <a:t>nav</a:t>
            </a:r>
            <a:r>
              <a:rPr lang="en-NZ" baseline="0" dirty="0" smtClean="0"/>
              <a:t> items that can fit on the screen).</a:t>
            </a:r>
          </a:p>
          <a:p>
            <a:pPr lvl="1">
              <a:buFont typeface="Arial" pitchFamily="34" charset="0"/>
              <a:buChar char="•"/>
            </a:pPr>
            <a:endParaRPr lang="en-NZ" baseline="0" dirty="0" smtClean="0"/>
          </a:p>
          <a:p>
            <a:pPr lvl="0">
              <a:buFont typeface="Arial" pitchFamily="34" charset="0"/>
              <a:buChar char="•"/>
            </a:pPr>
            <a:r>
              <a:rPr lang="en-NZ" baseline="0" dirty="0" smtClean="0"/>
              <a:t>Here’s what the app will look like...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launch activity.</a:t>
            </a:r>
          </a:p>
          <a:p>
            <a:pPr>
              <a:buFont typeface="Arial" pitchFamily="34" charset="0"/>
              <a:buChar char="•"/>
            </a:pPr>
            <a:r>
              <a:rPr lang="en-NZ" dirty="0" smtClean="0"/>
              <a:t>This is a single ListView control, not a bunch of separate </a:t>
            </a:r>
            <a:r>
              <a:rPr lang="en-NZ" dirty="0" err="1" smtClean="0"/>
              <a:t>TextViews</a:t>
            </a:r>
            <a:r>
              <a:rPr lang="en-NZ" dirty="0" smtClean="0"/>
              <a:t>.</a:t>
            </a:r>
          </a:p>
          <a:p>
            <a:pPr>
              <a:buFont typeface="Arial" pitchFamily="34" charset="0"/>
              <a:buChar char="•"/>
            </a:pPr>
            <a:r>
              <a:rPr lang="en-NZ" dirty="0" smtClean="0"/>
              <a:t>(If you had to guess, how do you think you get the contents</a:t>
            </a:r>
            <a:r>
              <a:rPr lang="en-NZ" baseline="0" dirty="0" smtClean="0"/>
              <a:t> into that ListView...?  =&gt; Adapter)</a:t>
            </a:r>
          </a:p>
          <a:p>
            <a:pPr>
              <a:buFont typeface="Arial" pitchFamily="34" charset="0"/>
              <a:buChar char="•"/>
            </a:pPr>
            <a:endParaRPr lang="en-NZ" dirty="0" smtClean="0"/>
          </a:p>
          <a:p>
            <a:pPr>
              <a:buFont typeface="Arial" pitchFamily="34" charset="0"/>
              <a:buChar char="•"/>
            </a:pPr>
            <a:r>
              <a:rPr lang="en-NZ" dirty="0" smtClean="0"/>
              <a:t>Each of these is clickable. This</a:t>
            </a:r>
            <a:r>
              <a:rPr lang="en-NZ" baseline="0" dirty="0" smtClean="0"/>
              <a:t> is built-in to the ListView control</a:t>
            </a:r>
            <a:endParaRPr lang="en-NZ" dirty="0" smtClean="0"/>
          </a:p>
          <a:p>
            <a:pPr>
              <a:buFont typeface="Arial" pitchFamily="34" charset="0"/>
              <a:buChar char="•"/>
            </a:pPr>
            <a:r>
              <a:rPr lang="en-NZ" dirty="0" err="1" smtClean="0"/>
              <a:t>Onclick</a:t>
            </a:r>
            <a:r>
              <a:rPr lang="en-NZ" dirty="0" smtClean="0"/>
              <a:t>, they highlight.</a:t>
            </a:r>
            <a:r>
              <a:rPr lang="en-NZ" baseline="0" dirty="0" smtClean="0"/>
              <a:t> This is automatic with </a:t>
            </a:r>
            <a:r>
              <a:rPr lang="en-NZ" baseline="0" dirty="0" err="1" smtClean="0"/>
              <a:t>ListView</a:t>
            </a:r>
            <a:r>
              <a:rPr lang="en-NZ" baseline="0" dirty="0" smtClean="0"/>
              <a:t>.</a:t>
            </a:r>
          </a:p>
          <a:p>
            <a:pPr>
              <a:buFont typeface="Arial" pitchFamily="34" charset="0"/>
              <a:buChar char="•"/>
            </a:pPr>
            <a:r>
              <a:rPr lang="en-NZ" baseline="0" dirty="0" smtClean="0"/>
              <a:t>If we choose, say, the Working group...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see this.</a:t>
            </a:r>
          </a:p>
          <a:p>
            <a:pPr>
              <a:buFont typeface="Arial" pitchFamily="34" charset="0"/>
              <a:buChar char="•"/>
            </a:pPr>
            <a:r>
              <a:rPr lang="en-NZ" dirty="0" smtClean="0"/>
              <a:t>These could</a:t>
            </a:r>
            <a:r>
              <a:rPr lang="en-NZ" baseline="0" dirty="0" smtClean="0"/>
              <a:t> be links to individual screens about each breed. (For practice, you might want to try to implement that.)</a:t>
            </a:r>
          </a:p>
          <a:p>
            <a:pPr>
              <a:buFont typeface="Arial" pitchFamily="34" charset="0"/>
              <a:buChar char="•"/>
            </a:pPr>
            <a:endParaRPr lang="en-NZ" dirty="0" smtClean="0"/>
          </a:p>
          <a:p>
            <a:pPr>
              <a:buFont typeface="Arial" pitchFamily="34" charset="0"/>
              <a:buChar char="•"/>
            </a:pPr>
            <a:r>
              <a:rPr lang="en-NZ" dirty="0" smtClean="0"/>
              <a:t>Note the little up/back control.</a:t>
            </a:r>
          </a:p>
          <a:p>
            <a:pPr>
              <a:buFont typeface="Arial" pitchFamily="34" charset="0"/>
              <a:buChar char="•"/>
            </a:pPr>
            <a:r>
              <a:rPr lang="en-NZ" dirty="0" smtClean="0"/>
              <a:t>Android does</a:t>
            </a:r>
            <a:r>
              <a:rPr lang="en-NZ" baseline="0" dirty="0" smtClean="0"/>
              <a:t> this for us i</a:t>
            </a:r>
            <a:r>
              <a:rPr lang="en-NZ" b="1" baseline="0" dirty="0" smtClean="0"/>
              <a:t>f we set up our activities correctly</a:t>
            </a:r>
            <a:r>
              <a:rPr lang="en-NZ" baseline="0" dirty="0" smtClean="0"/>
              <a:t>. We will see how in a minute.</a:t>
            </a:r>
          </a:p>
          <a:p>
            <a:pPr>
              <a:buFont typeface="Arial" pitchFamily="34" charset="0"/>
              <a:buChar char="•"/>
            </a:pPr>
            <a:r>
              <a:rPr lang="en-NZ" baseline="0" dirty="0" smtClean="0"/>
              <a:t>Thus, if you use this architecture, you don’t have to implement your own historical navigation at all.</a:t>
            </a:r>
          </a:p>
          <a:p>
            <a:pPr>
              <a:buFont typeface="Arial" pitchFamily="34" charset="0"/>
              <a:buChar char="•"/>
            </a:pPr>
            <a:endParaRPr lang="en-NZ" baseline="0" dirty="0" smtClean="0"/>
          </a:p>
          <a:p>
            <a:pPr>
              <a:buFont typeface="Arial" pitchFamily="34" charset="0"/>
              <a:buChar char="•"/>
            </a:pPr>
            <a:r>
              <a:rPr lang="en-NZ" baseline="0" dirty="0" smtClean="0"/>
              <a:t>Each link from the main takes us to the corresponding group</a:t>
            </a:r>
          </a:p>
          <a:p>
            <a:pPr>
              <a:buFont typeface="Arial" pitchFamily="34" charset="0"/>
              <a:buChar char="•"/>
            </a:pPr>
            <a:r>
              <a:rPr lang="en-NZ" baseline="0" dirty="0" smtClean="0"/>
              <a:t>If we go back...</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and </a:t>
            </a:r>
            <a:r>
              <a:rPr lang="en-NZ" dirty="0" smtClean="0"/>
              <a:t>choose Herding group...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see this</a:t>
            </a:r>
          </a:p>
          <a:p>
            <a:pPr>
              <a:buFont typeface="Arial" pitchFamily="34" charset="0"/>
              <a:buChar char="•"/>
            </a:pPr>
            <a:endParaRPr lang="en-NZ" dirty="0" smtClean="0"/>
          </a:p>
          <a:p>
            <a:pPr>
              <a:buFont typeface="Arial" pitchFamily="34" charset="0"/>
              <a:buChar char="•"/>
            </a:pPr>
            <a:r>
              <a:rPr lang="en-NZ" b="1" dirty="0" smtClean="0"/>
              <a:t>Note that I am setting</a:t>
            </a:r>
            <a:r>
              <a:rPr lang="en-NZ" b="1" baseline="0" dirty="0" smtClean="0"/>
              <a:t> the header TextView (Working Group, Herding Group...) dynamically using string resources. </a:t>
            </a:r>
            <a:r>
              <a:rPr lang="en-NZ" baseline="0" dirty="0" smtClean="0"/>
              <a:t>You did a similar task with your </a:t>
            </a:r>
            <a:r>
              <a:rPr lang="en-NZ" baseline="0" dirty="0" err="1" smtClean="0"/>
              <a:t>ActivityA</a:t>
            </a:r>
            <a:r>
              <a:rPr lang="en-NZ" baseline="0" dirty="0" smtClean="0"/>
              <a:t>, B, C practical.</a:t>
            </a:r>
          </a:p>
          <a:p>
            <a:pPr>
              <a:buFont typeface="Arial" pitchFamily="34" charset="0"/>
              <a:buChar char="•"/>
            </a:pPr>
            <a:r>
              <a:rPr lang="en-NZ" baseline="0" dirty="0" smtClean="0"/>
              <a:t>Later we will see a more flexible way of doing this (the launching activity will pass the label text along).</a:t>
            </a:r>
            <a:endParaRPr lang="en-NZ" dirty="0" smtClean="0"/>
          </a:p>
          <a:p>
            <a:pPr>
              <a:buFont typeface="Arial" pitchFamily="34" charset="0"/>
              <a:buChar char="•"/>
            </a:pPr>
            <a:endParaRPr lang="en-NZ" dirty="0" smtClean="0"/>
          </a:p>
          <a:p>
            <a:pPr>
              <a:buFont typeface="Arial" pitchFamily="34" charset="0"/>
              <a:buChar char="•"/>
            </a:pPr>
            <a:r>
              <a:rPr lang="en-NZ" dirty="0" smtClean="0"/>
              <a:t>The Herding group is so large that the ListView</a:t>
            </a:r>
            <a:r>
              <a:rPr lang="en-NZ" baseline="0" dirty="0" smtClean="0"/>
              <a:t> doesn’t fit on the screen. But t</a:t>
            </a:r>
            <a:r>
              <a:rPr lang="en-NZ" dirty="0" smtClean="0"/>
              <a:t>he ListView</a:t>
            </a:r>
            <a:r>
              <a:rPr lang="en-NZ" baseline="0" dirty="0" smtClean="0"/>
              <a:t> scrolls, so we can scroll through,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 this is a brute force approach. Fine when you’re starting, but see if, as we are going through it, you can see opportunities for efficiency.</a:t>
            </a:r>
          </a:p>
          <a:p>
            <a:pPr>
              <a:buFont typeface="Arial" pitchFamily="34" charset="0"/>
              <a:buChar char="•"/>
            </a:pPr>
            <a:endParaRPr lang="en-NZ" dirty="0" smtClean="0"/>
          </a:p>
          <a:p>
            <a:pPr>
              <a:buFont typeface="Arial" pitchFamily="34" charset="0"/>
              <a:buChar char="•"/>
            </a:pPr>
            <a:r>
              <a:rPr lang="en-NZ" dirty="0" smtClean="0"/>
              <a:t>Questions about the wiring:</a:t>
            </a:r>
          </a:p>
          <a:p>
            <a:pPr lvl="1">
              <a:buFont typeface="Arial" pitchFamily="34" charset="0"/>
              <a:buChar char="•"/>
            </a:pPr>
            <a:r>
              <a:rPr lang="en-NZ" dirty="0" smtClean="0"/>
              <a:t>How will you launch a child Activity? =&gt; make an Intent</a:t>
            </a:r>
          </a:p>
          <a:p>
            <a:pPr lvl="1">
              <a:buFont typeface="Arial" pitchFamily="34" charset="0"/>
              <a:buChar char="•"/>
            </a:pPr>
            <a:r>
              <a:rPr lang="en-NZ" dirty="0" smtClean="0"/>
              <a:t>How will you know which Activity</a:t>
            </a:r>
            <a:r>
              <a:rPr lang="en-NZ" baseline="0" dirty="0" smtClean="0"/>
              <a:t> to Launch? =&gt; you will need to get the text of the clicked on item in the </a:t>
            </a:r>
            <a:r>
              <a:rPr lang="en-NZ" baseline="0" dirty="0" err="1" smtClean="0"/>
              <a:t>ListView</a:t>
            </a:r>
            <a:r>
              <a:rPr lang="en-NZ" baseline="0" dirty="0" smtClean="0"/>
              <a:t>. Luckily, the </a:t>
            </a:r>
            <a:r>
              <a:rPr lang="en-NZ" baseline="0" dirty="0" err="1" smtClean="0"/>
              <a:t>ListView</a:t>
            </a:r>
            <a:r>
              <a:rPr lang="en-NZ" baseline="0" dirty="0" smtClean="0"/>
              <a:t> has a method for this.</a:t>
            </a:r>
          </a:p>
          <a:p>
            <a:pPr lvl="1">
              <a:buFont typeface="Arial" pitchFamily="34" charset="0"/>
              <a:buChar char="•"/>
            </a:pPr>
            <a:endParaRPr lang="en-NZ" baseline="0" dirty="0" smtClean="0"/>
          </a:p>
          <a:p>
            <a:pPr lvl="0">
              <a:buFont typeface="Arial" pitchFamily="34" charset="0"/>
              <a:buChar char="•"/>
            </a:pPr>
            <a:r>
              <a:rPr lang="en-NZ" baseline="0" dirty="0" smtClean="0"/>
              <a:t>We know how to make Activities, so all we really need to do is figure out </a:t>
            </a:r>
            <a:r>
              <a:rPr lang="en-NZ" baseline="0" dirty="0" err="1" smtClean="0"/>
              <a:t>ListView</a:t>
            </a:r>
            <a:r>
              <a:rPr lang="en-NZ" baseline="0" dirty="0" smtClean="0"/>
              <a:t>.</a:t>
            </a:r>
          </a:p>
          <a:p>
            <a:pPr lvl="0">
              <a:buFont typeface="Arial" pitchFamily="34" charset="0"/>
              <a:buChar char="•"/>
            </a:pPr>
            <a:endParaRPr lang="en-NZ" baseline="0" dirty="0" smtClean="0"/>
          </a:p>
          <a:p>
            <a:pPr lvl="0">
              <a:buFont typeface="Arial" pitchFamily="34" charset="0"/>
              <a:buChar char="•"/>
            </a:pPr>
            <a:r>
              <a:rPr lang="en-NZ" baseline="0" dirty="0" smtClean="0"/>
              <a:t>Let’s look more closely at this control. We will see that everything we have learned about buttons and spinners and so forth is useful here...</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Three steps</a:t>
            </a:r>
          </a:p>
          <a:p>
            <a:pPr>
              <a:buFont typeface="Arial" pitchFamily="34" charset="0"/>
              <a:buChar char="•"/>
            </a:pPr>
            <a:r>
              <a:rPr lang="en-NZ" dirty="0" smtClean="0"/>
              <a:t>The dragging in part is straightforward. Just scroll down a bit until you</a:t>
            </a:r>
            <a:r>
              <a:rPr lang="en-NZ" baseline="0" dirty="0" smtClean="0"/>
              <a:t> find the Containers.</a:t>
            </a:r>
            <a:endParaRPr lang="en-NZ" dirty="0" smtClean="0"/>
          </a:p>
          <a:p>
            <a:pPr>
              <a:buFont typeface="Arial" pitchFamily="34" charset="0"/>
              <a:buChar char="•"/>
            </a:pPr>
            <a:r>
              <a:rPr lang="en-NZ" dirty="0" smtClean="0"/>
              <a:t>Let’s look at the other two</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learned adapters earlier</a:t>
            </a:r>
            <a:r>
              <a:rPr lang="en-NZ" baseline="0" dirty="0" smtClean="0"/>
              <a:t> when we made a spinner. This is the same.</a:t>
            </a:r>
          </a:p>
          <a:p>
            <a:pPr>
              <a:buFont typeface="Arial" pitchFamily="34" charset="0"/>
              <a:buChar char="•"/>
            </a:pPr>
            <a:endParaRPr lang="en-NZ" baseline="0" dirty="0" smtClean="0"/>
          </a:p>
          <a:p>
            <a:pPr>
              <a:buFont typeface="Arial" pitchFamily="34" charset="0"/>
              <a:buChar char="•"/>
            </a:pPr>
            <a:r>
              <a:rPr lang="en-NZ" baseline="0" dirty="0" smtClean="0"/>
              <a:t>Let’s look at the code.</a:t>
            </a:r>
          </a:p>
          <a:p>
            <a:pPr>
              <a:buFont typeface="Arial" pitchFamily="34" charset="0"/>
              <a:buChar char="•"/>
            </a:pPr>
            <a:endParaRPr lang="en-NZ" baseline="0" dirty="0" smtClean="0"/>
          </a:p>
          <a:p>
            <a:pPr>
              <a:buFont typeface="Arial" pitchFamily="34" charset="0"/>
              <a:buChar char="•"/>
            </a:pPr>
            <a:r>
              <a:rPr lang="en-NZ" baseline="0" dirty="0" smtClean="0"/>
              <a:t>Where is this code, do you think? =&gt; in our main activity’s onCreate method.</a:t>
            </a:r>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22</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get modular with this. We</a:t>
            </a:r>
            <a:r>
              <a:rPr lang="en-NZ" baseline="0" dirty="0" smtClean="0"/>
              <a:t> will call this method in the onCreate. Using methods like this will keep your onCreate from getting overwhelmed.</a:t>
            </a:r>
          </a:p>
          <a:p>
            <a:pPr>
              <a:buFont typeface="Arial" pitchFamily="34" charset="0"/>
              <a:buChar char="•"/>
            </a:pPr>
            <a:endParaRPr lang="en-NZ" dirty="0" smtClean="0"/>
          </a:p>
          <a:p>
            <a:pPr>
              <a:buFont typeface="Arial" pitchFamily="34" charset="0"/>
              <a:buChar char="•"/>
            </a:pPr>
            <a:r>
              <a:rPr lang="en-NZ" dirty="0" smtClean="0"/>
              <a:t>Exactly</a:t>
            </a:r>
            <a:r>
              <a:rPr lang="en-NZ" baseline="0" dirty="0" smtClean="0"/>
              <a:t> as you did with the spinner</a:t>
            </a:r>
          </a:p>
          <a:p>
            <a:pPr marL="228600" indent="-228600">
              <a:buFont typeface="+mj-lt"/>
              <a:buAutoNum type="arabicPeriod"/>
            </a:pPr>
            <a:r>
              <a:rPr lang="en-NZ" baseline="0" dirty="0" smtClean="0"/>
              <a:t>Make an array.</a:t>
            </a:r>
          </a:p>
          <a:p>
            <a:pPr marL="228600" indent="-228600">
              <a:buFont typeface="+mj-lt"/>
              <a:buAutoNum type="arabicPeriod"/>
            </a:pPr>
            <a:r>
              <a:rPr lang="en-NZ" baseline="0" dirty="0" smtClean="0"/>
              <a:t>Make an adapter. Pass in the context (the current activity), the layout for the </a:t>
            </a:r>
            <a:r>
              <a:rPr lang="en-NZ" baseline="0" dirty="0" err="1" smtClean="0"/>
              <a:t>textView</a:t>
            </a:r>
            <a:r>
              <a:rPr lang="en-NZ" baseline="0" dirty="0" smtClean="0"/>
              <a:t> (use </a:t>
            </a:r>
            <a:r>
              <a:rPr lang="en-NZ" baseline="0" dirty="0" err="1" smtClean="0"/>
              <a:t>android.R.layout.xxx</a:t>
            </a:r>
            <a:r>
              <a:rPr lang="en-NZ" baseline="0" dirty="0" smtClean="0"/>
              <a:t> if you wish, or you can make your own, as I did here – we’ll see it in a second.)</a:t>
            </a:r>
          </a:p>
          <a:p>
            <a:pPr marL="228600" indent="-228600">
              <a:buFont typeface="+mj-lt"/>
              <a:buAutoNum type="arabicPeriod"/>
            </a:pPr>
            <a:r>
              <a:rPr lang="en-NZ" baseline="0" dirty="0" smtClean="0"/>
              <a:t>Grab the </a:t>
            </a:r>
            <a:r>
              <a:rPr lang="en-NZ" baseline="0" dirty="0" err="1" smtClean="0"/>
              <a:t>ListView</a:t>
            </a:r>
            <a:endParaRPr lang="en-NZ" baseline="0" dirty="0" smtClean="0"/>
          </a:p>
          <a:p>
            <a:pPr marL="228600" indent="-228600">
              <a:buFont typeface="+mj-lt"/>
              <a:buAutoNum type="arabicPeriod"/>
            </a:pPr>
            <a:r>
              <a:rPr lang="en-NZ" baseline="0" dirty="0" smtClean="0"/>
              <a:t>Bind it with </a:t>
            </a:r>
            <a:r>
              <a:rPr lang="en-NZ" baseline="0" dirty="0" err="1" smtClean="0"/>
              <a:t>setAdapter</a:t>
            </a:r>
            <a:r>
              <a:rPr lang="en-NZ" baseline="0" dirty="0" smtClean="0"/>
              <a:t>.</a:t>
            </a:r>
          </a:p>
          <a:p>
            <a:pPr marL="228600" indent="-228600">
              <a:buFont typeface="+mj-lt"/>
              <a:buAutoNum type="arabicPeriod"/>
            </a:pPr>
            <a:endParaRPr lang="en-NZ" baseline="0" dirty="0" smtClean="0"/>
          </a:p>
          <a:p>
            <a:pPr marL="228600" indent="-228600">
              <a:buFont typeface="+mj-lt"/>
              <a:buNone/>
            </a:pPr>
            <a:r>
              <a:rPr lang="en-NZ" baseline="0" dirty="0" smtClean="0"/>
              <a:t>Run it and your awesome list will appear. It won’t do anything yet, because we haven’t wired it up. But that’s ok. We know how...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23</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a:t>
            </a:r>
            <a:r>
              <a:rPr lang="en-NZ" baseline="0" dirty="0" smtClean="0"/>
              <a:t> adapter just wants a TextView template.</a:t>
            </a:r>
          </a:p>
          <a:p>
            <a:pPr>
              <a:buFont typeface="Arial" pitchFamily="34" charset="0"/>
              <a:buChar char="•"/>
            </a:pPr>
            <a:r>
              <a:rPr lang="en-NZ" baseline="0" dirty="0" smtClean="0"/>
              <a:t>Here’s mine. I wanted a little less padding and a larger text size than the </a:t>
            </a:r>
            <a:r>
              <a:rPr lang="en-NZ" baseline="0" dirty="0" err="1" smtClean="0"/>
              <a:t>android.R</a:t>
            </a:r>
            <a:r>
              <a:rPr lang="en-NZ" baseline="0" dirty="0" smtClean="0"/>
              <a:t> one had, so I made my own.</a:t>
            </a:r>
          </a:p>
          <a:p>
            <a:pPr>
              <a:buFont typeface="Arial" pitchFamily="34" charset="0"/>
              <a:buChar char="•"/>
            </a:pPr>
            <a:r>
              <a:rPr lang="en-NZ" baseline="0" dirty="0" smtClean="0"/>
              <a:t>Create in /res/layout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24</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Critical</a:t>
            </a:r>
            <a:r>
              <a:rPr lang="en-NZ" baseline="0" dirty="0" smtClean="0"/>
              <a:t> to the usability of your app is the organisation of information </a:t>
            </a:r>
          </a:p>
          <a:p>
            <a:pPr>
              <a:buFont typeface="Arial" pitchFamily="34" charset="0"/>
              <a:buChar char="•"/>
            </a:pPr>
            <a:r>
              <a:rPr lang="en-NZ" baseline="0" dirty="0" smtClean="0"/>
              <a:t>“Information architecture” describes the relationships between the various elements in your system.</a:t>
            </a:r>
          </a:p>
          <a:p>
            <a:pPr>
              <a:buFont typeface="Arial" pitchFamily="34" charset="0"/>
              <a:buChar char="•"/>
            </a:pPr>
            <a:r>
              <a:rPr lang="en-NZ" baseline="0" dirty="0" smtClean="0"/>
              <a:t>The most common is hierarchical.</a:t>
            </a:r>
          </a:p>
          <a:p>
            <a:pPr>
              <a:buFont typeface="Arial" pitchFamily="34" charset="0"/>
              <a:buChar char="•"/>
            </a:pPr>
            <a:r>
              <a:rPr lang="en-NZ" baseline="0" dirty="0" smtClean="0"/>
              <a:t>Here is a familiar hierarchical system.</a:t>
            </a:r>
          </a:p>
          <a:p>
            <a:pPr>
              <a:buFont typeface="Arial" pitchFamily="34" charset="0"/>
              <a:buChar char="•"/>
            </a:pPr>
            <a:r>
              <a:rPr lang="en-NZ" baseline="0" dirty="0" smtClean="0"/>
              <a:t>Categories broken down into subcategories broken down into examples.</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that pattern again...</a:t>
            </a:r>
          </a:p>
          <a:p>
            <a:pPr>
              <a:buFont typeface="Arial" pitchFamily="34" charset="0"/>
              <a:buChar char="•"/>
            </a:pPr>
            <a:r>
              <a:rPr lang="en-NZ" dirty="0" smtClean="0"/>
              <a:t>Instead</a:t>
            </a:r>
            <a:r>
              <a:rPr lang="en-NZ" baseline="0" dirty="0" smtClean="0"/>
              <a:t> of </a:t>
            </a:r>
            <a:r>
              <a:rPr lang="en-NZ" baseline="0" dirty="0" err="1" smtClean="0"/>
              <a:t>onClick</a:t>
            </a:r>
            <a:r>
              <a:rPr lang="en-NZ" baseline="0" dirty="0" smtClean="0"/>
              <a:t>, we are working with </a:t>
            </a:r>
            <a:r>
              <a:rPr lang="en-NZ" baseline="0" dirty="0" err="1" smtClean="0"/>
              <a:t>onItemClick</a:t>
            </a:r>
            <a:r>
              <a:rPr lang="en-NZ" baseline="0" dirty="0" smtClean="0"/>
              <a:t>.</a:t>
            </a:r>
          </a:p>
          <a:p>
            <a:pPr>
              <a:buFont typeface="Arial" pitchFamily="34" charset="0"/>
              <a:buChar char="•"/>
            </a:pPr>
            <a:r>
              <a:rPr lang="en-NZ" baseline="0" dirty="0" smtClean="0"/>
              <a:t>The only thing that is different is the arguments passed into that method and how to get the value of the clicked item.</a:t>
            </a:r>
          </a:p>
          <a:p>
            <a:pPr>
              <a:buFont typeface="Arial" pitchFamily="34" charset="0"/>
              <a:buChar char="•"/>
            </a:pPr>
            <a:endParaRPr lang="en-NZ" baseline="0" dirty="0" smtClean="0"/>
          </a:p>
          <a:p>
            <a:pPr>
              <a:buFont typeface="Arial" pitchFamily="34" charset="0"/>
              <a:buChar char="•"/>
            </a:pPr>
            <a:r>
              <a:rPr lang="en-NZ" baseline="0" dirty="0" smtClean="0"/>
              <a:t>We are going to first look at a simplified example where we don’t actually launch our activities, we just use Toast to say which thing we clicked on.</a:t>
            </a:r>
          </a:p>
          <a:p>
            <a:pPr>
              <a:buFont typeface="Arial" pitchFamily="34" charset="0"/>
              <a:buChar char="•"/>
            </a:pPr>
            <a:r>
              <a:rPr lang="en-NZ" baseline="0" dirty="0" smtClean="0"/>
              <a:t>That way we can concentrate on these new bits.</a:t>
            </a:r>
          </a:p>
          <a:p>
            <a:pPr>
              <a:buFont typeface="Arial" pitchFamily="34" charset="0"/>
              <a:buChar char="•"/>
            </a:pPr>
            <a:r>
              <a:rPr lang="en-NZ" baseline="0" dirty="0" smtClean="0"/>
              <a:t>Later, we will see the real handler with the intents.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25</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implement the interface </a:t>
            </a:r>
            <a:r>
              <a:rPr lang="en-NZ" dirty="0" err="1" smtClean="0"/>
              <a:t>OnItemClickListener</a:t>
            </a:r>
            <a:endParaRPr lang="en-NZ" dirty="0" smtClean="0"/>
          </a:p>
          <a:p>
            <a:pPr>
              <a:buFont typeface="Arial" pitchFamily="34" charset="0"/>
              <a:buChar char="•"/>
            </a:pPr>
            <a:r>
              <a:rPr lang="en-NZ" dirty="0" smtClean="0"/>
              <a:t>It has just this one method </a:t>
            </a:r>
            <a:r>
              <a:rPr lang="en-NZ" dirty="0" err="1" smtClean="0"/>
              <a:t>onItemClick</a:t>
            </a:r>
            <a:r>
              <a:rPr lang="en-NZ" dirty="0" smtClean="0"/>
              <a:t>.</a:t>
            </a:r>
          </a:p>
          <a:p>
            <a:pPr>
              <a:buFont typeface="Arial" pitchFamily="34" charset="0"/>
              <a:buChar char="•"/>
            </a:pPr>
            <a:r>
              <a:rPr lang="en-NZ" dirty="0" smtClean="0"/>
              <a:t>This is what you get if you let Android Studio “add</a:t>
            </a:r>
            <a:r>
              <a:rPr lang="en-NZ" baseline="0" dirty="0" smtClean="0"/>
              <a:t> unimplemented methods”</a:t>
            </a:r>
          </a:p>
          <a:p>
            <a:pPr>
              <a:buFont typeface="Arial" pitchFamily="34" charset="0"/>
              <a:buChar char="•"/>
            </a:pPr>
            <a:endParaRPr lang="en-NZ" baseline="0" dirty="0" smtClean="0"/>
          </a:p>
          <a:p>
            <a:pPr>
              <a:buFont typeface="Arial" pitchFamily="34" charset="0"/>
              <a:buChar char="•"/>
            </a:pPr>
            <a:r>
              <a:rPr lang="en-NZ" baseline="0" dirty="0" smtClean="0"/>
              <a:t>There are four arguments. </a:t>
            </a:r>
          </a:p>
          <a:p>
            <a:pPr>
              <a:buFont typeface="Arial" pitchFamily="34" charset="0"/>
              <a:buChar char="•"/>
            </a:pPr>
            <a:r>
              <a:rPr lang="en-NZ" baseline="0" dirty="0" smtClean="0"/>
              <a:t>The </a:t>
            </a:r>
            <a:r>
              <a:rPr lang="en-NZ" baseline="0" dirty="0" err="1" smtClean="0"/>
              <a:t>AdapterView</a:t>
            </a:r>
            <a:r>
              <a:rPr lang="en-NZ" baseline="0" dirty="0" smtClean="0"/>
              <a:t>&lt;?&gt; thing is just a general syntax for members of the </a:t>
            </a:r>
            <a:r>
              <a:rPr lang="en-NZ" baseline="0" dirty="0" err="1" smtClean="0"/>
              <a:t>AdapterView</a:t>
            </a:r>
            <a:r>
              <a:rPr lang="en-NZ" baseline="0" dirty="0" smtClean="0"/>
              <a:t> class. ListView is one, and we can assume that parent is the actual </a:t>
            </a:r>
            <a:r>
              <a:rPr lang="en-NZ" baseline="0" dirty="0" err="1" smtClean="0"/>
              <a:t>listview</a:t>
            </a:r>
            <a:r>
              <a:rPr lang="en-NZ" baseline="0" dirty="0" smtClean="0"/>
              <a:t> who received the click.</a:t>
            </a:r>
          </a:p>
          <a:p>
            <a:pPr>
              <a:buFont typeface="Arial" pitchFamily="34" charset="0"/>
              <a:buChar char="•"/>
            </a:pPr>
            <a:endParaRPr lang="en-NZ" baseline="0" dirty="0" smtClean="0"/>
          </a:p>
          <a:p>
            <a:pPr>
              <a:buFont typeface="Arial" pitchFamily="34" charset="0"/>
              <a:buChar char="•"/>
            </a:pPr>
            <a:r>
              <a:rPr lang="en-NZ" baseline="0" dirty="0" smtClean="0"/>
              <a:t>But what are the others? </a:t>
            </a:r>
            <a:r>
              <a:rPr lang="en-NZ" baseline="0" dirty="0" smtClean="0">
                <a:sym typeface="Wingdings" pitchFamily="2" charset="2"/>
              </a:rPr>
              <a:t> We must consult the docs...</a:t>
            </a:r>
            <a:endParaRPr lang="en-NZ" baseline="0" dirty="0" smtClean="0"/>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26</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So View </a:t>
            </a:r>
            <a:r>
              <a:rPr lang="en-NZ" baseline="0" dirty="0" err="1" smtClean="0"/>
              <a:t>view</a:t>
            </a:r>
            <a:r>
              <a:rPr lang="en-NZ" baseline="0" dirty="0" smtClean="0"/>
              <a:t> is the list item that was clicked. Not just its text, but the whole control (think </a:t>
            </a:r>
            <a:r>
              <a:rPr lang="en-NZ" baseline="0" dirty="0" err="1" smtClean="0"/>
              <a:t>TextBox</a:t>
            </a:r>
            <a:r>
              <a:rPr lang="en-NZ" baseline="0" dirty="0" smtClean="0"/>
              <a:t> </a:t>
            </a:r>
            <a:r>
              <a:rPr lang="en-NZ" baseline="0" dirty="0" err="1" smtClean="0"/>
              <a:t>vs</a:t>
            </a:r>
            <a:r>
              <a:rPr lang="en-NZ" baseline="0" dirty="0" smtClean="0"/>
              <a:t> </a:t>
            </a:r>
            <a:r>
              <a:rPr lang="en-NZ" baseline="0" dirty="0" err="1" smtClean="0"/>
              <a:t>TextBox.Text</a:t>
            </a:r>
            <a:r>
              <a:rPr lang="en-NZ" baseline="0" dirty="0" smtClean="0"/>
              <a:t>).</a:t>
            </a:r>
          </a:p>
          <a:p>
            <a:pPr>
              <a:buFont typeface="Arial" pitchFamily="34" charset="0"/>
              <a:buChar char="•"/>
            </a:pPr>
            <a:r>
              <a:rPr lang="en-NZ" baseline="0" dirty="0" smtClean="0"/>
              <a:t>Position is the index in the list of the clicked item (starting from 0)</a:t>
            </a:r>
          </a:p>
          <a:p>
            <a:pPr>
              <a:buFont typeface="Arial" pitchFamily="34" charset="0"/>
              <a:buChar char="•"/>
            </a:pPr>
            <a:r>
              <a:rPr lang="en-NZ" baseline="0" dirty="0" smtClean="0"/>
              <a:t>id isn’t quite clear, but if you read around some more you will find that it is an additional id for the item that will remain the same if, for some reason the order of items in the list is changed (if, for example, you sort it).</a:t>
            </a:r>
          </a:p>
          <a:p>
            <a:pPr>
              <a:buFont typeface="Arial" pitchFamily="34" charset="0"/>
              <a:buNone/>
            </a:pPr>
            <a:endParaRPr lang="en-NZ" baseline="0" dirty="0" smtClean="0"/>
          </a:p>
          <a:p>
            <a:pPr>
              <a:buFont typeface="Arial" pitchFamily="34" charset="0"/>
              <a:buChar char="•"/>
            </a:pPr>
            <a:r>
              <a:rPr lang="en-NZ" baseline="0" dirty="0" smtClean="0"/>
              <a:t>Note the useful little tip about </a:t>
            </a:r>
            <a:r>
              <a:rPr lang="en-NZ" baseline="0" dirty="0" err="1" smtClean="0"/>
              <a:t>getItemAtPosition</a:t>
            </a:r>
            <a:r>
              <a:rPr lang="en-NZ" baseline="0" dirty="0" smtClean="0"/>
              <a:t>.</a:t>
            </a:r>
          </a:p>
          <a:p>
            <a:pPr>
              <a:buFont typeface="Arial" pitchFamily="34" charset="0"/>
              <a:buChar char="•"/>
            </a:pPr>
            <a:r>
              <a:rPr lang="en-NZ" baseline="0" dirty="0" smtClean="0"/>
              <a:t>That’s the method we can use to find out </a:t>
            </a:r>
            <a:r>
              <a:rPr lang="en-NZ" b="1" i="1" baseline="0" dirty="0" smtClean="0"/>
              <a:t>the text</a:t>
            </a:r>
            <a:r>
              <a:rPr lang="en-NZ" b="0" i="0" baseline="0" dirty="0" smtClean="0"/>
              <a:t> that was clicked on.</a:t>
            </a:r>
          </a:p>
          <a:p>
            <a:pPr>
              <a:buFont typeface="Arial" pitchFamily="34" charset="0"/>
              <a:buChar char="•"/>
            </a:pPr>
            <a:r>
              <a:rPr lang="en-NZ" b="0" i="0" baseline="0" dirty="0" smtClean="0"/>
              <a:t>Let’s look at the code of our Toast version...</a:t>
            </a:r>
            <a:endParaRPr lang="en-NZ" baseline="0" dirty="0" smtClean="0"/>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27</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If we get this wired</a:t>
            </a:r>
            <a:r>
              <a:rPr lang="en-NZ" baseline="0" dirty="0" smtClean="0"/>
              <a:t> up to the button correctly, we will see...</a:t>
            </a:r>
          </a:p>
          <a:p>
            <a:pPr>
              <a:buFont typeface="Arial" pitchFamily="34" charset="0"/>
              <a:buChar char="•"/>
            </a:pPr>
            <a:r>
              <a:rPr lang="en-NZ" baseline="0" dirty="0" smtClean="0"/>
              <a:t>And how to we wire it up? Just as always...with this code in where? =&gt; the onCreate.</a:t>
            </a:r>
          </a:p>
          <a:p>
            <a:pPr>
              <a:buFont typeface="Arial" pitchFamily="34" charset="0"/>
              <a:buChar char="•"/>
            </a:pPr>
            <a:endParaRPr lang="en-NZ" baseline="0" dirty="0" smtClean="0"/>
          </a:p>
          <a:p>
            <a:pPr>
              <a:buFont typeface="Arial" pitchFamily="34" charset="0"/>
              <a:buChar char="•"/>
            </a:pPr>
            <a:r>
              <a:rPr lang="en-NZ" baseline="0" dirty="0" smtClean="0"/>
              <a:t>Our two parts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28</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Remember there were two parts: populate and wire up.</a:t>
            </a:r>
          </a:p>
          <a:p>
            <a:pPr>
              <a:buFont typeface="Arial" pitchFamily="34" charset="0"/>
              <a:buChar char="•"/>
            </a:pPr>
            <a:r>
              <a:rPr lang="en-NZ" dirty="0" smtClean="0"/>
              <a:t>My complete</a:t>
            </a:r>
            <a:r>
              <a:rPr lang="en-NZ" baseline="0" dirty="0" smtClean="0"/>
              <a:t> onCreate for the Toast version looks like this...</a:t>
            </a:r>
          </a:p>
          <a:p>
            <a:pPr>
              <a:buFont typeface="Arial" pitchFamily="34" charset="0"/>
              <a:buChar char="•"/>
            </a:pPr>
            <a:r>
              <a:rPr lang="en-NZ" baseline="0" dirty="0" smtClean="0"/>
              <a:t>We wrote the method </a:t>
            </a:r>
            <a:r>
              <a:rPr lang="en-NZ" baseline="0" dirty="0" err="1" smtClean="0"/>
              <a:t>setUpBreedGroupList</a:t>
            </a:r>
            <a:r>
              <a:rPr lang="en-NZ" baseline="0" dirty="0" smtClean="0"/>
              <a:t> – it used the Adapter</a:t>
            </a:r>
          </a:p>
          <a:p>
            <a:pPr>
              <a:buFont typeface="Arial" pitchFamily="34" charset="0"/>
              <a:buChar char="•"/>
            </a:pPr>
            <a:r>
              <a:rPr lang="en-NZ" baseline="0" dirty="0" smtClean="0"/>
              <a:t>We wrote the inner class </a:t>
            </a:r>
            <a:r>
              <a:rPr lang="en-NZ" baseline="0" dirty="0" err="1" smtClean="0"/>
              <a:t>ListViewWithToastHandler</a:t>
            </a:r>
            <a:endParaRPr lang="en-NZ" baseline="0" dirty="0" smtClean="0"/>
          </a:p>
          <a:p>
            <a:pPr>
              <a:buFont typeface="Arial" pitchFamily="34" charset="0"/>
              <a:buChar char="•"/>
            </a:pPr>
            <a:r>
              <a:rPr lang="en-NZ" baseline="0" dirty="0" smtClean="0"/>
              <a:t>Here we use them both.</a:t>
            </a:r>
          </a:p>
          <a:p>
            <a:pPr>
              <a:buFont typeface="Arial" pitchFamily="34" charset="0"/>
              <a:buChar char="•"/>
            </a:pPr>
            <a:endParaRPr lang="en-NZ" baseline="0" dirty="0" smtClean="0"/>
          </a:p>
          <a:p>
            <a:pPr>
              <a:buFont typeface="Arial" pitchFamily="34" charset="0"/>
              <a:buChar char="•"/>
            </a:pPr>
            <a:r>
              <a:rPr lang="en-NZ" baseline="0" dirty="0" smtClean="0"/>
              <a:t>So now we know how to use </a:t>
            </a:r>
            <a:r>
              <a:rPr lang="en-NZ" baseline="0" dirty="0" err="1" smtClean="0"/>
              <a:t>ListViews</a:t>
            </a:r>
            <a:r>
              <a:rPr lang="en-NZ" baseline="0" dirty="0" smtClean="0"/>
              <a:t>. How will we use it for navigation in our Westminster app?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29</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a:t>
            </a:r>
            <a:r>
              <a:rPr lang="en-NZ" baseline="0" dirty="0" smtClean="0"/>
              <a:t> this simplest approach, just slap all the breed group members onto each child activity. There are too many breeds to fit on a single screen.</a:t>
            </a:r>
          </a:p>
          <a:p>
            <a:pPr>
              <a:buFont typeface="Arial" pitchFamily="34" charset="0"/>
              <a:buChar char="•"/>
            </a:pPr>
            <a:r>
              <a:rPr lang="en-NZ" baseline="0" dirty="0" smtClean="0"/>
              <a:t>What control might you use? =&gt; </a:t>
            </a:r>
            <a:r>
              <a:rPr lang="en-NZ" baseline="0" dirty="0" err="1" smtClean="0"/>
              <a:t>ListView</a:t>
            </a:r>
            <a:endParaRPr lang="en-NZ" baseline="0" dirty="0" smtClean="0"/>
          </a:p>
          <a:p>
            <a:pPr>
              <a:buFont typeface="Arial" pitchFamily="34" charset="0"/>
              <a:buChar char="•"/>
            </a:pPr>
            <a:r>
              <a:rPr lang="en-NZ" baseline="0" dirty="0" smtClean="0"/>
              <a:t>Do you know how to populate it now? =&gt; Yes.</a:t>
            </a:r>
          </a:p>
          <a:p>
            <a:pPr>
              <a:buFont typeface="Arial" pitchFamily="34" charset="0"/>
              <a:buChar char="•"/>
            </a:pPr>
            <a:endParaRPr lang="en-NZ" baseline="0" dirty="0" smtClean="0"/>
          </a:p>
          <a:p>
            <a:pPr>
              <a:buFont typeface="Arial" pitchFamily="34" charset="0"/>
              <a:buChar char="•"/>
            </a:pPr>
            <a:r>
              <a:rPr lang="en-NZ" baseline="0" dirty="0" smtClean="0"/>
              <a:t>Which of these do we know how to do?</a:t>
            </a:r>
          </a:p>
          <a:p>
            <a:pPr>
              <a:buFont typeface="Arial" pitchFamily="34" charset="0"/>
              <a:buChar char="•"/>
            </a:pPr>
            <a:r>
              <a:rPr lang="en-NZ" baseline="0" dirty="0" smtClean="0"/>
              <a:t>Making activities? =&gt; Yes. Although we will see one little useful trick...</a:t>
            </a:r>
          </a:p>
          <a:p>
            <a:pPr>
              <a:buFont typeface="Arial" pitchFamily="34" charset="0"/>
              <a:buChar char="•"/>
            </a:pPr>
            <a:r>
              <a:rPr lang="en-NZ" baseline="0" dirty="0" smtClean="0"/>
              <a:t>Putting content on the children? =&gt; Yes. Use TextView or </a:t>
            </a:r>
            <a:r>
              <a:rPr lang="en-NZ" baseline="0" dirty="0" err="1" smtClean="0"/>
              <a:t>ListView</a:t>
            </a:r>
            <a:endParaRPr lang="en-NZ" baseline="0" dirty="0" smtClean="0"/>
          </a:p>
          <a:p>
            <a:pPr>
              <a:buFont typeface="Arial" pitchFamily="34" charset="0"/>
              <a:buChar char="•"/>
            </a:pPr>
            <a:r>
              <a:rPr lang="en-NZ" baseline="0" dirty="0" smtClean="0"/>
              <a:t>Setting up the main? =&gt; Yes. We just did it. The only new bit will be the intents.</a:t>
            </a:r>
          </a:p>
          <a:p>
            <a:pPr>
              <a:buFont typeface="Arial" pitchFamily="34" charset="0"/>
              <a:buChar char="•"/>
            </a:pPr>
            <a:endParaRPr lang="en-NZ" baseline="0" dirty="0" smtClean="0"/>
          </a:p>
          <a:p>
            <a:pPr>
              <a:buFont typeface="Arial" pitchFamily="34" charset="0"/>
              <a:buChar char="•"/>
            </a:pPr>
            <a:r>
              <a:rPr lang="en-NZ" baseline="0" dirty="0" smtClean="0"/>
              <a:t>Let’s walk through it anyway...</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30</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Just as before, with one extra little step.</a:t>
            </a:r>
          </a:p>
          <a:p>
            <a:pPr>
              <a:buFont typeface="Arial" pitchFamily="34" charset="0"/>
              <a:buChar char="•"/>
            </a:pPr>
            <a:r>
              <a:rPr lang="en-NZ" dirty="0" smtClean="0"/>
              <a:t>Go into AndroidManifest.xml and add the </a:t>
            </a:r>
            <a:r>
              <a:rPr lang="en-NZ" dirty="0" err="1" smtClean="0"/>
              <a:t>parentActivityname</a:t>
            </a:r>
            <a:r>
              <a:rPr lang="en-NZ" dirty="0" smtClean="0"/>
              <a:t> attribute to your child Activities.</a:t>
            </a:r>
          </a:p>
          <a:p>
            <a:pPr>
              <a:buFont typeface="Arial" pitchFamily="34" charset="0"/>
              <a:buChar char="•"/>
            </a:pPr>
            <a:r>
              <a:rPr lang="en-NZ" baseline="0" dirty="0" smtClean="0"/>
              <a:t>If you do this, you screens have magic up navigation.</a:t>
            </a:r>
          </a:p>
          <a:p>
            <a:pPr>
              <a:buFont typeface="Arial" pitchFamily="34" charset="0"/>
              <a:buChar char="•"/>
            </a:pPr>
            <a:endParaRPr lang="en-NZ" baseline="0" dirty="0" smtClean="0"/>
          </a:p>
          <a:p>
            <a:pPr>
              <a:buFont typeface="Arial" pitchFamily="34" charset="0"/>
              <a:buChar char="•"/>
            </a:pPr>
            <a:r>
              <a:rPr lang="en-NZ" b="1" baseline="0" dirty="0" smtClean="0"/>
              <a:t>Note the highlighting. The error message is that this only works in API16 and up (remember that Min SDK thing?).</a:t>
            </a:r>
          </a:p>
          <a:p>
            <a:pPr>
              <a:buFont typeface="Arial" pitchFamily="34" charset="0"/>
              <a:buChar char="•"/>
            </a:pPr>
            <a:r>
              <a:rPr lang="en-NZ" b="1" baseline="0" dirty="0" smtClean="0"/>
              <a:t>So people running API 15 will have to use the hard back button, or you will need to provide alternative navigation.</a:t>
            </a:r>
            <a:endParaRPr lang="en-NZ" b="1"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31</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 are mine in the package explorer...</a:t>
            </a:r>
          </a:p>
          <a:p>
            <a:pPr>
              <a:buFont typeface="Arial" pitchFamily="34" charset="0"/>
              <a:buChar char="•"/>
            </a:pPr>
            <a:r>
              <a:rPr lang="en-NZ" dirty="0" smtClean="0"/>
              <a:t>Nothing wrong with having a lot of Activities at this point.</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32</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We’ve seen this already, but we can look at it again...</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33</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Here’s the tricky bit.</a:t>
            </a:r>
          </a:p>
          <a:p>
            <a:pPr>
              <a:buFont typeface="Arial" pitchFamily="34" charset="0"/>
              <a:buChar char="•"/>
            </a:pPr>
            <a:r>
              <a:rPr lang="en-NZ" dirty="0" smtClean="0"/>
              <a:t>Again,</a:t>
            </a:r>
            <a:r>
              <a:rPr lang="en-NZ" baseline="0" dirty="0" smtClean="0"/>
              <a:t> we know how to do all this.</a:t>
            </a:r>
          </a:p>
          <a:p>
            <a:pPr>
              <a:buFont typeface="Arial" pitchFamily="34" charset="0"/>
              <a:buChar char="•"/>
            </a:pPr>
            <a:r>
              <a:rPr lang="en-NZ" baseline="0" dirty="0" smtClean="0"/>
              <a:t>Only comment, when you try to switch on a String, you may be asked to update your java version. Do so.</a:t>
            </a:r>
          </a:p>
          <a:p>
            <a:pPr>
              <a:buFont typeface="Arial" pitchFamily="34" charset="0"/>
              <a:buChar char="•"/>
            </a:pPr>
            <a:r>
              <a:rPr lang="en-NZ" baseline="0" dirty="0" smtClean="0"/>
              <a:t>Let’s look at the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34</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Here’s how hierarchical structures often appear in software navigation.</a:t>
            </a:r>
          </a:p>
          <a:p>
            <a:pPr>
              <a:buFont typeface="Arial" pitchFamily="34" charset="0"/>
              <a:buChar char="•"/>
            </a:pPr>
            <a:r>
              <a:rPr lang="en-NZ" baseline="0" dirty="0" smtClean="0"/>
              <a:t>Here’s an example that shows the structure of information about a typical college (from Rutgers.edu).</a:t>
            </a:r>
          </a:p>
          <a:p>
            <a:pPr>
              <a:buFont typeface="Arial" pitchFamily="34" charset="0"/>
              <a:buChar char="•"/>
            </a:pPr>
            <a:r>
              <a:rPr lang="en-NZ" b="0" i="0" baseline="0" dirty="0" smtClean="0"/>
              <a:t>Main topics are broken down into sub sections</a:t>
            </a:r>
          </a:p>
          <a:p>
            <a:pPr>
              <a:buFont typeface="Arial" pitchFamily="34" charset="0"/>
              <a:buChar char="•"/>
            </a:pPr>
            <a:r>
              <a:rPr lang="en-NZ" b="0" i="0" baseline="0" dirty="0" smtClean="0"/>
              <a:t>Subsections can be further broken down into other subsections, or into collections of related items</a:t>
            </a:r>
          </a:p>
          <a:p>
            <a:pPr>
              <a:buFont typeface="Arial" pitchFamily="34" charset="0"/>
              <a:buChar char="•"/>
            </a:pPr>
            <a:endParaRPr lang="en-NZ" b="0" i="0" baseline="0" dirty="0" smtClean="0"/>
          </a:p>
          <a:p>
            <a:pPr>
              <a:buFont typeface="Arial" pitchFamily="34" charset="0"/>
              <a:buChar char="•"/>
            </a:pPr>
            <a:r>
              <a:rPr lang="en-NZ" b="0" i="0" baseline="0" dirty="0" smtClean="0"/>
              <a:t>Since this is the most common architecture, we will concentrate on it, but the principles can be easily extended to others. For example, stars or rings.</a:t>
            </a:r>
          </a:p>
          <a:p>
            <a:pPr>
              <a:buFont typeface="Arial" pitchFamily="34" charset="0"/>
              <a:buChar char="•"/>
            </a:pPr>
            <a:endParaRPr lang="en-NZ" b="0" i="0" baseline="0" dirty="0" smtClean="0"/>
          </a:p>
          <a:p>
            <a:pPr>
              <a:buFont typeface="Arial" pitchFamily="34" charset="0"/>
              <a:buChar char="•"/>
            </a:pPr>
            <a:r>
              <a:rPr lang="en-NZ" b="0" i="0" baseline="0" dirty="0" smtClean="0"/>
              <a:t>When discussing these sorts of structures we often use the familial metaphor: parent, child, siblings, etc.</a:t>
            </a:r>
          </a:p>
          <a:p>
            <a:pPr>
              <a:buFont typeface="Arial" pitchFamily="34" charset="0"/>
              <a:buChar char="•"/>
            </a:pPr>
            <a:r>
              <a:rPr lang="en-NZ" b="0" i="0" baseline="0" dirty="0" smtClean="0"/>
              <a:t>The individual elements are called “nodes”</a:t>
            </a:r>
          </a:p>
          <a:p>
            <a:pPr>
              <a:buFont typeface="Arial" pitchFamily="34" charset="0"/>
              <a:buChar char="•"/>
            </a:pPr>
            <a:r>
              <a:rPr lang="en-NZ" b="0" i="0" baseline="0" dirty="0" smtClean="0"/>
              <a:t>Nodes with no children are leaves</a:t>
            </a:r>
          </a:p>
          <a:p>
            <a:pPr>
              <a:buFont typeface="Arial" pitchFamily="34" charset="0"/>
              <a:buChar char="•"/>
            </a:pPr>
            <a:r>
              <a:rPr lang="en-NZ" b="0" i="0" baseline="0" dirty="0" smtClean="0"/>
              <a:t>The single node at the top is the root.</a:t>
            </a:r>
          </a:p>
          <a:p>
            <a:pPr>
              <a:buFont typeface="Arial" pitchFamily="34" charset="0"/>
              <a:buChar char="•"/>
            </a:pPr>
            <a:endParaRPr lang="en-NZ"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Someone using your app is effectively wandering around in the organisational structure you provide.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baseline="0" dirty="0" smtClean="0"/>
              <a:t>It is essential that they can move easily around the tree.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a:t>
            </a:r>
            <a:r>
              <a:rPr lang="en-NZ" baseline="0" dirty="0" smtClean="0"/>
              <a:t> this is brute force.</a:t>
            </a:r>
          </a:p>
          <a:p>
            <a:pPr>
              <a:buFont typeface="Arial" pitchFamily="34" charset="0"/>
              <a:buChar char="•"/>
            </a:pPr>
            <a:r>
              <a:rPr lang="en-NZ" baseline="0" dirty="0" smtClean="0"/>
              <a:t>Can you think of a more efficient way?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35</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Again, we know how to do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36</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navigation drawer basically</a:t>
            </a:r>
            <a:r>
              <a:rPr lang="en-NZ" baseline="0" dirty="0" smtClean="0"/>
              <a:t> takes your </a:t>
            </a:r>
            <a:r>
              <a:rPr lang="en-NZ" baseline="0" dirty="0" err="1" smtClean="0"/>
              <a:t>ListView</a:t>
            </a:r>
            <a:r>
              <a:rPr lang="en-NZ" baseline="0" dirty="0" smtClean="0"/>
              <a:t> from the previous example, and hides it off to the side.</a:t>
            </a:r>
          </a:p>
          <a:p>
            <a:pPr>
              <a:buFont typeface="Arial" pitchFamily="34" charset="0"/>
              <a:buChar char="•"/>
            </a:pPr>
            <a:r>
              <a:rPr lang="en-NZ" baseline="0" dirty="0" smtClean="0"/>
              <a:t>The user swipes in to see it (in the emulator, get the mouse cursor well over to the left and drag right).</a:t>
            </a:r>
          </a:p>
          <a:p>
            <a:pPr>
              <a:buFont typeface="Arial" pitchFamily="34" charset="0"/>
              <a:buChar char="•"/>
            </a:pPr>
            <a:r>
              <a:rPr lang="en-NZ" baseline="0" dirty="0" smtClean="0"/>
              <a:t>The advantage is that the full main screen is available to content, instead of having to be devoted to being a </a:t>
            </a:r>
            <a:r>
              <a:rPr lang="en-NZ" baseline="0" dirty="0" err="1" smtClean="0"/>
              <a:t>nav</a:t>
            </a:r>
            <a:r>
              <a:rPr lang="en-NZ" baseline="0" dirty="0" smtClean="0"/>
              <a:t> list.</a:t>
            </a:r>
          </a:p>
          <a:p>
            <a:pPr>
              <a:buFont typeface="Arial" pitchFamily="34" charset="0"/>
              <a:buChar char="•"/>
            </a:pPr>
            <a:r>
              <a:rPr lang="en-NZ" baseline="0" dirty="0" smtClean="0"/>
              <a:t>It looks like this...</a:t>
            </a:r>
          </a:p>
          <a:p>
            <a:pPr>
              <a:buFont typeface="Arial" pitchFamily="34" charset="0"/>
              <a:buChar char="•"/>
            </a:pPr>
            <a:r>
              <a:rPr lang="en-NZ" baseline="0" dirty="0" smtClean="0"/>
              <a:t>The only thing you have to change is the layout of the </a:t>
            </a:r>
            <a:r>
              <a:rPr lang="en-NZ" baseline="0" dirty="0" err="1" smtClean="0"/>
              <a:t>mainActivity</a:t>
            </a:r>
            <a:r>
              <a:rPr lang="en-NZ" baseline="0" dirty="0" smtClean="0"/>
              <a:t>.</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37</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Getting a </a:t>
            </a:r>
            <a:r>
              <a:rPr lang="en-NZ" dirty="0" err="1" smtClean="0"/>
              <a:t>nav</a:t>
            </a:r>
            <a:r>
              <a:rPr lang="en-NZ" dirty="0" smtClean="0"/>
              <a:t> drawer is easy.</a:t>
            </a:r>
          </a:p>
          <a:p>
            <a:pPr>
              <a:buFont typeface="Arial" pitchFamily="34" charset="0"/>
              <a:buChar char="•"/>
            </a:pPr>
            <a:r>
              <a:rPr lang="en-NZ" dirty="0" smtClean="0"/>
              <a:t>We just need to change our outer container from a LinearLayout to a </a:t>
            </a:r>
            <a:r>
              <a:rPr lang="en-NZ" dirty="0" err="1" smtClean="0"/>
              <a:t>DrawerLayout</a:t>
            </a:r>
            <a:r>
              <a:rPr lang="en-NZ" dirty="0" smtClean="0"/>
              <a:t>, as shown here..</a:t>
            </a:r>
          </a:p>
          <a:p>
            <a:pPr>
              <a:buFont typeface="Arial" pitchFamily="34" charset="0"/>
              <a:buChar char="•"/>
            </a:pPr>
            <a:r>
              <a:rPr lang="en-NZ" dirty="0" smtClean="0"/>
              <a:t>We</a:t>
            </a:r>
            <a:r>
              <a:rPr lang="en-NZ" baseline="0" dirty="0" smtClean="0"/>
              <a:t> keep the same ListView control (here its name is changed to </a:t>
            </a:r>
            <a:r>
              <a:rPr lang="en-NZ" baseline="0" dirty="0" err="1" smtClean="0"/>
              <a:t>left_drawer</a:t>
            </a:r>
            <a:r>
              <a:rPr lang="en-NZ" baseline="0" dirty="0" smtClean="0"/>
              <a:t> to make it clear how it works).</a:t>
            </a:r>
          </a:p>
          <a:p>
            <a:pPr>
              <a:buFont typeface="Arial" pitchFamily="34" charset="0"/>
              <a:buChar char="•"/>
            </a:pPr>
            <a:r>
              <a:rPr lang="en-NZ" baseline="0" dirty="0" smtClean="0"/>
              <a:t>Simply by being contained in a </a:t>
            </a:r>
            <a:r>
              <a:rPr lang="en-NZ" baseline="0" dirty="0" err="1" smtClean="0"/>
              <a:t>drawer_layout</a:t>
            </a:r>
            <a:r>
              <a:rPr lang="en-NZ" baseline="0" dirty="0" smtClean="0"/>
              <a:t> (and configured correctly) it automatically becomes a slide-in.</a:t>
            </a:r>
            <a:endParaRPr lang="en-NZ" dirty="0" smtClean="0"/>
          </a:p>
          <a:p>
            <a:pPr>
              <a:buFont typeface="Arial" pitchFamily="34" charset="0"/>
              <a:buChar char="•"/>
            </a:pPr>
            <a:endParaRPr lang="en-NZ" dirty="0" smtClean="0"/>
          </a:p>
          <a:p>
            <a:pPr>
              <a:buFont typeface="Arial" pitchFamily="34" charset="0"/>
              <a:buChar char="•"/>
            </a:pPr>
            <a:r>
              <a:rPr lang="en-NZ" dirty="0" smtClean="0"/>
              <a:t>The configuring part introduces</a:t>
            </a:r>
            <a:r>
              <a:rPr lang="en-NZ" baseline="0" dirty="0" smtClean="0"/>
              <a:t> a couple of technical issues. Let’s look at the layout xml file more closely...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38</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NZ" dirty="0" smtClean="0"/>
              <a:t>Note that the </a:t>
            </a:r>
            <a:r>
              <a:rPr lang="en-NZ" dirty="0" err="1" smtClean="0"/>
              <a:t>DrawerLayout</a:t>
            </a:r>
            <a:r>
              <a:rPr lang="en-NZ" dirty="0" smtClean="0"/>
              <a:t> is not in the main android library, it is in android.support.v4.widget</a:t>
            </a:r>
          </a:p>
          <a:p>
            <a:pPr marL="228600" indent="-228600">
              <a:buFont typeface="+mj-lt"/>
              <a:buAutoNum type="arabicPeriod"/>
            </a:pPr>
            <a:r>
              <a:rPr lang="en-NZ" dirty="0" smtClean="0"/>
              <a:t>You</a:t>
            </a:r>
            <a:r>
              <a:rPr lang="en-NZ" baseline="0" dirty="0" smtClean="0"/>
              <a:t> will need to fully qualify the xml element like this.</a:t>
            </a:r>
          </a:p>
          <a:p>
            <a:pPr marL="228600" indent="-228600">
              <a:buFont typeface="+mj-lt"/>
              <a:buAutoNum type="arabicPeriod"/>
            </a:pPr>
            <a:r>
              <a:rPr lang="en-NZ" baseline="0" dirty="0" smtClean="0"/>
              <a:t>You need to think of this layout as having two parts: the </a:t>
            </a:r>
            <a:r>
              <a:rPr lang="en-NZ" baseline="0" dirty="0" err="1" smtClean="0"/>
              <a:t>nav</a:t>
            </a:r>
            <a:r>
              <a:rPr lang="en-NZ" baseline="0" dirty="0" smtClean="0"/>
              <a:t> drawer (which is just the same </a:t>
            </a:r>
            <a:r>
              <a:rPr lang="en-NZ" baseline="0" dirty="0" err="1" smtClean="0"/>
              <a:t>ListView</a:t>
            </a:r>
            <a:r>
              <a:rPr lang="en-NZ" baseline="0" dirty="0" smtClean="0"/>
              <a:t> we used before) and the normal content that shows when the </a:t>
            </a:r>
            <a:r>
              <a:rPr lang="en-NZ" baseline="0" dirty="0" err="1" smtClean="0"/>
              <a:t>nav</a:t>
            </a:r>
            <a:r>
              <a:rPr lang="en-NZ" baseline="0" dirty="0" smtClean="0"/>
              <a:t> view is tucked away (in this example, that is the TextView and </a:t>
            </a:r>
            <a:r>
              <a:rPr lang="en-NZ" baseline="0" dirty="0" err="1" smtClean="0"/>
              <a:t>ImageView</a:t>
            </a:r>
            <a:r>
              <a:rPr lang="en-NZ" baseline="0" dirty="0" smtClean="0"/>
              <a:t>). </a:t>
            </a:r>
          </a:p>
          <a:p>
            <a:pPr marL="228600" indent="-228600">
              <a:buFont typeface="+mj-lt"/>
              <a:buAutoNum type="arabicPeriod"/>
            </a:pPr>
            <a:r>
              <a:rPr lang="en-NZ" baseline="0" dirty="0" smtClean="0"/>
              <a:t>The normal content must come first, and the </a:t>
            </a:r>
            <a:r>
              <a:rPr lang="en-NZ" baseline="0" dirty="0" err="1" smtClean="0"/>
              <a:t>nav</a:t>
            </a:r>
            <a:r>
              <a:rPr lang="en-NZ" baseline="0" dirty="0" smtClean="0"/>
              <a:t> content (the </a:t>
            </a:r>
            <a:r>
              <a:rPr lang="en-NZ" baseline="0" dirty="0" err="1" smtClean="0"/>
              <a:t>ListView</a:t>
            </a:r>
            <a:r>
              <a:rPr lang="en-NZ" baseline="0" dirty="0" smtClean="0"/>
              <a:t>) must come second.</a:t>
            </a:r>
          </a:p>
          <a:p>
            <a:pPr marL="228600" indent="-228600">
              <a:buFont typeface="+mj-lt"/>
              <a:buAutoNum type="arabicPeriod"/>
            </a:pPr>
            <a:r>
              <a:rPr lang="en-NZ" baseline="0" dirty="0" smtClean="0"/>
              <a:t>The controls in a layout have z-order (distance from the user) and the earlier in the layout, the lower the z-order. So the </a:t>
            </a:r>
            <a:r>
              <a:rPr lang="en-NZ" baseline="0" dirty="0" err="1" smtClean="0"/>
              <a:t>nav</a:t>
            </a:r>
            <a:r>
              <a:rPr lang="en-NZ" baseline="0" dirty="0" smtClean="0"/>
              <a:t> drawer control comes last, so it will sit on top.</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39</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When using these support</a:t>
            </a:r>
            <a:r>
              <a:rPr lang="en-NZ" baseline="0" dirty="0" smtClean="0"/>
              <a:t> libraries, you have to have your build path set just right. If it isn’t, you’ll get this error.</a:t>
            </a:r>
          </a:p>
          <a:p>
            <a:pPr>
              <a:buFont typeface="Arial" pitchFamily="34" charset="0"/>
              <a:buChar char="•"/>
            </a:pPr>
            <a:r>
              <a:rPr lang="en-NZ" baseline="0" dirty="0" smtClean="0"/>
              <a:t>“Inflating” is the term Android uses for taking one of the those XML files and converting it into actual in-memory objects (</a:t>
            </a:r>
            <a:r>
              <a:rPr lang="en-NZ" baseline="0" dirty="0" err="1" smtClean="0"/>
              <a:t>ListViews</a:t>
            </a:r>
            <a:r>
              <a:rPr lang="en-NZ" baseline="0" dirty="0" smtClean="0"/>
              <a:t> and </a:t>
            </a:r>
            <a:r>
              <a:rPr lang="en-NZ" baseline="0" dirty="0" err="1" smtClean="0"/>
              <a:t>TextViews</a:t>
            </a:r>
            <a:r>
              <a:rPr lang="en-NZ" baseline="0" dirty="0" smtClean="0"/>
              <a:t> and so forth).</a:t>
            </a:r>
          </a:p>
          <a:p>
            <a:pPr>
              <a:buFont typeface="Arial" pitchFamily="34" charset="0"/>
              <a:buChar char="•"/>
            </a:pPr>
            <a:r>
              <a:rPr lang="en-NZ" baseline="0" dirty="0" smtClean="0"/>
              <a:t>We will talk more about inflating next time.</a:t>
            </a:r>
          </a:p>
          <a:p>
            <a:pPr>
              <a:buFont typeface="Arial" pitchFamily="34" charset="0"/>
              <a:buChar char="•"/>
            </a:pPr>
            <a:r>
              <a:rPr lang="en-NZ" baseline="0" dirty="0" smtClean="0"/>
              <a:t>For now, you just want to fix this error. It’s just a matter of clicking a couple of boxes in the properties. You can find details here.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40</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For hierarchical</a:t>
            </a:r>
            <a:r>
              <a:rPr lang="en-NZ" baseline="0" dirty="0" smtClean="0"/>
              <a:t> systems, we have two main types of navigation: Vertical and Horizontal</a:t>
            </a:r>
          </a:p>
          <a:p>
            <a:pPr>
              <a:buFont typeface="Arial" pitchFamily="34" charset="0"/>
              <a:buChar char="•"/>
            </a:pPr>
            <a:r>
              <a:rPr lang="en-NZ" baseline="0" dirty="0" smtClean="0"/>
              <a:t>Down the tree, or across siblings</a:t>
            </a:r>
          </a:p>
          <a:p>
            <a:pPr>
              <a:buFont typeface="Arial" pitchFamily="34" charset="0"/>
              <a:buChar char="•"/>
            </a:pPr>
            <a:r>
              <a:rPr lang="en-NZ" baseline="0" dirty="0" smtClean="0"/>
              <a:t>Android calls these “Descendant” and “Lateral”, as shown in this schematic of some general sort of app</a:t>
            </a:r>
          </a:p>
          <a:p>
            <a:pPr>
              <a:buFont typeface="Arial" pitchFamily="34" charset="0"/>
              <a:buChar char="•"/>
            </a:pPr>
            <a:endParaRPr lang="en-NZ" baseline="0" dirty="0" smtClean="0"/>
          </a:p>
          <a:p>
            <a:pPr>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Within the two main types, we can break things down</a:t>
            </a:r>
            <a:r>
              <a:rPr lang="en-NZ" baseline="0" dirty="0" smtClean="0"/>
              <a:t> like this</a:t>
            </a:r>
          </a:p>
          <a:p>
            <a:pPr>
              <a:buFont typeface="Arial" pitchFamily="34" charset="0"/>
              <a:buChar char="•"/>
            </a:pPr>
            <a:endParaRPr lang="en-NZ" baseline="0" dirty="0" smtClean="0"/>
          </a:p>
          <a:p>
            <a:pPr>
              <a:buFont typeface="Arial" pitchFamily="34" charset="0"/>
              <a:buChar char="•"/>
            </a:pPr>
            <a:r>
              <a:rPr lang="en-NZ" baseline="0" dirty="0" smtClean="0"/>
              <a:t>We are going to look at how to build this kind of navigation in Android.</a:t>
            </a:r>
          </a:p>
          <a:p>
            <a:pPr>
              <a:buFont typeface="Arial" pitchFamily="34" charset="0"/>
              <a:buChar char="•"/>
            </a:pPr>
            <a:r>
              <a:rPr lang="en-NZ" baseline="0" dirty="0" smtClean="0"/>
              <a:t>For simplicity, we are going to concentrate on navigating between separate activities (that is, we are going to pretend that every node in the tree is its own Activity).</a:t>
            </a:r>
          </a:p>
          <a:p>
            <a:pPr>
              <a:buFont typeface="Arial" pitchFamily="34" charset="0"/>
              <a:buChar char="•"/>
            </a:pPr>
            <a:r>
              <a:rPr lang="en-NZ" baseline="0" dirty="0" smtClean="0"/>
              <a:t>In actual practice, we might not call an intent, we might just change the contents of the current activity (for example, change the </a:t>
            </a:r>
            <a:r>
              <a:rPr lang="en-NZ" baseline="0" dirty="0" err="1" smtClean="0"/>
              <a:t>ImageUrl</a:t>
            </a:r>
            <a:r>
              <a:rPr lang="en-NZ" baseline="0" dirty="0" smtClean="0"/>
              <a:t> of an image view).</a:t>
            </a:r>
          </a:p>
          <a:p>
            <a:pPr>
              <a:buFont typeface="Arial" pitchFamily="34" charset="0"/>
              <a:buChar char="•"/>
            </a:pPr>
            <a:r>
              <a:rPr lang="en-NZ" baseline="0" dirty="0" smtClean="0"/>
              <a:t>To the user this is transparent – they navigate the same.</a:t>
            </a:r>
          </a:p>
          <a:p>
            <a:pPr>
              <a:buFont typeface="Arial" pitchFamily="34" charset="0"/>
              <a:buChar char="•"/>
            </a:pPr>
            <a:endParaRPr lang="en-NZ" baseline="0" dirty="0" smtClean="0"/>
          </a:p>
          <a:p>
            <a:pPr>
              <a:buFont typeface="Arial" pitchFamily="34" charset="0"/>
              <a:buChar char="•"/>
            </a:pPr>
            <a:r>
              <a:rPr lang="en-NZ" baseline="0" dirty="0" smtClean="0"/>
              <a:t>Further, in our examples the Activities are not going to do anything – they’ll just display some identifying content.</a:t>
            </a:r>
          </a:p>
          <a:p>
            <a:pPr>
              <a:buFont typeface="Arial" pitchFamily="34" charset="0"/>
              <a:buChar char="•"/>
            </a:pPr>
            <a:r>
              <a:rPr lang="en-NZ" baseline="0" dirty="0" smtClean="0"/>
              <a:t>But again, the principles of getting to the Activity are unaffected by what the Activity does.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is big business.</a:t>
            </a:r>
          </a:p>
          <a:p>
            <a:pPr>
              <a:buFont typeface="Arial" pitchFamily="34" charset="0"/>
              <a:buChar char="•"/>
            </a:pPr>
            <a:r>
              <a:rPr lang="en-NZ" dirty="0" smtClean="0"/>
              <a:t>The kennel clubs want to make this information available so people will buy dogs, and</a:t>
            </a:r>
            <a:r>
              <a:rPr lang="en-NZ" baseline="0" dirty="0" smtClean="0"/>
              <a:t> so forth.</a:t>
            </a:r>
          </a:p>
          <a:p>
            <a:pPr>
              <a:buFont typeface="Arial" pitchFamily="34" charset="0"/>
              <a:buChar char="•"/>
            </a:pPr>
            <a:r>
              <a:rPr lang="en-NZ" baseline="0" dirty="0" smtClean="0"/>
              <a:t>Here are some pictures (for no particular reason, except that I like dog pictures...)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NZ" dirty="0" smtClean="0"/>
              <a:t>Anyway....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From their website</a:t>
            </a:r>
          </a:p>
          <a:p>
            <a:pPr>
              <a:buFont typeface="Arial" pitchFamily="34" charset="0"/>
              <a:buChar char="•"/>
            </a:pPr>
            <a:r>
              <a:rPr lang="en-NZ" dirty="0" smtClean="0"/>
              <a:t>Here is how the breed information</a:t>
            </a:r>
            <a:r>
              <a:rPr lang="en-NZ" baseline="0" dirty="0" smtClean="0"/>
              <a:t> works. There are 7 groups, and each group has between about 20 to 40 breeds in it.</a:t>
            </a:r>
          </a:p>
          <a:p>
            <a:pPr>
              <a:buFont typeface="Arial" pitchFamily="34" charset="0"/>
              <a:buChar char="•"/>
            </a:pPr>
            <a:r>
              <a:rPr lang="en-NZ" baseline="0" dirty="0" smtClean="0"/>
              <a:t>The architecture can be shown schematically like this...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ellipsis and “sub n” mean</a:t>
            </a:r>
            <a:r>
              <a:rPr lang="en-NZ" baseline="0" dirty="0" smtClean="0"/>
              <a:t> “assume there are n branches here”</a:t>
            </a:r>
          </a:p>
          <a:p>
            <a:pPr>
              <a:buFont typeface="Arial" pitchFamily="34" charset="0"/>
              <a:buChar char="•"/>
            </a:pPr>
            <a:r>
              <a:rPr lang="en-NZ" baseline="0" dirty="0" smtClean="0"/>
              <a:t>This is the simplest hierarchical architecture.</a:t>
            </a:r>
          </a:p>
          <a:p>
            <a:pPr>
              <a:buFont typeface="Arial" pitchFamily="34" charset="0"/>
              <a:buChar char="•"/>
            </a:pPr>
            <a:r>
              <a:rPr lang="en-NZ" baseline="0" dirty="0" smtClean="0"/>
              <a:t>For the actual dog breed thing, we can think of it as..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400"/>
            </a:lvl3pPr>
            <a:lvl4pPr>
              <a:spcBef>
                <a:spcPts val="600"/>
              </a:spcBef>
              <a:spcAft>
                <a:spcPts val="600"/>
              </a:spcAft>
              <a:defRPr sz="2400"/>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vyandroid.com/archives/965/drawerlayout-inflation-exceptio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Basic Navigation</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smtClean="0"/>
              <a:t>IN721 </a:t>
            </a:r>
            <a:r>
              <a:rPr lang="en-NZ" smtClean="0"/>
              <a:t>2019</a:t>
            </a:r>
            <a:endParaRPr lang="en-NZ" dirty="0" smtClean="0"/>
          </a:p>
          <a:p>
            <a:r>
              <a:rPr lang="en-AU" dirty="0" smtClean="0"/>
              <a:t>Design and Development for Mobile Devices</a:t>
            </a:r>
            <a:endParaRPr lang="en-NZ" dirty="0" smtClean="0"/>
          </a:p>
          <a:p>
            <a:r>
              <a:rPr lang="en-NZ" dirty="0" smtClean="0"/>
              <a:t>Session 4.1</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a:picLocks noChangeAspect="1"/>
          </p:cNvPicPr>
          <p:nvPr/>
        </p:nvPicPr>
        <p:blipFill>
          <a:blip r:embed="rId3" cstate="print"/>
          <a:srcRect/>
          <a:stretch>
            <a:fillRect/>
          </a:stretch>
        </p:blipFill>
        <p:spPr bwMode="auto">
          <a:xfrm>
            <a:off x="1043608" y="1700808"/>
            <a:ext cx="7236000" cy="48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First Architecture</a:t>
            </a:r>
            <a:endParaRPr lang="en-NZ" dirty="0"/>
          </a:p>
        </p:txBody>
      </p:sp>
      <p:sp>
        <p:nvSpPr>
          <p:cNvPr id="3" name="Content Placeholder 2"/>
          <p:cNvSpPr>
            <a:spLocks noGrp="1"/>
          </p:cNvSpPr>
          <p:nvPr>
            <p:ph idx="1"/>
          </p:nvPr>
        </p:nvSpPr>
        <p:spPr/>
        <p:txBody>
          <a:bodyPr/>
          <a:lstStyle/>
          <a:p>
            <a:r>
              <a:rPr lang="en-NZ" dirty="0" smtClean="0"/>
              <a:t>Westminster Kennel Club Breed Information App</a:t>
            </a:r>
            <a:endParaRPr lang="en-NZ" dirty="0"/>
          </a:p>
        </p:txBody>
      </p:sp>
      <p:pic>
        <p:nvPicPr>
          <p:cNvPr id="15363" name="Picture 3"/>
          <p:cNvPicPr>
            <a:picLocks noChangeAspect="1" noChangeArrowheads="1"/>
          </p:cNvPicPr>
          <p:nvPr/>
        </p:nvPicPr>
        <p:blipFill>
          <a:blip r:embed="rId3" cstate="print"/>
          <a:srcRect/>
          <a:stretch>
            <a:fillRect/>
          </a:stretch>
        </p:blipFill>
        <p:spPr bwMode="auto">
          <a:xfrm>
            <a:off x="1835696" y="2348881"/>
            <a:ext cx="5319585" cy="3896344"/>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Architecture</a:t>
            </a:r>
            <a:endParaRPr lang="en-NZ" dirty="0"/>
          </a:p>
        </p:txBody>
      </p:sp>
      <p:sp>
        <p:nvSpPr>
          <p:cNvPr id="3" name="Content Placeholder 2"/>
          <p:cNvSpPr>
            <a:spLocks noGrp="1"/>
          </p:cNvSpPr>
          <p:nvPr>
            <p:ph idx="1"/>
          </p:nvPr>
        </p:nvSpPr>
        <p:spPr>
          <a:xfrm>
            <a:off x="5785792" y="4149080"/>
            <a:ext cx="586408" cy="576064"/>
          </a:xfrm>
        </p:spPr>
        <p:txBody>
          <a:bodyPr/>
          <a:lstStyle/>
          <a:p>
            <a:pPr>
              <a:buNone/>
            </a:pPr>
            <a:r>
              <a:rPr lang="en-NZ" dirty="0" smtClean="0"/>
              <a:t>...</a:t>
            </a:r>
            <a:endParaRPr lang="en-NZ" dirty="0"/>
          </a:p>
        </p:txBody>
      </p:sp>
      <p:sp>
        <p:nvSpPr>
          <p:cNvPr id="4" name="Rectangle 3"/>
          <p:cNvSpPr/>
          <p:nvPr/>
        </p:nvSpPr>
        <p:spPr>
          <a:xfrm>
            <a:off x="3491880" y="2204864"/>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Main</a:t>
            </a:r>
            <a:endParaRPr lang="en-NZ" dirty="0"/>
          </a:p>
        </p:txBody>
      </p:sp>
      <p:sp>
        <p:nvSpPr>
          <p:cNvPr id="5" name="Rectangle 4"/>
          <p:cNvSpPr/>
          <p:nvPr/>
        </p:nvSpPr>
        <p:spPr>
          <a:xfrm>
            <a:off x="467544"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Sub 1</a:t>
            </a:r>
            <a:endParaRPr lang="en-NZ" dirty="0"/>
          </a:p>
        </p:txBody>
      </p:sp>
      <p:sp>
        <p:nvSpPr>
          <p:cNvPr id="6" name="Rectangle 5"/>
          <p:cNvSpPr/>
          <p:nvPr/>
        </p:nvSpPr>
        <p:spPr>
          <a:xfrm>
            <a:off x="3455876"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Sub 2</a:t>
            </a:r>
            <a:endParaRPr lang="en-NZ" dirty="0"/>
          </a:p>
        </p:txBody>
      </p:sp>
      <p:sp>
        <p:nvSpPr>
          <p:cNvPr id="7" name="Rectangle 6"/>
          <p:cNvSpPr/>
          <p:nvPr/>
        </p:nvSpPr>
        <p:spPr>
          <a:xfrm>
            <a:off x="6444208"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Sub n</a:t>
            </a:r>
            <a:endParaRPr lang="en-NZ" dirty="0"/>
          </a:p>
        </p:txBody>
      </p:sp>
      <p:cxnSp>
        <p:nvCxnSpPr>
          <p:cNvPr id="9" name="Straight Arrow Connector 8"/>
          <p:cNvCxnSpPr/>
          <p:nvPr/>
        </p:nvCxnSpPr>
        <p:spPr>
          <a:xfrm flipH="1">
            <a:off x="1835696" y="3140968"/>
            <a:ext cx="280831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flipH="1">
            <a:off x="4572000" y="3140968"/>
            <a:ext cx="720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608004" y="3068960"/>
            <a:ext cx="295232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Architecture</a:t>
            </a:r>
            <a:endParaRPr lang="en-NZ" dirty="0"/>
          </a:p>
        </p:txBody>
      </p:sp>
      <p:sp>
        <p:nvSpPr>
          <p:cNvPr id="3" name="Content Placeholder 2"/>
          <p:cNvSpPr>
            <a:spLocks noGrp="1"/>
          </p:cNvSpPr>
          <p:nvPr>
            <p:ph idx="1"/>
          </p:nvPr>
        </p:nvSpPr>
        <p:spPr>
          <a:xfrm>
            <a:off x="5785792" y="4149080"/>
            <a:ext cx="586408" cy="576064"/>
          </a:xfrm>
        </p:spPr>
        <p:txBody>
          <a:bodyPr/>
          <a:lstStyle/>
          <a:p>
            <a:pPr>
              <a:buNone/>
            </a:pPr>
            <a:r>
              <a:rPr lang="en-NZ" dirty="0" smtClean="0"/>
              <a:t>...</a:t>
            </a:r>
            <a:endParaRPr lang="en-NZ" dirty="0"/>
          </a:p>
        </p:txBody>
      </p:sp>
      <p:sp>
        <p:nvSpPr>
          <p:cNvPr id="4" name="Rectangle 3"/>
          <p:cNvSpPr/>
          <p:nvPr/>
        </p:nvSpPr>
        <p:spPr>
          <a:xfrm>
            <a:off x="3491880" y="2204864"/>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Breed Groups</a:t>
            </a:r>
            <a:endParaRPr lang="en-NZ" dirty="0"/>
          </a:p>
        </p:txBody>
      </p:sp>
      <p:sp>
        <p:nvSpPr>
          <p:cNvPr id="5" name="Rectangle 4"/>
          <p:cNvSpPr/>
          <p:nvPr/>
        </p:nvSpPr>
        <p:spPr>
          <a:xfrm>
            <a:off x="467544"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Sporting</a:t>
            </a:r>
            <a:endParaRPr lang="en-NZ" dirty="0"/>
          </a:p>
        </p:txBody>
      </p:sp>
      <p:sp>
        <p:nvSpPr>
          <p:cNvPr id="6" name="Rectangle 5"/>
          <p:cNvSpPr/>
          <p:nvPr/>
        </p:nvSpPr>
        <p:spPr>
          <a:xfrm>
            <a:off x="3455876"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Hound</a:t>
            </a:r>
            <a:endParaRPr lang="en-NZ" dirty="0"/>
          </a:p>
        </p:txBody>
      </p:sp>
      <p:sp>
        <p:nvSpPr>
          <p:cNvPr id="7" name="Rectangle 6"/>
          <p:cNvSpPr/>
          <p:nvPr/>
        </p:nvSpPr>
        <p:spPr>
          <a:xfrm>
            <a:off x="6444208" y="3933056"/>
            <a:ext cx="223224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Herding</a:t>
            </a:r>
            <a:endParaRPr lang="en-NZ" dirty="0"/>
          </a:p>
        </p:txBody>
      </p:sp>
      <p:cxnSp>
        <p:nvCxnSpPr>
          <p:cNvPr id="9" name="Straight Arrow Connector 8"/>
          <p:cNvCxnSpPr/>
          <p:nvPr/>
        </p:nvCxnSpPr>
        <p:spPr>
          <a:xfrm flipH="1">
            <a:off x="1835696" y="3140968"/>
            <a:ext cx="280831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flipH="1">
            <a:off x="4572000" y="3140968"/>
            <a:ext cx="7200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608004" y="3068960"/>
            <a:ext cx="295232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457200" y="5848672"/>
            <a:ext cx="8229600" cy="604664"/>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endParaRPr kumimoji="0" lang="en-NZ"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nodePh="1">
                                  <p:stCondLst>
                                    <p:cond delay="0"/>
                                  </p:stCondLst>
                                  <p:endCondLst>
                                    <p:cond evt="begin" delay="0">
                                      <p:tn val="23"/>
                                    </p:cond>
                                  </p:end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Navigation Option 1</a:t>
            </a:r>
            <a:endParaRPr lang="en-NZ" dirty="0"/>
          </a:p>
        </p:txBody>
      </p:sp>
      <p:sp>
        <p:nvSpPr>
          <p:cNvPr id="3" name="Content Placeholder 2"/>
          <p:cNvSpPr>
            <a:spLocks noGrp="1"/>
          </p:cNvSpPr>
          <p:nvPr>
            <p:ph idx="1"/>
          </p:nvPr>
        </p:nvSpPr>
        <p:spPr/>
        <p:txBody>
          <a:bodyPr/>
          <a:lstStyle/>
          <a:p>
            <a:pPr lvl="0"/>
            <a:r>
              <a:rPr lang="en-NZ" dirty="0" smtClean="0"/>
              <a:t>Use </a:t>
            </a:r>
            <a:r>
              <a:rPr lang="en-NZ" dirty="0" err="1" smtClean="0"/>
              <a:t>ListView</a:t>
            </a:r>
            <a:r>
              <a:rPr lang="en-NZ" dirty="0" smtClean="0"/>
              <a:t> for the main screen navigation</a:t>
            </a:r>
          </a:p>
          <a:p>
            <a:endParaRPr lang="en-NZ"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5" y="1628800"/>
            <a:ext cx="2576997"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39552" y="1628800"/>
            <a:ext cx="2557674" cy="4680000"/>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Screenshots</a:t>
            </a:r>
            <a:endParaRPr lang="en-NZ" dirty="0"/>
          </a:p>
        </p:txBody>
      </p:sp>
      <p:cxnSp>
        <p:nvCxnSpPr>
          <p:cNvPr id="6" name="Straight Arrow Connector 5"/>
          <p:cNvCxnSpPr/>
          <p:nvPr/>
        </p:nvCxnSpPr>
        <p:spPr>
          <a:xfrm>
            <a:off x="0" y="2204864"/>
            <a:ext cx="827584"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6" name="Picture 2"/>
          <p:cNvPicPr>
            <a:picLocks noChangeAspect="1" noChangeArrowheads="1"/>
          </p:cNvPicPr>
          <p:nvPr/>
        </p:nvPicPr>
        <p:blipFill>
          <a:blip r:embed="rId3" cstate="print"/>
          <a:srcRect/>
          <a:stretch>
            <a:fillRect/>
          </a:stretch>
        </p:blipFill>
        <p:spPr bwMode="auto">
          <a:xfrm>
            <a:off x="467545" y="1628800"/>
            <a:ext cx="2576997"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536666" y="1629320"/>
            <a:ext cx="2595174"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Screenshots</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2" cstate="print"/>
          <a:srcRect/>
          <a:stretch>
            <a:fillRect/>
          </a:stretch>
        </p:blipFill>
        <p:spPr bwMode="auto">
          <a:xfrm>
            <a:off x="467544" y="1628800"/>
            <a:ext cx="2554704" cy="46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Organisation</a:t>
            </a:r>
            <a:endParaRPr lang="en-NZ" dirty="0"/>
          </a:p>
        </p:txBody>
      </p:sp>
      <p:sp>
        <p:nvSpPr>
          <p:cNvPr id="3" name="Content Placeholder 2"/>
          <p:cNvSpPr>
            <a:spLocks noGrp="1"/>
          </p:cNvSpPr>
          <p:nvPr>
            <p:ph idx="1"/>
          </p:nvPr>
        </p:nvSpPr>
        <p:spPr/>
        <p:txBody>
          <a:bodyPr/>
          <a:lstStyle/>
          <a:p>
            <a:pPr>
              <a:buNone/>
            </a:pPr>
            <a:r>
              <a:rPr lang="en-NZ" dirty="0" smtClean="0"/>
              <a:t>Hierarchical</a:t>
            </a:r>
          </a:p>
          <a:p>
            <a:pPr>
              <a:buNone/>
            </a:pPr>
            <a:endParaRPr lang="en-NZ" dirty="0" smtClean="0"/>
          </a:p>
          <a:p>
            <a:pPr>
              <a:buNone/>
            </a:pPr>
            <a:endParaRPr lang="en-NZ" dirty="0"/>
          </a:p>
        </p:txBody>
      </p:sp>
      <p:pic>
        <p:nvPicPr>
          <p:cNvPr id="6148" name="Picture 4" descr="http://www.developerdotstar.com/mag/images/Fig4.3.png"/>
          <p:cNvPicPr>
            <a:picLocks noChangeAspect="1" noChangeArrowheads="1"/>
          </p:cNvPicPr>
          <p:nvPr/>
        </p:nvPicPr>
        <p:blipFill>
          <a:blip r:embed="rId3" cstate="print"/>
          <a:srcRect/>
          <a:stretch>
            <a:fillRect/>
          </a:stretch>
        </p:blipFill>
        <p:spPr bwMode="auto">
          <a:xfrm>
            <a:off x="2051720" y="2383506"/>
            <a:ext cx="4381500" cy="31337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Plan</a:t>
            </a:r>
            <a:endParaRPr lang="en-NZ" dirty="0"/>
          </a:p>
        </p:txBody>
      </p:sp>
      <p:sp>
        <p:nvSpPr>
          <p:cNvPr id="3" name="Content Placeholder 2"/>
          <p:cNvSpPr>
            <a:spLocks noGrp="1"/>
          </p:cNvSpPr>
          <p:nvPr>
            <p:ph idx="1"/>
          </p:nvPr>
        </p:nvSpPr>
        <p:spPr/>
        <p:txBody>
          <a:bodyPr/>
          <a:lstStyle/>
          <a:p>
            <a:r>
              <a:rPr lang="en-NZ" dirty="0" smtClean="0"/>
              <a:t>Create the main Activity (the main Navigation screen)</a:t>
            </a:r>
          </a:p>
          <a:p>
            <a:r>
              <a:rPr lang="en-NZ" dirty="0" smtClean="0"/>
              <a:t>Create each child Activity (one for each Breed Group)</a:t>
            </a:r>
          </a:p>
          <a:p>
            <a:r>
              <a:rPr lang="en-NZ" dirty="0" smtClean="0"/>
              <a:t>Give the main a </a:t>
            </a:r>
            <a:r>
              <a:rPr lang="en-NZ" dirty="0" err="1" smtClean="0"/>
              <a:t>ListView</a:t>
            </a:r>
            <a:endParaRPr lang="en-NZ" dirty="0" smtClean="0"/>
          </a:p>
          <a:p>
            <a:r>
              <a:rPr lang="en-NZ" dirty="0" smtClean="0"/>
              <a:t>Wire up that </a:t>
            </a:r>
            <a:r>
              <a:rPr lang="en-NZ" dirty="0" err="1" smtClean="0"/>
              <a:t>ListView</a:t>
            </a:r>
            <a:r>
              <a:rPr lang="en-NZ" dirty="0" smtClean="0"/>
              <a:t> so that when clicked it launches one of the child Activities.</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012160" y="1196752"/>
            <a:ext cx="2705100" cy="5248275"/>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Using </a:t>
            </a:r>
            <a:r>
              <a:rPr lang="en-NZ" dirty="0" err="1" smtClean="0"/>
              <a:t>ListView</a:t>
            </a:r>
            <a:endParaRPr lang="en-NZ" dirty="0"/>
          </a:p>
        </p:txBody>
      </p:sp>
      <p:sp>
        <p:nvSpPr>
          <p:cNvPr id="3" name="Content Placeholder 2"/>
          <p:cNvSpPr>
            <a:spLocks noGrp="1"/>
          </p:cNvSpPr>
          <p:nvPr>
            <p:ph idx="1"/>
          </p:nvPr>
        </p:nvSpPr>
        <p:spPr/>
        <p:txBody>
          <a:bodyPr/>
          <a:lstStyle/>
          <a:p>
            <a:r>
              <a:rPr lang="en-NZ" dirty="0" smtClean="0"/>
              <a:t>Drag in from the Palette</a:t>
            </a:r>
          </a:p>
          <a:p>
            <a:endParaRPr lang="en-NZ" dirty="0" smtClean="0"/>
          </a:p>
          <a:p>
            <a:endParaRPr lang="en-NZ" dirty="0"/>
          </a:p>
        </p:txBody>
      </p:sp>
      <p:cxnSp>
        <p:nvCxnSpPr>
          <p:cNvPr id="7" name="Straight Arrow Connector 6"/>
          <p:cNvCxnSpPr/>
          <p:nvPr/>
        </p:nvCxnSpPr>
        <p:spPr>
          <a:xfrm flipV="1">
            <a:off x="5724128" y="5157192"/>
            <a:ext cx="576064" cy="2880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446856" y="1576536"/>
            <a:ext cx="8229600" cy="487680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Populate it in the code behind</a:t>
            </a: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r>
              <a:rPr kumimoji="0" lang="en-NZ" sz="2800" b="0" i="0" u="none" strike="noStrike" kern="1200" cap="none" spc="0" normalizeH="0" baseline="0" noProof="0" dirty="0" smtClean="0">
                <a:ln>
                  <a:noFill/>
                </a:ln>
                <a:solidFill>
                  <a:schemeClr val="tx1"/>
                </a:solidFill>
                <a:effectLst/>
                <a:uLnTx/>
                <a:uFillTx/>
                <a:latin typeface="+mn-lt"/>
                <a:ea typeface="+mn-ea"/>
                <a:cs typeface="+mn-cs"/>
              </a:rPr>
              <a:t>Wire up the item click event</a:t>
            </a: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smtClean="0">
              <a:ln>
                <a:noFill/>
              </a:ln>
              <a:solidFill>
                <a:schemeClr val="tx1"/>
              </a:solidFill>
              <a:effectLst/>
              <a:uLnTx/>
              <a:uFillTx/>
              <a:latin typeface="+mn-lt"/>
              <a:ea typeface="+mn-ea"/>
              <a:cs typeface="+mn-cs"/>
            </a:endParaRPr>
          </a:p>
          <a:p>
            <a:pPr marL="182880" marR="0" lvl="0" indent="-182880" algn="l" defTabSz="914400" rtl="0" eaLnBrk="1" fontAlgn="auto" latinLnBrk="0" hangingPunct="1">
              <a:lnSpc>
                <a:spcPct val="100000"/>
              </a:lnSpc>
              <a:spcBef>
                <a:spcPts val="600"/>
              </a:spcBef>
              <a:spcAft>
                <a:spcPts val="600"/>
              </a:spcAft>
              <a:buClr>
                <a:schemeClr val="accent1"/>
              </a:buClr>
              <a:buSzPct val="85000"/>
              <a:buFont typeface="Arial" pitchFamily="34" charset="0"/>
              <a:buChar char="•"/>
              <a:tabLst/>
              <a:defRPr/>
            </a:pPr>
            <a:endParaRPr kumimoji="0" lang="en-NZ"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Populating a  </a:t>
            </a:r>
            <a:r>
              <a:rPr lang="en-NZ" dirty="0" err="1" smtClean="0"/>
              <a:t>ListView</a:t>
            </a:r>
            <a:endParaRPr lang="en-NZ" dirty="0"/>
          </a:p>
        </p:txBody>
      </p:sp>
      <p:sp>
        <p:nvSpPr>
          <p:cNvPr id="3" name="Content Placeholder 2"/>
          <p:cNvSpPr>
            <a:spLocks noGrp="1"/>
          </p:cNvSpPr>
          <p:nvPr>
            <p:ph idx="1"/>
          </p:nvPr>
        </p:nvSpPr>
        <p:spPr/>
        <p:txBody>
          <a:bodyPr/>
          <a:lstStyle/>
          <a:p>
            <a:r>
              <a:rPr lang="en-NZ" dirty="0" smtClean="0"/>
              <a:t>Bind to a String[] using an Adapter</a:t>
            </a:r>
          </a:p>
          <a:p>
            <a:endParaRPr lang="en-NZ"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cstate="print"/>
          <a:srcRect/>
          <a:stretch>
            <a:fillRect/>
          </a:stretch>
        </p:blipFill>
        <p:spPr bwMode="auto">
          <a:xfrm>
            <a:off x="467544" y="1628800"/>
            <a:ext cx="8242146" cy="2232248"/>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Populating a  </a:t>
            </a:r>
            <a:r>
              <a:rPr lang="en-NZ" dirty="0" err="1" smtClean="0"/>
              <a:t>ListView</a:t>
            </a:r>
            <a:endParaRPr lang="en-NZ" dirty="0"/>
          </a:p>
        </p:txBody>
      </p:sp>
      <p:cxnSp>
        <p:nvCxnSpPr>
          <p:cNvPr id="6" name="Straight Arrow Connector 5"/>
          <p:cNvCxnSpPr/>
          <p:nvPr/>
        </p:nvCxnSpPr>
        <p:spPr>
          <a:xfrm flipH="1" flipV="1">
            <a:off x="7452320" y="2852936"/>
            <a:ext cx="1152128"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Optional Extension – Custom Layout</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000125" y="2319338"/>
            <a:ext cx="7143750" cy="2219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Wiring Up a </a:t>
            </a:r>
            <a:r>
              <a:rPr lang="en-NZ" dirty="0" err="1" smtClean="0"/>
              <a:t>ListView</a:t>
            </a:r>
            <a:r>
              <a:rPr lang="en-NZ" dirty="0" smtClean="0"/>
              <a:t> for Clicking</a:t>
            </a:r>
            <a:endParaRPr lang="en-NZ" dirty="0"/>
          </a:p>
        </p:txBody>
      </p:sp>
      <p:sp>
        <p:nvSpPr>
          <p:cNvPr id="3" name="Content Placeholder 2"/>
          <p:cNvSpPr>
            <a:spLocks noGrp="1"/>
          </p:cNvSpPr>
          <p:nvPr>
            <p:ph idx="1"/>
          </p:nvPr>
        </p:nvSpPr>
        <p:spPr/>
        <p:txBody>
          <a:bodyPr/>
          <a:lstStyle/>
          <a:p>
            <a:endParaRPr lang="en-NZ" dirty="0" smtClean="0"/>
          </a:p>
          <a:p>
            <a:endParaRPr lang="en-NZ" dirty="0"/>
          </a:p>
        </p:txBody>
      </p:sp>
      <p:graphicFrame>
        <p:nvGraphicFramePr>
          <p:cNvPr id="4" name="Table 3"/>
          <p:cNvGraphicFramePr>
            <a:graphicFrameLocks noGrp="1"/>
          </p:cNvGraphicFramePr>
          <p:nvPr/>
        </p:nvGraphicFramePr>
        <p:xfrm>
          <a:off x="1187624" y="1844825"/>
          <a:ext cx="6552728" cy="2232246"/>
        </p:xfrm>
        <a:graphic>
          <a:graphicData uri="http://schemas.openxmlformats.org/drawingml/2006/table">
            <a:tbl>
              <a:tblPr firstRow="1" bandRow="1">
                <a:tableStyleId>{5940675A-B579-460E-94D1-54222C63F5DA}</a:tableStyleId>
              </a:tblPr>
              <a:tblGrid>
                <a:gridCol w="2520280">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737256">
                <a:tc>
                  <a:txBody>
                    <a:bodyPr/>
                    <a:lstStyle/>
                    <a:p>
                      <a:r>
                        <a:rPr lang="en-NZ" sz="2400" b="1" dirty="0" smtClean="0"/>
                        <a:t>Interface</a:t>
                      </a:r>
                      <a:endParaRPr lang="en-NZ" sz="2400" b="1" dirty="0"/>
                    </a:p>
                  </a:txBody>
                  <a:tcPr/>
                </a:tc>
                <a:tc>
                  <a:txBody>
                    <a:bodyPr/>
                    <a:lstStyle/>
                    <a:p>
                      <a:r>
                        <a:rPr lang="en-NZ" sz="2400" kern="1200" dirty="0" err="1" smtClean="0">
                          <a:solidFill>
                            <a:schemeClr val="tx1"/>
                          </a:solidFill>
                          <a:latin typeface="+mn-lt"/>
                          <a:ea typeface="+mn-ea"/>
                          <a:cs typeface="+mn-cs"/>
                        </a:rPr>
                        <a:t>OnItemClickListener</a:t>
                      </a:r>
                      <a:endParaRPr lang="en-NZ" sz="2400" dirty="0"/>
                    </a:p>
                  </a:txBody>
                  <a:tcPr/>
                </a:tc>
                <a:extLst>
                  <a:ext uri="{0D108BD9-81ED-4DB2-BD59-A6C34878D82A}">
                    <a16:rowId xmlns:a16="http://schemas.microsoft.com/office/drawing/2014/main" val="10000"/>
                  </a:ext>
                </a:extLst>
              </a:tr>
              <a:tr h="747495">
                <a:tc>
                  <a:txBody>
                    <a:bodyPr/>
                    <a:lstStyle/>
                    <a:p>
                      <a:r>
                        <a:rPr lang="en-NZ" sz="2400" b="1" dirty="0" smtClean="0"/>
                        <a:t>Method</a:t>
                      </a:r>
                      <a:endParaRPr lang="en-NZ" sz="2400" b="1" dirty="0"/>
                    </a:p>
                  </a:txBody>
                  <a:tcPr/>
                </a:tc>
                <a:tc>
                  <a:txBody>
                    <a:bodyPr/>
                    <a:lstStyle/>
                    <a:p>
                      <a:r>
                        <a:rPr lang="en-NZ" sz="2400" kern="1200" dirty="0" err="1" smtClean="0">
                          <a:solidFill>
                            <a:schemeClr val="tx1"/>
                          </a:solidFill>
                          <a:latin typeface="+mn-lt"/>
                          <a:ea typeface="+mn-ea"/>
                          <a:cs typeface="+mn-cs"/>
                        </a:rPr>
                        <a:t>onItemClick</a:t>
                      </a:r>
                      <a:endParaRPr lang="en-NZ" sz="2400" dirty="0"/>
                    </a:p>
                  </a:txBody>
                  <a:tcPr/>
                </a:tc>
                <a:extLst>
                  <a:ext uri="{0D108BD9-81ED-4DB2-BD59-A6C34878D82A}">
                    <a16:rowId xmlns:a16="http://schemas.microsoft.com/office/drawing/2014/main" val="10001"/>
                  </a:ext>
                </a:extLst>
              </a:tr>
              <a:tr h="747495">
                <a:tc>
                  <a:txBody>
                    <a:bodyPr/>
                    <a:lstStyle/>
                    <a:p>
                      <a:r>
                        <a:rPr lang="en-NZ" sz="2400" b="1" dirty="0" smtClean="0"/>
                        <a:t>Event Setter</a:t>
                      </a:r>
                      <a:endParaRPr lang="en-NZ" sz="2400" b="1" dirty="0"/>
                    </a:p>
                  </a:txBody>
                  <a:tcPr/>
                </a:tc>
                <a:tc>
                  <a:txBody>
                    <a:bodyPr/>
                    <a:lstStyle/>
                    <a:p>
                      <a:r>
                        <a:rPr lang="en-NZ" sz="2400" kern="1200" dirty="0" err="1" smtClean="0">
                          <a:solidFill>
                            <a:schemeClr val="tx1"/>
                          </a:solidFill>
                          <a:latin typeface="+mn-lt"/>
                          <a:ea typeface="+mn-ea"/>
                          <a:cs typeface="+mn-cs"/>
                        </a:rPr>
                        <a:t>setOnItemClickListener</a:t>
                      </a:r>
                      <a:endParaRPr lang="en-NZ" sz="2400"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the Inner Handler Class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171450" y="2219325"/>
            <a:ext cx="8801100"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OnItemClickListener.onItemClick</a:t>
            </a:r>
            <a:endParaRPr lang="en-NZ" dirty="0"/>
          </a:p>
        </p:txBody>
      </p:sp>
      <p:pic>
        <p:nvPicPr>
          <p:cNvPr id="24580" name="Picture 4"/>
          <p:cNvPicPr>
            <a:picLocks noGrp="1" noChangeAspect="1" noChangeArrowheads="1"/>
          </p:cNvPicPr>
          <p:nvPr>
            <p:ph idx="1"/>
          </p:nvPr>
        </p:nvPicPr>
        <p:blipFill>
          <a:blip r:embed="rId3" cstate="print"/>
          <a:srcRect/>
          <a:stretch>
            <a:fillRect/>
          </a:stretch>
        </p:blipFill>
        <p:spPr bwMode="auto">
          <a:xfrm>
            <a:off x="179512" y="4653136"/>
            <a:ext cx="8882103" cy="864096"/>
          </a:xfrm>
          <a:prstGeom prst="rect">
            <a:avLst/>
          </a:prstGeom>
          <a:noFill/>
          <a:ln w="9525">
            <a:noFill/>
            <a:miter lim="800000"/>
            <a:headEnd/>
            <a:tailEnd/>
          </a:ln>
        </p:spPr>
      </p:pic>
      <p:pic>
        <p:nvPicPr>
          <p:cNvPr id="3074" name="Picture 2"/>
          <p:cNvPicPr>
            <a:picLocks noChangeAspect="1" noChangeArrowheads="1"/>
          </p:cNvPicPr>
          <p:nvPr/>
        </p:nvPicPr>
        <p:blipFill>
          <a:blip r:embed="rId4" cstate="print"/>
          <a:srcRect/>
          <a:stretch>
            <a:fillRect/>
          </a:stretch>
        </p:blipFill>
        <p:spPr bwMode="auto">
          <a:xfrm>
            <a:off x="611560" y="1772816"/>
            <a:ext cx="7705252" cy="27363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Defining the Inner Handler Class</a:t>
            </a:r>
            <a:endParaRPr lang="en-NZ" dirty="0"/>
          </a:p>
        </p:txBody>
      </p:sp>
      <p:sp>
        <p:nvSpPr>
          <p:cNvPr id="3" name="Content Placeholder 2"/>
          <p:cNvSpPr>
            <a:spLocks noGrp="1"/>
          </p:cNvSpPr>
          <p:nvPr>
            <p:ph idx="1"/>
          </p:nvPr>
        </p:nvSpPr>
        <p:spPr/>
        <p:txBody>
          <a:bodyPr/>
          <a:lstStyle/>
          <a:p>
            <a:endParaRPr lang="en-NZ"/>
          </a:p>
        </p:txBody>
      </p:sp>
      <p:pic>
        <p:nvPicPr>
          <p:cNvPr id="20483" name="Picture 3"/>
          <p:cNvPicPr>
            <a:picLocks noChangeAspect="1" noChangeArrowheads="1"/>
          </p:cNvPicPr>
          <p:nvPr/>
        </p:nvPicPr>
        <p:blipFill>
          <a:blip r:embed="rId3" cstate="print"/>
          <a:srcRect/>
          <a:stretch>
            <a:fillRect/>
          </a:stretch>
        </p:blipFill>
        <p:spPr bwMode="auto">
          <a:xfrm>
            <a:off x="2411760" y="4093759"/>
            <a:ext cx="6516216" cy="631385"/>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467543" y="1556792"/>
            <a:ext cx="7602103" cy="2088232"/>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451720" y="3789040"/>
            <a:ext cx="1600000" cy="288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Complete OnCreate</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67544" y="1585800"/>
            <a:ext cx="8424936" cy="2635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Organisation</a:t>
            </a:r>
            <a:endParaRPr lang="en-NZ" dirty="0"/>
          </a:p>
        </p:txBody>
      </p:sp>
      <p:sp>
        <p:nvSpPr>
          <p:cNvPr id="3" name="Content Placeholder 2"/>
          <p:cNvSpPr>
            <a:spLocks noGrp="1"/>
          </p:cNvSpPr>
          <p:nvPr>
            <p:ph idx="1"/>
          </p:nvPr>
        </p:nvSpPr>
        <p:spPr/>
        <p:txBody>
          <a:bodyPr/>
          <a:lstStyle/>
          <a:p>
            <a:pPr>
              <a:buNone/>
            </a:pPr>
            <a:r>
              <a:rPr lang="en-NZ" dirty="0" smtClean="0"/>
              <a:t>Hierarchical</a:t>
            </a:r>
          </a:p>
          <a:p>
            <a:pPr>
              <a:buNone/>
            </a:pPr>
            <a:endParaRPr lang="en-NZ" dirty="0" smtClean="0"/>
          </a:p>
          <a:p>
            <a:pPr>
              <a:buNone/>
            </a:pPr>
            <a:endParaRPr lang="en-NZ" dirty="0"/>
          </a:p>
        </p:txBody>
      </p:sp>
      <p:pic>
        <p:nvPicPr>
          <p:cNvPr id="6146" name="Picture 2" descr="http://ucm.rutgers.edu/sites/ur/files/sample_flowchart_lg_rev.gif"/>
          <p:cNvPicPr>
            <a:picLocks noChangeAspect="1" noChangeArrowheads="1"/>
          </p:cNvPicPr>
          <p:nvPr/>
        </p:nvPicPr>
        <p:blipFill>
          <a:blip r:embed="rId3" cstate="print"/>
          <a:srcRect/>
          <a:stretch>
            <a:fillRect/>
          </a:stretch>
        </p:blipFill>
        <p:spPr bwMode="auto">
          <a:xfrm>
            <a:off x="1259632" y="2564904"/>
            <a:ext cx="6191250" cy="38766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Building the Westminster App</a:t>
            </a:r>
            <a:endParaRPr lang="en-NZ"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NZ" dirty="0" smtClean="0"/>
              <a:t>Make 8 Activities: One for the main navigation (root) screen and one for each breed group (child) screen.</a:t>
            </a:r>
          </a:p>
          <a:p>
            <a:pPr marL="514350" indent="-514350">
              <a:buFont typeface="+mj-lt"/>
              <a:buAutoNum type="arabicPeriod"/>
            </a:pPr>
            <a:r>
              <a:rPr lang="en-NZ" dirty="0" smtClean="0"/>
              <a:t>Put content on each breed group (child</a:t>
            </a:r>
            <a:r>
              <a:rPr lang="en-NZ" smtClean="0"/>
              <a:t>) Activity </a:t>
            </a:r>
            <a:r>
              <a:rPr lang="en-NZ" dirty="0" smtClean="0"/>
              <a:t>as appropriate.</a:t>
            </a:r>
          </a:p>
          <a:p>
            <a:pPr marL="514350" indent="-514350">
              <a:buFont typeface="+mj-lt"/>
              <a:buAutoNum type="arabicPeriod"/>
            </a:pPr>
            <a:r>
              <a:rPr lang="en-NZ" dirty="0" smtClean="0"/>
              <a:t>On the main activity:</a:t>
            </a:r>
          </a:p>
          <a:p>
            <a:pPr marL="788670" lvl="1" indent="-514350">
              <a:buFont typeface="+mj-lt"/>
              <a:buAutoNum type="arabicPeriod"/>
            </a:pPr>
            <a:r>
              <a:rPr lang="en-NZ" dirty="0" smtClean="0"/>
              <a:t>In the onCreate, populate a </a:t>
            </a:r>
            <a:r>
              <a:rPr lang="en-NZ" dirty="0" err="1" smtClean="0"/>
              <a:t>ListView</a:t>
            </a:r>
            <a:r>
              <a:rPr lang="en-NZ" dirty="0" smtClean="0"/>
              <a:t> with all the breed group names, using an Adapter</a:t>
            </a:r>
          </a:p>
          <a:p>
            <a:pPr marL="788670" lvl="1" indent="-514350">
              <a:buFont typeface="+mj-lt"/>
              <a:buAutoNum type="arabicPeriod"/>
            </a:pPr>
            <a:r>
              <a:rPr lang="en-NZ" dirty="0" smtClean="0"/>
              <a:t>In the onCreate, write code in the </a:t>
            </a:r>
            <a:r>
              <a:rPr lang="en-NZ" dirty="0" err="1" smtClean="0"/>
              <a:t>OnItemClickListener</a:t>
            </a:r>
            <a:r>
              <a:rPr lang="en-NZ" dirty="0" smtClean="0"/>
              <a:t> class, to launch the children with Intent class objects.</a:t>
            </a:r>
          </a:p>
          <a:p>
            <a:pPr marL="788670" lvl="1" indent="-514350">
              <a:buFont typeface="+mj-lt"/>
              <a:buAutoNum type="arabicPeriod"/>
            </a:pPr>
            <a:r>
              <a:rPr lang="en-NZ" dirty="0" smtClean="0"/>
              <a:t>Wire it up.</a:t>
            </a:r>
          </a:p>
          <a:p>
            <a:pPr marL="788670" lvl="1" indent="-514350">
              <a:buFont typeface="+mj-lt"/>
              <a:buAutoNum type="arabicPeriod"/>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77974" y="1367927"/>
            <a:ext cx="7522418" cy="5301433"/>
          </a:xfrm>
          <a:prstGeom prst="rect">
            <a:avLst/>
          </a:prstGeom>
          <a:noFill/>
          <a:ln w="9525">
            <a:noFill/>
            <a:miter lim="800000"/>
            <a:headEnd/>
            <a:tailEnd/>
          </a:ln>
        </p:spPr>
      </p:pic>
      <p:sp>
        <p:nvSpPr>
          <p:cNvPr id="2" name="Title 1"/>
          <p:cNvSpPr>
            <a:spLocks noGrp="1"/>
          </p:cNvSpPr>
          <p:nvPr>
            <p:ph type="title"/>
          </p:nvPr>
        </p:nvSpPr>
        <p:spPr/>
        <p:txBody>
          <a:bodyPr/>
          <a:lstStyle/>
          <a:p>
            <a:r>
              <a:rPr lang="en-NZ" dirty="0" smtClean="0"/>
              <a:t>Creating Activities</a:t>
            </a:r>
            <a:endParaRPr lang="en-NZ" dirty="0"/>
          </a:p>
        </p:txBody>
      </p:sp>
      <p:cxnSp>
        <p:nvCxnSpPr>
          <p:cNvPr id="5" name="Straight Arrow Connector 4"/>
          <p:cNvCxnSpPr/>
          <p:nvPr/>
        </p:nvCxnSpPr>
        <p:spPr>
          <a:xfrm flipH="1">
            <a:off x="2411760" y="1556792"/>
            <a:ext cx="13681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724128" y="5301208"/>
            <a:ext cx="1008112"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Creating Activities</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467544" y="1628800"/>
            <a:ext cx="5000625"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Populate the </a:t>
            </a:r>
            <a:r>
              <a:rPr lang="en-NZ" dirty="0" err="1" smtClean="0"/>
              <a:t>ListView</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67544" y="1628800"/>
            <a:ext cx="8242146" cy="22322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OnItemClick</a:t>
            </a:r>
            <a:endParaRPr lang="en-NZ" dirty="0"/>
          </a:p>
        </p:txBody>
      </p:sp>
      <p:sp>
        <p:nvSpPr>
          <p:cNvPr id="3" name="Content Placeholder 2"/>
          <p:cNvSpPr>
            <a:spLocks noGrp="1"/>
          </p:cNvSpPr>
          <p:nvPr>
            <p:ph idx="1"/>
          </p:nvPr>
        </p:nvSpPr>
        <p:spPr/>
        <p:txBody>
          <a:bodyPr/>
          <a:lstStyle/>
          <a:p>
            <a:r>
              <a:rPr lang="en-NZ" dirty="0" smtClean="0"/>
              <a:t>Plan:</a:t>
            </a:r>
          </a:p>
          <a:p>
            <a:pPr lvl="1"/>
            <a:r>
              <a:rPr lang="en-NZ" dirty="0" smtClean="0"/>
              <a:t>Get the clicked item</a:t>
            </a:r>
          </a:p>
          <a:p>
            <a:pPr lvl="1"/>
            <a:r>
              <a:rPr lang="en-NZ" dirty="0" smtClean="0"/>
              <a:t>Use it in a switch statement</a:t>
            </a:r>
          </a:p>
          <a:p>
            <a:pPr lvl="2"/>
            <a:r>
              <a:rPr lang="en-NZ" dirty="0" smtClean="0"/>
              <a:t>Create the appropriate intent</a:t>
            </a:r>
          </a:p>
          <a:p>
            <a:pPr lvl="1"/>
            <a:r>
              <a:rPr lang="en-NZ" dirty="0" smtClean="0"/>
              <a:t>Start the new activity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OnItemClick</a:t>
            </a:r>
            <a:endParaRPr lang="en-NZ" dirty="0"/>
          </a:p>
        </p:txBody>
      </p:sp>
      <p:sp>
        <p:nvSpPr>
          <p:cNvPr id="3" name="Content Placeholder 2"/>
          <p:cNvSpPr>
            <a:spLocks noGrp="1"/>
          </p:cNvSpPr>
          <p:nvPr>
            <p:ph idx="1"/>
          </p:nvPr>
        </p:nvSpPr>
        <p:spPr/>
        <p:txBody>
          <a:bodyPr/>
          <a:lstStyle/>
          <a:p>
            <a:endParaRPr lang="en-NZ"/>
          </a:p>
        </p:txBody>
      </p:sp>
      <p:pic>
        <p:nvPicPr>
          <p:cNvPr id="12291" name="Picture 3"/>
          <p:cNvPicPr>
            <a:picLocks noChangeAspect="1" noChangeArrowheads="1"/>
          </p:cNvPicPr>
          <p:nvPr/>
        </p:nvPicPr>
        <p:blipFill>
          <a:blip r:embed="rId3" cstate="print"/>
          <a:srcRect/>
          <a:stretch>
            <a:fillRect/>
          </a:stretch>
        </p:blipFill>
        <p:spPr bwMode="auto">
          <a:xfrm>
            <a:off x="467544" y="1556792"/>
            <a:ext cx="5186176" cy="504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Wire It Up</a:t>
            </a:r>
            <a:endParaRPr lang="en-NZ" dirty="0"/>
          </a:p>
        </p:txBody>
      </p:sp>
      <p:sp>
        <p:nvSpPr>
          <p:cNvPr id="3" name="Content Placeholder 2"/>
          <p:cNvSpPr>
            <a:spLocks noGrp="1"/>
          </p:cNvSpPr>
          <p:nvPr>
            <p:ph idx="1"/>
          </p:nvPr>
        </p:nvSpPr>
        <p:spPr/>
        <p:txBody>
          <a:bodyPr/>
          <a:lstStyle/>
          <a:p>
            <a:endParaRPr lang="en-NZ"/>
          </a:p>
        </p:txBody>
      </p:sp>
      <p:pic>
        <p:nvPicPr>
          <p:cNvPr id="13314" name="Picture 2"/>
          <p:cNvPicPr>
            <a:picLocks noChangeAspect="1" noChangeArrowheads="1"/>
          </p:cNvPicPr>
          <p:nvPr/>
        </p:nvPicPr>
        <p:blipFill>
          <a:blip r:embed="rId3" cstate="print"/>
          <a:srcRect/>
          <a:stretch>
            <a:fillRect/>
          </a:stretch>
        </p:blipFill>
        <p:spPr bwMode="auto">
          <a:xfrm>
            <a:off x="467543" y="1628800"/>
            <a:ext cx="8234327"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Navigation Option 2</a:t>
            </a:r>
            <a:endParaRPr lang="en-NZ" dirty="0"/>
          </a:p>
        </p:txBody>
      </p:sp>
      <p:sp>
        <p:nvSpPr>
          <p:cNvPr id="3" name="Content Placeholder 2"/>
          <p:cNvSpPr>
            <a:spLocks noGrp="1"/>
          </p:cNvSpPr>
          <p:nvPr>
            <p:ph idx="1"/>
          </p:nvPr>
        </p:nvSpPr>
        <p:spPr/>
        <p:txBody>
          <a:bodyPr/>
          <a:lstStyle/>
          <a:p>
            <a:r>
              <a:rPr lang="en-NZ" dirty="0" smtClean="0"/>
              <a:t>Use a Navigation Drawer</a:t>
            </a:r>
            <a:endParaRPr lang="en-NZ" dirty="0"/>
          </a:p>
        </p:txBody>
      </p:sp>
      <p:pic>
        <p:nvPicPr>
          <p:cNvPr id="9218" name="Picture 2"/>
          <p:cNvPicPr>
            <a:picLocks noChangeAspect="1" noChangeArrowheads="1"/>
          </p:cNvPicPr>
          <p:nvPr/>
        </p:nvPicPr>
        <p:blipFill>
          <a:blip r:embed="rId3" cstate="print"/>
          <a:srcRect/>
          <a:stretch>
            <a:fillRect/>
          </a:stretch>
        </p:blipFill>
        <p:spPr bwMode="auto">
          <a:xfrm>
            <a:off x="827584" y="2349360"/>
            <a:ext cx="2374236" cy="4320000"/>
          </a:xfrm>
          <a:prstGeom prst="rect">
            <a:avLst/>
          </a:prstGeom>
          <a:noFill/>
          <a:ln w="9525">
            <a:solidFill>
              <a:schemeClr val="accent1"/>
            </a:solid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724128" y="2276872"/>
            <a:ext cx="2384317" cy="4320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Main Layout</a:t>
            </a:r>
            <a:endParaRPr lang="en-NZ" dirty="0"/>
          </a:p>
        </p:txBody>
      </p:sp>
      <p:pic>
        <p:nvPicPr>
          <p:cNvPr id="10242" name="Picture 2"/>
          <p:cNvPicPr>
            <a:picLocks noChangeAspect="1" noChangeArrowheads="1"/>
          </p:cNvPicPr>
          <p:nvPr/>
        </p:nvPicPr>
        <p:blipFill>
          <a:blip r:embed="rId3" cstate="print"/>
          <a:srcRect/>
          <a:stretch>
            <a:fillRect/>
          </a:stretch>
        </p:blipFill>
        <p:spPr bwMode="auto">
          <a:xfrm>
            <a:off x="827584" y="2132856"/>
            <a:ext cx="6912768" cy="341241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 with Navigation Drawer</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srcRect/>
          <a:stretch>
            <a:fillRect/>
          </a:stretch>
        </p:blipFill>
        <p:spPr bwMode="auto">
          <a:xfrm>
            <a:off x="395536" y="1556792"/>
            <a:ext cx="6210300" cy="4908550"/>
          </a:xfrm>
          <a:prstGeom prst="rect">
            <a:avLst/>
          </a:prstGeom>
          <a:noFill/>
          <a:ln w="9525">
            <a:noFill/>
            <a:miter lim="800000"/>
            <a:headEnd/>
            <a:tailEnd/>
          </a:ln>
        </p:spPr>
      </p:pic>
      <p:cxnSp>
        <p:nvCxnSpPr>
          <p:cNvPr id="5" name="Straight Arrow Connector 4"/>
          <p:cNvCxnSpPr/>
          <p:nvPr/>
        </p:nvCxnSpPr>
        <p:spPr>
          <a:xfrm flipH="1">
            <a:off x="3347864" y="1988840"/>
            <a:ext cx="136815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Hierarchical Navigation</a:t>
            </a:r>
            <a:endParaRPr lang="en-NZ" dirty="0"/>
          </a:p>
        </p:txBody>
      </p:sp>
      <p:sp>
        <p:nvSpPr>
          <p:cNvPr id="3" name="Content Placeholder 2"/>
          <p:cNvSpPr>
            <a:spLocks noGrp="1"/>
          </p:cNvSpPr>
          <p:nvPr>
            <p:ph idx="1"/>
          </p:nvPr>
        </p:nvSpPr>
        <p:spPr/>
        <p:txBody>
          <a:bodyPr/>
          <a:lstStyle/>
          <a:p>
            <a:r>
              <a:rPr lang="en-NZ" dirty="0" smtClean="0"/>
              <a:t>Vertical or Horizontal</a:t>
            </a:r>
          </a:p>
          <a:p>
            <a:endParaRPr lang="en-NZ" dirty="0"/>
          </a:p>
        </p:txBody>
      </p:sp>
      <p:pic>
        <p:nvPicPr>
          <p:cNvPr id="4" name="Picture 3"/>
          <p:cNvPicPr/>
          <p:nvPr/>
        </p:nvPicPr>
        <p:blipFill>
          <a:blip r:embed="rId3" cstate="print"/>
          <a:srcRect/>
          <a:stretch>
            <a:fillRect/>
          </a:stretch>
        </p:blipFill>
        <p:spPr bwMode="auto">
          <a:xfrm>
            <a:off x="595203" y="2348880"/>
            <a:ext cx="4552861" cy="41904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DrawerLayout</a:t>
            </a:r>
            <a:r>
              <a:rPr lang="en-NZ" dirty="0" smtClean="0"/>
              <a:t>  Library Error</a:t>
            </a:r>
            <a:endParaRPr lang="en-NZ" dirty="0"/>
          </a:p>
        </p:txBody>
      </p:sp>
      <p:sp>
        <p:nvSpPr>
          <p:cNvPr id="3" name="Content Placeholder 2"/>
          <p:cNvSpPr>
            <a:spLocks noGrp="1"/>
          </p:cNvSpPr>
          <p:nvPr>
            <p:ph idx="1"/>
          </p:nvPr>
        </p:nvSpPr>
        <p:spPr/>
        <p:txBody>
          <a:bodyPr/>
          <a:lstStyle/>
          <a:p>
            <a:r>
              <a:rPr lang="en-NZ" dirty="0" smtClean="0"/>
              <a:t>“Error inflating class android.support.v4.widget.DrawerLayout”</a:t>
            </a:r>
          </a:p>
          <a:p>
            <a:endParaRPr lang="en-NZ" dirty="0" smtClean="0"/>
          </a:p>
          <a:p>
            <a:r>
              <a:rPr lang="en-NZ" sz="2000" dirty="0" smtClean="0">
                <a:hlinkClick r:id="rId3"/>
              </a:rPr>
              <a:t>http://envyandroid.com/archives/965/drawerlayout-inflation-exception</a:t>
            </a:r>
            <a:endParaRPr lang="en-NZ" sz="2000" dirty="0" smtClean="0"/>
          </a:p>
          <a:p>
            <a:endParaRPr lang="en-NZ"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Navigation Practical</a:t>
            </a:r>
            <a:endParaRPr lang="en-NZ" dirty="0"/>
          </a:p>
        </p:txBody>
      </p:sp>
      <p:sp>
        <p:nvSpPr>
          <p:cNvPr id="3" name="Content Placeholder 2"/>
          <p:cNvSpPr>
            <a:spLocks noGrp="1"/>
          </p:cNvSpPr>
          <p:nvPr>
            <p:ph idx="1"/>
          </p:nvPr>
        </p:nvSpPr>
        <p:spPr/>
        <p:txBody>
          <a:bodyPr/>
          <a:lstStyle/>
          <a:p>
            <a:endParaRPr lang="en-NZ"/>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Hierarchical Navigation</a:t>
            </a:r>
            <a:endParaRPr lang="en-NZ" dirty="0"/>
          </a:p>
        </p:txBody>
      </p:sp>
      <p:sp>
        <p:nvSpPr>
          <p:cNvPr id="3" name="Content Placeholder 2"/>
          <p:cNvSpPr>
            <a:spLocks noGrp="1"/>
          </p:cNvSpPr>
          <p:nvPr>
            <p:ph idx="1"/>
          </p:nvPr>
        </p:nvSpPr>
        <p:spPr/>
        <p:txBody>
          <a:bodyPr/>
          <a:lstStyle/>
          <a:p>
            <a:r>
              <a:rPr lang="en-NZ" dirty="0" smtClean="0"/>
              <a:t>Vertical</a:t>
            </a:r>
          </a:p>
          <a:p>
            <a:pPr lvl="1"/>
            <a:r>
              <a:rPr lang="en-NZ" dirty="0" smtClean="0"/>
              <a:t>Parent to child</a:t>
            </a:r>
          </a:p>
          <a:p>
            <a:pPr lvl="1"/>
            <a:r>
              <a:rPr lang="en-NZ" dirty="0" smtClean="0"/>
              <a:t>Child to parent (up)</a:t>
            </a:r>
          </a:p>
          <a:p>
            <a:pPr lvl="1"/>
            <a:r>
              <a:rPr lang="en-NZ" dirty="0" smtClean="0"/>
              <a:t>Any node to root (home)</a:t>
            </a:r>
          </a:p>
          <a:p>
            <a:pPr>
              <a:spcBef>
                <a:spcPts val="600"/>
              </a:spcBef>
              <a:spcAft>
                <a:spcPts val="600"/>
              </a:spcAft>
            </a:pPr>
            <a:r>
              <a:rPr lang="en-NZ" dirty="0" smtClean="0"/>
              <a:t>Horizontal</a:t>
            </a:r>
          </a:p>
          <a:p>
            <a:pPr lvl="1"/>
            <a:r>
              <a:rPr lang="en-NZ" dirty="0" smtClean="0"/>
              <a:t>Sections (usually few)</a:t>
            </a:r>
          </a:p>
          <a:p>
            <a:pPr lvl="1"/>
            <a:r>
              <a:rPr lang="en-NZ" dirty="0" smtClean="0"/>
              <a:t>Collections (may be many)</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r>
              <a:rPr lang="en-NZ" dirty="0" smtClean="0"/>
              <a:t>Westminster Kennel Club Breed Information App</a:t>
            </a:r>
          </a:p>
          <a:p>
            <a:endParaRPr lang="en-NZ" dirty="0"/>
          </a:p>
        </p:txBody>
      </p:sp>
      <p:pic>
        <p:nvPicPr>
          <p:cNvPr id="4" name="homeFeature_new_wkctimes8943" descr="The 139th Westminster Kennel Club Dog Show"/>
          <p:cNvPicPr/>
          <p:nvPr/>
        </p:nvPicPr>
        <p:blipFill>
          <a:blip r:embed="rId3" cstate="print"/>
          <a:srcRect/>
          <a:stretch>
            <a:fillRect/>
          </a:stretch>
        </p:blipFill>
        <p:spPr bwMode="auto">
          <a:xfrm>
            <a:off x="611560" y="2636912"/>
            <a:ext cx="7978666"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p:nvPr/>
        </p:nvPicPr>
        <p:blipFill>
          <a:blip r:embed="rId2" cstate="print"/>
          <a:srcRect/>
          <a:stretch>
            <a:fillRect/>
          </a:stretch>
        </p:blipFill>
        <p:spPr bwMode="auto">
          <a:xfrm>
            <a:off x="1079612" y="1628800"/>
            <a:ext cx="7236804"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a:picLocks noChangeAspect="1"/>
          </p:cNvPicPr>
          <p:nvPr/>
        </p:nvPicPr>
        <p:blipFill>
          <a:blip r:embed="rId2" cstate="print"/>
          <a:srcRect/>
          <a:stretch>
            <a:fillRect/>
          </a:stretch>
        </p:blipFill>
        <p:spPr bwMode="auto">
          <a:xfrm>
            <a:off x="1008408" y="1701344"/>
            <a:ext cx="7236000" cy="48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Westminster</a:t>
            </a:r>
            <a:endParaRPr lang="en-NZ" dirty="0"/>
          </a:p>
        </p:txBody>
      </p:sp>
      <p:sp>
        <p:nvSpPr>
          <p:cNvPr id="3" name="Content Placeholder 2"/>
          <p:cNvSpPr>
            <a:spLocks noGrp="1"/>
          </p:cNvSpPr>
          <p:nvPr>
            <p:ph idx="1"/>
          </p:nvPr>
        </p:nvSpPr>
        <p:spPr/>
        <p:txBody>
          <a:bodyPr/>
          <a:lstStyle/>
          <a:p>
            <a:endParaRPr lang="en-NZ"/>
          </a:p>
        </p:txBody>
      </p:sp>
      <p:pic>
        <p:nvPicPr>
          <p:cNvPr id="4" name="Picture 3" descr="slideshow image"/>
          <p:cNvPicPr>
            <a:picLocks noChangeAspect="1"/>
          </p:cNvPicPr>
          <p:nvPr/>
        </p:nvPicPr>
        <p:blipFill>
          <a:blip r:embed="rId2" cstate="print"/>
          <a:srcRect/>
          <a:stretch>
            <a:fillRect/>
          </a:stretch>
        </p:blipFill>
        <p:spPr bwMode="auto">
          <a:xfrm>
            <a:off x="1043608" y="1628800"/>
            <a:ext cx="7236000" cy="48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3504</TotalTime>
  <Words>3012</Words>
  <Application>Microsoft Office PowerPoint</Application>
  <PresentationFormat>On-screen Show (4:3)</PresentationFormat>
  <Paragraphs>333</Paragraphs>
  <Slides>41</Slides>
  <Notes>35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Times New Roman</vt:lpstr>
      <vt:lpstr>Wingdings</vt:lpstr>
      <vt:lpstr>Clarity</vt:lpstr>
      <vt:lpstr>Basic Navigation</vt:lpstr>
      <vt:lpstr>Information Organisation</vt:lpstr>
      <vt:lpstr>Information Organisation</vt:lpstr>
      <vt:lpstr>Hierarchical Navigation</vt:lpstr>
      <vt:lpstr>Hierarchical Navigation</vt:lpstr>
      <vt:lpstr>Example</vt:lpstr>
      <vt:lpstr>Westminster</vt:lpstr>
      <vt:lpstr>Westminster</vt:lpstr>
      <vt:lpstr>Westminster</vt:lpstr>
      <vt:lpstr>Westminster</vt:lpstr>
      <vt:lpstr>First Architecture</vt:lpstr>
      <vt:lpstr>Information Architecture</vt:lpstr>
      <vt:lpstr>Information Architecture</vt:lpstr>
      <vt:lpstr>Navigation Option 1</vt:lpstr>
      <vt:lpstr>Screenshots</vt:lpstr>
      <vt:lpstr>Screenshots</vt:lpstr>
      <vt:lpstr>Screenshots</vt:lpstr>
      <vt:lpstr>Screenshots</vt:lpstr>
      <vt:lpstr>Screenshots</vt:lpstr>
      <vt:lpstr>The Plan</vt:lpstr>
      <vt:lpstr>Using ListView</vt:lpstr>
      <vt:lpstr>Populating a  ListView</vt:lpstr>
      <vt:lpstr>Populating a  ListView</vt:lpstr>
      <vt:lpstr>Optional Extension – Custom Layout</vt:lpstr>
      <vt:lpstr>Wiring Up a ListView for Clicking</vt:lpstr>
      <vt:lpstr>Defining the Inner Handler Class</vt:lpstr>
      <vt:lpstr>OnItemClickListener.onItemClick</vt:lpstr>
      <vt:lpstr>Defining the Inner Handler Class</vt:lpstr>
      <vt:lpstr>The Complete OnCreate</vt:lpstr>
      <vt:lpstr>Building the Westminster App</vt:lpstr>
      <vt:lpstr>Creating Activities</vt:lpstr>
      <vt:lpstr>Creating Activities</vt:lpstr>
      <vt:lpstr>Populate the ListView</vt:lpstr>
      <vt:lpstr>OnItemClick</vt:lpstr>
      <vt:lpstr>OnItemClick</vt:lpstr>
      <vt:lpstr>Wire It Up</vt:lpstr>
      <vt:lpstr>Navigation Option 2</vt:lpstr>
      <vt:lpstr>Main Layout</vt:lpstr>
      <vt:lpstr>Layout with Navigation Drawer</vt:lpstr>
      <vt:lpstr>DrawerLayout  Library Error</vt:lpstr>
      <vt:lpstr>Navigation Practical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Nathan Rountree</cp:lastModifiedBy>
  <cp:revision>1262</cp:revision>
  <dcterms:created xsi:type="dcterms:W3CDTF">1601-01-01T00:00:00Z</dcterms:created>
  <dcterms:modified xsi:type="dcterms:W3CDTF">2019-03-12T00:07:16Z</dcterms:modified>
</cp:coreProperties>
</file>