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9"/>
  </p:notesMasterIdLst>
  <p:sldIdLst>
    <p:sldId id="257" r:id="rId2"/>
    <p:sldId id="275" r:id="rId3"/>
    <p:sldId id="276" r:id="rId4"/>
    <p:sldId id="289" r:id="rId5"/>
    <p:sldId id="277" r:id="rId6"/>
    <p:sldId id="278" r:id="rId7"/>
    <p:sldId id="290" r:id="rId8"/>
    <p:sldId id="279" r:id="rId9"/>
    <p:sldId id="280" r:id="rId10"/>
    <p:sldId id="292" r:id="rId11"/>
    <p:sldId id="291" r:id="rId12"/>
    <p:sldId id="282" r:id="rId13"/>
    <p:sldId id="283" r:id="rId14"/>
    <p:sldId id="284" r:id="rId15"/>
    <p:sldId id="285" r:id="rId16"/>
    <p:sldId id="293" r:id="rId17"/>
    <p:sldId id="288" r:id="rId18"/>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174" autoAdjust="0"/>
  </p:normalViewPr>
  <p:slideViewPr>
    <p:cSldViewPr>
      <p:cViewPr varScale="1">
        <p:scale>
          <a:sx n="76" d="100"/>
          <a:sy n="76" d="100"/>
        </p:scale>
        <p:origin x="18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dirty="0" smtClean="0"/>
              <a:t>We’ve now spent some time moving from Activity to Activity,</a:t>
            </a:r>
            <a:r>
              <a:rPr lang="en-US" baseline="0" dirty="0" smtClean="0"/>
              <a:t> which is good. </a:t>
            </a:r>
          </a:p>
          <a:p>
            <a:pPr>
              <a:buFont typeface="Arial" pitchFamily="34" charset="0"/>
              <a:buChar char="•"/>
            </a:pPr>
            <a:r>
              <a:rPr lang="en-US" baseline="0" dirty="0" smtClean="0"/>
              <a:t>Most of the time, Activities aren’t independent from each other.</a:t>
            </a:r>
          </a:p>
          <a:p>
            <a:pPr>
              <a:buFont typeface="Arial" pitchFamily="34" charset="0"/>
              <a:buChar char="•"/>
            </a:pPr>
            <a:r>
              <a:rPr lang="en-US" baseline="0" dirty="0" smtClean="0"/>
              <a:t>But frequently, we need to pass data along from one activity to another when we launch it, and/or to return data from </a:t>
            </a:r>
            <a:r>
              <a:rPr lang="en-US" baseline="0" dirty="0" err="1" smtClean="0"/>
              <a:t>launchee</a:t>
            </a:r>
            <a:r>
              <a:rPr lang="en-US" baseline="0" dirty="0" smtClean="0"/>
              <a:t> to launcher.</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The new destination output with the two extras... (static text view changed to preserve grammatical correctness).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Case 2: Requesting data from an activity when you launch</a:t>
            </a:r>
            <a:r>
              <a:rPr lang="en-NZ" baseline="0" dirty="0" smtClean="0"/>
              <a:t> it.</a:t>
            </a:r>
          </a:p>
          <a:p>
            <a:pPr>
              <a:buFont typeface="Arial" pitchFamily="34" charset="0"/>
              <a:buChar char="•"/>
            </a:pPr>
            <a:r>
              <a:rPr lang="en-NZ" baseline="0" dirty="0" smtClean="0"/>
              <a:t>This is sort of like calling a function that returns a value, except the transfer of control is more dramatic.</a:t>
            </a:r>
          </a:p>
          <a:p>
            <a:pPr>
              <a:buFont typeface="Arial" pitchFamily="34" charset="0"/>
              <a:buChar char="•"/>
            </a:pPr>
            <a:r>
              <a:rPr lang="en-NZ" baseline="0" dirty="0" smtClean="0"/>
              <a:t>Control will be transferred to the called activity (</a:t>
            </a:r>
            <a:r>
              <a:rPr lang="en-NZ" baseline="0" dirty="0" err="1" smtClean="0"/>
              <a:t>SecondActivity</a:t>
            </a:r>
            <a:r>
              <a:rPr lang="en-NZ" baseline="0" dirty="0" smtClean="0"/>
              <a:t>), who will return control back to the caller (this one, </a:t>
            </a:r>
            <a:r>
              <a:rPr lang="en-NZ" baseline="0" dirty="0" err="1" smtClean="0"/>
              <a:t>FirstActivity</a:t>
            </a:r>
            <a:r>
              <a:rPr lang="en-NZ" baseline="0" dirty="0" smtClean="0"/>
              <a:t>).</a:t>
            </a:r>
          </a:p>
          <a:p>
            <a:pPr>
              <a:buFont typeface="Arial" pitchFamily="34" charset="0"/>
              <a:buChar char="•"/>
            </a:pPr>
            <a:r>
              <a:rPr lang="en-NZ" baseline="0" dirty="0" smtClean="0"/>
              <a:t>We see how that is done in a moment, but you actually already know most of it.</a:t>
            </a:r>
          </a:p>
          <a:p>
            <a:pPr>
              <a:buFont typeface="Arial" pitchFamily="34" charset="0"/>
              <a:buChar char="•"/>
            </a:pPr>
            <a:endParaRPr lang="en-NZ" baseline="0" dirty="0" smtClean="0"/>
          </a:p>
          <a:p>
            <a:pPr>
              <a:buFont typeface="Arial" pitchFamily="34" charset="0"/>
              <a:buChar char="•"/>
            </a:pPr>
            <a:r>
              <a:rPr lang="en-NZ" baseline="0" dirty="0" smtClean="0"/>
              <a:t>Instead of </a:t>
            </a:r>
            <a:r>
              <a:rPr lang="en-NZ" baseline="0" dirty="0" err="1" smtClean="0"/>
              <a:t>startActivity</a:t>
            </a:r>
            <a:r>
              <a:rPr lang="en-NZ" baseline="0" dirty="0" smtClean="0"/>
              <a:t> we use </a:t>
            </a:r>
            <a:r>
              <a:rPr lang="en-NZ" baseline="0" dirty="0" err="1" smtClean="0"/>
              <a:t>startActivityForResult</a:t>
            </a:r>
            <a:endParaRPr lang="en-NZ" baseline="0" dirty="0" smtClean="0"/>
          </a:p>
          <a:p>
            <a:pPr>
              <a:buFont typeface="Arial" pitchFamily="34" charset="0"/>
              <a:buChar char="•"/>
            </a:pPr>
            <a:endParaRPr lang="en-NZ" baseline="0" dirty="0" smtClean="0"/>
          </a:p>
          <a:p>
            <a:pPr>
              <a:buFont typeface="Arial" pitchFamily="34" charset="0"/>
              <a:buChar char="•"/>
            </a:pPr>
            <a:r>
              <a:rPr lang="en-NZ" baseline="0" dirty="0" smtClean="0"/>
              <a:t>The intent is an instance which names the launcher and </a:t>
            </a:r>
            <a:r>
              <a:rPr lang="en-NZ" baseline="0" dirty="0" err="1" smtClean="0"/>
              <a:t>launchee</a:t>
            </a:r>
            <a:r>
              <a:rPr lang="en-NZ" baseline="0" dirty="0" smtClean="0"/>
              <a:t> as before, as before.</a:t>
            </a:r>
          </a:p>
          <a:p>
            <a:pPr>
              <a:buFont typeface="Arial" pitchFamily="34" charset="0"/>
              <a:buChar char="•"/>
            </a:pPr>
            <a:r>
              <a:rPr lang="en-NZ" baseline="0" dirty="0" smtClean="0"/>
              <a:t>The </a:t>
            </a:r>
            <a:r>
              <a:rPr lang="en-NZ" baseline="0" dirty="0" err="1" smtClean="0"/>
              <a:t>requestCode</a:t>
            </a:r>
            <a:r>
              <a:rPr lang="en-NZ" baseline="0" dirty="0" smtClean="0"/>
              <a:t> is any number. You will use this to distinguish between multiple launch requests (an Activity, as we have seen can want to launch different intents depending on user input or the computational situation).</a:t>
            </a:r>
          </a:p>
          <a:p>
            <a:pPr>
              <a:buFont typeface="Arial" pitchFamily="34" charset="0"/>
              <a:buChar char="•"/>
            </a:pPr>
            <a:endParaRPr lang="en-NZ" b="1" baseline="0" dirty="0" smtClean="0"/>
          </a:p>
          <a:p>
            <a:pPr>
              <a:buFont typeface="Arial" pitchFamily="34" charset="0"/>
              <a:buChar char="•"/>
            </a:pPr>
            <a:r>
              <a:rPr lang="en-NZ" b="1" baseline="0" dirty="0" smtClean="0"/>
              <a:t>NB: We also  need to write code to deal with when control and result are returned. We will see this in a minute.</a:t>
            </a:r>
          </a:p>
          <a:p>
            <a:pPr>
              <a:buFont typeface="Arial" pitchFamily="34" charset="0"/>
              <a:buChar char="•"/>
            </a:pPr>
            <a:endParaRPr lang="en-NZ" baseline="0" dirty="0" smtClean="0"/>
          </a:p>
          <a:p>
            <a:pPr>
              <a:buFont typeface="Arial" pitchFamily="34" charset="0"/>
              <a:buChar char="•"/>
            </a:pPr>
            <a:r>
              <a:rPr lang="en-NZ" baseline="0" dirty="0" smtClean="0"/>
              <a:t>But first, let’s look at what the called activity does...</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Observe the steps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Create a new intent, to use to return</a:t>
            </a:r>
            <a:r>
              <a:rPr lang="en-NZ" sz="1200" kern="1200" baseline="0" dirty="0" smtClean="0">
                <a:solidFill>
                  <a:schemeClr val="tx1"/>
                </a:solidFill>
                <a:latin typeface="Times New Roman" pitchFamily="18" charset="0"/>
                <a:ea typeface="+mn-ea"/>
                <a:cs typeface="Arial" charset="0"/>
              </a:rPr>
              <a:t> control. That is, you will launch the guy who launched you. No </a:t>
            </a:r>
            <a:r>
              <a:rPr lang="en-NZ" sz="1200" kern="1200" baseline="0" dirty="0" err="1" smtClean="0">
                <a:solidFill>
                  <a:schemeClr val="tx1"/>
                </a:solidFill>
                <a:latin typeface="Times New Roman" pitchFamily="18" charset="0"/>
                <a:ea typeface="+mn-ea"/>
                <a:cs typeface="Arial" charset="0"/>
              </a:rPr>
              <a:t>args</a:t>
            </a:r>
            <a:r>
              <a:rPr lang="en-NZ" sz="1200" kern="1200" baseline="0" dirty="0" smtClean="0">
                <a:solidFill>
                  <a:schemeClr val="tx1"/>
                </a:solidFill>
                <a:latin typeface="Times New Roman" pitchFamily="18" charset="0"/>
                <a:ea typeface="+mn-ea"/>
                <a:cs typeface="Arial" charset="0"/>
              </a:rPr>
              <a:t> are required because you were launched via </a:t>
            </a:r>
            <a:r>
              <a:rPr lang="en-NZ" sz="1200" kern="1200" baseline="0" dirty="0" err="1" smtClean="0">
                <a:solidFill>
                  <a:schemeClr val="tx1"/>
                </a:solidFill>
                <a:latin typeface="Times New Roman" pitchFamily="18" charset="0"/>
                <a:ea typeface="+mn-ea"/>
                <a:cs typeface="Arial" charset="0"/>
              </a:rPr>
              <a:t>startActivityForResult</a:t>
            </a:r>
            <a:r>
              <a:rPr lang="en-NZ" sz="1200" kern="1200" baseline="0" dirty="0" smtClean="0">
                <a:solidFill>
                  <a:schemeClr val="tx1"/>
                </a:solidFill>
                <a:latin typeface="Times New Roman" pitchFamily="18" charset="0"/>
                <a:ea typeface="+mn-ea"/>
                <a:cs typeface="Arial" charset="0"/>
              </a:rPr>
              <a:t>. When you call finish(), which happens in a moment, control is returned to the guy who launched you.</a:t>
            </a:r>
            <a:endParaRPr lang="en-NZ" sz="1200" kern="120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Load the intent up with a key-value pair of data using </a:t>
            </a:r>
            <a:r>
              <a:rPr lang="en-NZ" sz="1200" kern="1200" dirty="0" err="1" smtClean="0">
                <a:solidFill>
                  <a:schemeClr val="tx1"/>
                </a:solidFill>
                <a:latin typeface="Times New Roman" pitchFamily="18" charset="0"/>
                <a:ea typeface="+mn-ea"/>
                <a:cs typeface="Arial" charset="0"/>
              </a:rPr>
              <a:t>putExtra</a:t>
            </a:r>
            <a:endParaRPr lang="en-NZ" sz="1200" kern="120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Load</a:t>
            </a:r>
            <a:r>
              <a:rPr lang="en-NZ" sz="1200" kern="1200" baseline="0" dirty="0" smtClean="0">
                <a:solidFill>
                  <a:schemeClr val="tx1"/>
                </a:solidFill>
                <a:latin typeface="Times New Roman" pitchFamily="18" charset="0"/>
                <a:ea typeface="+mn-ea"/>
                <a:cs typeface="Arial" charset="0"/>
              </a:rPr>
              <a:t> the intent up with </a:t>
            </a:r>
            <a:r>
              <a:rPr lang="en-NZ" sz="1200" kern="1200" dirty="0" smtClean="0">
                <a:solidFill>
                  <a:schemeClr val="tx1"/>
                </a:solidFill>
                <a:latin typeface="Times New Roman" pitchFamily="18" charset="0"/>
                <a:ea typeface="+mn-ea"/>
                <a:cs typeface="Arial" charset="0"/>
              </a:rPr>
              <a:t>a termination</a:t>
            </a:r>
            <a:r>
              <a:rPr lang="en-NZ" sz="1200" kern="1200" baseline="0" dirty="0" smtClean="0">
                <a:solidFill>
                  <a:schemeClr val="tx1"/>
                </a:solidFill>
                <a:latin typeface="Times New Roman" pitchFamily="18" charset="0"/>
                <a:ea typeface="+mn-ea"/>
                <a:cs typeface="Arial" charset="0"/>
              </a:rPr>
              <a:t> code. The caller will use this to confirm that everything worked out ok (or not)</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b="1" kern="1200" baseline="0" dirty="0" smtClean="0">
                <a:solidFill>
                  <a:schemeClr val="tx1"/>
                </a:solidFill>
                <a:latin typeface="Times New Roman" pitchFamily="18" charset="0"/>
                <a:ea typeface="+mn-ea"/>
                <a:cs typeface="Arial" charset="0"/>
              </a:rPr>
              <a:t>Note the different syntax. So it goes.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Call finish. This pops you off the stack, and returns control to the caller (who will be the next top of the stack). The intent is delivered along with the transfer of control.</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So </a:t>
            </a:r>
            <a:r>
              <a:rPr lang="en-NZ" sz="1200" kern="1200" dirty="0" err="1" smtClean="0">
                <a:solidFill>
                  <a:schemeClr val="tx1"/>
                </a:solidFill>
                <a:latin typeface="Times New Roman" pitchFamily="18" charset="0"/>
                <a:ea typeface="+mn-ea"/>
                <a:cs typeface="Arial" charset="0"/>
              </a:rPr>
              <a:t>FirstActivity</a:t>
            </a:r>
            <a:r>
              <a:rPr lang="en-NZ" sz="1200" kern="1200" baseline="0" dirty="0" smtClean="0">
                <a:solidFill>
                  <a:schemeClr val="tx1"/>
                </a:solidFill>
                <a:latin typeface="Times New Roman" pitchFamily="18" charset="0"/>
                <a:ea typeface="+mn-ea"/>
                <a:cs typeface="Arial" charset="0"/>
              </a:rPr>
              <a:t> </a:t>
            </a:r>
            <a:r>
              <a:rPr lang="en-NZ" sz="1200" kern="1200" dirty="0" smtClean="0">
                <a:solidFill>
                  <a:schemeClr val="tx1"/>
                </a:solidFill>
                <a:latin typeface="Times New Roman" pitchFamily="18" charset="0"/>
                <a:ea typeface="+mn-ea"/>
                <a:cs typeface="Arial" charset="0"/>
              </a:rPr>
              <a:t>will resume. What does</a:t>
            </a:r>
            <a:r>
              <a:rPr lang="en-NZ" sz="1200" kern="1200" baseline="0" dirty="0" smtClean="0">
                <a:solidFill>
                  <a:schemeClr val="tx1"/>
                </a:solidFill>
                <a:latin typeface="Times New Roman" pitchFamily="18" charset="0"/>
                <a:ea typeface="+mn-ea"/>
                <a:cs typeface="Arial" charset="0"/>
              </a:rPr>
              <a:t> it do to get the data that has been returned to it?</a:t>
            </a:r>
            <a:endParaRPr lang="en-NZ" sz="1200" kern="1200" dirty="0" smtClean="0">
              <a:solidFill>
                <a:schemeClr val="tx1"/>
              </a:solidFill>
              <a:latin typeface="Times New Roman" pitchFamily="18" charset="0"/>
              <a:ea typeface="+mn-ea"/>
              <a:cs typeface="Arial" charset="0"/>
            </a:endParaRP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a:buFont typeface="Arial" pitchFamily="34" charset="0"/>
              <a:buNone/>
            </a:pPr>
            <a:endParaRPr lang="en-NZ" dirty="0" smtClean="0"/>
          </a:p>
          <a:p>
            <a:pPr>
              <a:buFont typeface="Arial" pitchFamily="34" charset="0"/>
              <a:buChar char="•"/>
            </a:pPr>
            <a:endParaRPr lang="en-NZ"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method is called automatically in response to the finish() of the previous activity.</a:t>
            </a:r>
          </a:p>
          <a:p>
            <a:pPr>
              <a:buFont typeface="Arial" pitchFamily="34" charset="0"/>
              <a:buChar char="•"/>
            </a:pPr>
            <a:endParaRPr lang="en-NZ" dirty="0" smtClean="0"/>
          </a:p>
          <a:p>
            <a:pPr>
              <a:buFont typeface="Arial" pitchFamily="34" charset="0"/>
              <a:buChar char="•"/>
            </a:pPr>
            <a:r>
              <a:rPr lang="en-NZ" b="1" dirty="0" smtClean="0"/>
              <a:t>Note that the returning Intent</a:t>
            </a:r>
            <a:r>
              <a:rPr lang="en-NZ" b="1" baseline="0" dirty="0" smtClean="0"/>
              <a:t> is passed into the method as an argument (that is, automatically by the system), so we don’t have to use </a:t>
            </a:r>
            <a:r>
              <a:rPr lang="en-NZ" b="1" baseline="0" dirty="0" err="1" smtClean="0"/>
              <a:t>getIntent</a:t>
            </a:r>
            <a:r>
              <a:rPr lang="en-NZ" b="1" baseline="0" dirty="0" smtClean="0"/>
              <a:t>()</a:t>
            </a:r>
          </a:p>
          <a:p>
            <a:pPr>
              <a:buFont typeface="Arial" pitchFamily="34" charset="0"/>
              <a:buChar char="•"/>
            </a:pPr>
            <a:r>
              <a:rPr lang="en-NZ" b="0" baseline="0" dirty="0" smtClean="0"/>
              <a:t>Maybe it would be better to be consistent, maybe not. Think about why the language designers have chosen this architecture.</a:t>
            </a:r>
          </a:p>
          <a:p>
            <a:pPr>
              <a:buFont typeface="Arial" pitchFamily="34" charset="0"/>
              <a:buChar char="•"/>
            </a:pPr>
            <a:endParaRPr lang="en-NZ" baseline="0" dirty="0" smtClean="0"/>
          </a:p>
          <a:p>
            <a:pPr>
              <a:buFont typeface="Arial" pitchFamily="34" charset="0"/>
              <a:buChar char="•"/>
            </a:pPr>
            <a:r>
              <a:rPr lang="en-NZ" baseline="0" dirty="0" smtClean="0"/>
              <a:t>The </a:t>
            </a:r>
            <a:r>
              <a:rPr lang="en-NZ" baseline="0" dirty="0" err="1" smtClean="0"/>
              <a:t>requestCode</a:t>
            </a:r>
            <a:r>
              <a:rPr lang="en-NZ" baseline="0" dirty="0" smtClean="0"/>
              <a:t> is that </a:t>
            </a:r>
            <a:r>
              <a:rPr lang="en-NZ" baseline="0" smtClean="0"/>
              <a:t>number you </a:t>
            </a:r>
            <a:r>
              <a:rPr lang="en-NZ" baseline="0" dirty="0" smtClean="0"/>
              <a:t>put in when you called. In this case, 0.</a:t>
            </a:r>
          </a:p>
          <a:p>
            <a:pPr>
              <a:buFont typeface="Arial" pitchFamily="34" charset="0"/>
              <a:buChar char="•"/>
            </a:pPr>
            <a:r>
              <a:rPr lang="en-NZ" baseline="0" dirty="0" smtClean="0"/>
              <a:t>This lets you potentially launch multiple requests from within an activity, and distinguish which one </a:t>
            </a:r>
            <a:r>
              <a:rPr lang="en-NZ" baseline="0" dirty="0" err="1" smtClean="0"/>
              <a:t>foregrounded</a:t>
            </a:r>
            <a:r>
              <a:rPr lang="en-NZ" baseline="0" dirty="0" smtClean="0"/>
              <a:t> you.</a:t>
            </a:r>
          </a:p>
          <a:p>
            <a:pPr>
              <a:buFont typeface="Arial" pitchFamily="34" charset="0"/>
              <a:buChar char="•"/>
            </a:pPr>
            <a:endParaRPr lang="en-NZ" baseline="0" dirty="0" smtClean="0"/>
          </a:p>
          <a:p>
            <a:pPr>
              <a:buFont typeface="Arial" pitchFamily="34" charset="0"/>
              <a:buChar char="•"/>
            </a:pPr>
            <a:r>
              <a:rPr lang="en-NZ" baseline="0" dirty="0" smtClean="0"/>
              <a:t>The </a:t>
            </a:r>
            <a:r>
              <a:rPr lang="en-NZ" baseline="0" dirty="0" err="1" smtClean="0"/>
              <a:t>resultCode</a:t>
            </a:r>
            <a:r>
              <a:rPr lang="en-NZ" baseline="0" dirty="0" smtClean="0"/>
              <a:t> is what you set in the called Activity before finish()</a:t>
            </a:r>
          </a:p>
          <a:p>
            <a:pPr>
              <a:buFont typeface="Arial" pitchFamily="34" charset="0"/>
              <a:buChar char="•"/>
            </a:pPr>
            <a:endParaRPr lang="en-NZ" baseline="0" dirty="0" smtClean="0"/>
          </a:p>
          <a:p>
            <a:pPr>
              <a:buFont typeface="Arial" pitchFamily="34" charset="0"/>
              <a:buChar char="•"/>
            </a:pPr>
            <a:r>
              <a:rPr lang="en-NZ" baseline="0" dirty="0" smtClean="0"/>
              <a:t>If everything is as expected, grab the data from the intent as before, and use it.</a:t>
            </a:r>
          </a:p>
          <a:p>
            <a:pPr>
              <a:buFont typeface="Arial" pitchFamily="34" charset="0"/>
              <a:buChar char="•"/>
            </a:pPr>
            <a:endParaRPr lang="en-NZ" baseline="0" dirty="0" smtClean="0"/>
          </a:p>
          <a:p>
            <a:pPr>
              <a:buFont typeface="Arial" pitchFamily="34" charset="0"/>
              <a:buChar char="•"/>
            </a:pPr>
            <a:r>
              <a:rPr lang="en-NZ" baseline="0" dirty="0" smtClean="0"/>
              <a:t>Here’s what the app looks like when running...</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We click the button and launch</a:t>
            </a:r>
            <a:r>
              <a:rPr lang="en-NZ" baseline="0" dirty="0" smtClean="0"/>
              <a:t> the </a:t>
            </a:r>
            <a:r>
              <a:rPr lang="en-NZ" baseline="0" dirty="0" err="1" smtClean="0"/>
              <a:t>startActivityForResult</a:t>
            </a:r>
            <a:r>
              <a:rPr lang="en-NZ" baseline="0" dirty="0" smtClean="0"/>
              <a:t>, transferring control to </a:t>
            </a:r>
            <a:r>
              <a:rPr lang="en-NZ" baseline="0" dirty="0" err="1" smtClean="0"/>
              <a:t>SecondActivity</a:t>
            </a:r>
            <a:r>
              <a:rPr lang="en-NZ" baseline="0" dirty="0" smtClean="0"/>
              <a: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Recall that when we click the button here in </a:t>
            </a:r>
            <a:r>
              <a:rPr lang="en-NZ" baseline="0" dirty="0" err="1" smtClean="0"/>
              <a:t>SecondActivity</a:t>
            </a:r>
            <a:r>
              <a:rPr lang="en-NZ" baseline="0" dirty="0" smtClean="0"/>
              <a:t>, we do the prepare-Intent-and-finish stuff</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That will return us to </a:t>
            </a:r>
            <a:r>
              <a:rPr lang="en-NZ" baseline="0" dirty="0" err="1" smtClean="0"/>
              <a:t>FirstActivity</a:t>
            </a:r>
            <a:r>
              <a:rPr lang="en-NZ" baseline="0" dirty="0" smtClean="0"/>
              <a:t> passing the result intent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a:buFont typeface="Arial" pitchFamily="34" charset="0"/>
              <a:buChar char="•"/>
            </a:pPr>
            <a:r>
              <a:rPr lang="en-NZ" baseline="0" dirty="0" smtClean="0"/>
              <a:t>We end up back at </a:t>
            </a:r>
            <a:r>
              <a:rPr lang="en-NZ" baseline="0" dirty="0" err="1" smtClean="0"/>
              <a:t>FirstActivity</a:t>
            </a:r>
            <a:r>
              <a:rPr lang="en-NZ" baseline="0" dirty="0" smtClean="0"/>
              <a:t>, and the Toast shows that </a:t>
            </a:r>
            <a:r>
              <a:rPr lang="en-NZ" baseline="0" dirty="0" err="1" smtClean="0"/>
              <a:t>onActivityResult</a:t>
            </a:r>
            <a:r>
              <a:rPr lang="en-NZ" baseline="0" dirty="0" smtClean="0"/>
              <a:t> has been executed</a:t>
            </a:r>
          </a:p>
          <a:p>
            <a:pPr>
              <a:buFont typeface="Arial" pitchFamily="34" charset="0"/>
              <a:buChar cha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Thought exercise: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If I hit the phone back arrow now, do I see </a:t>
            </a:r>
            <a:r>
              <a:rPr lang="en-NZ" dirty="0" err="1" smtClean="0"/>
              <a:t>SecondActivity</a:t>
            </a:r>
            <a:r>
              <a:rPr lang="en-NZ" dirty="0" smtClean="0"/>
              <a:t>? =&gt; No. “Back” is not “in time”, it’s “down the stack”. You will actually see whatever</a:t>
            </a:r>
            <a:r>
              <a:rPr lang="en-NZ" baseline="0" dirty="0" smtClean="0"/>
              <a:t> was on the screen </a:t>
            </a:r>
            <a:r>
              <a:rPr lang="en-NZ" b="1" baseline="0" dirty="0" smtClean="0"/>
              <a:t>before you launched the app.</a:t>
            </a:r>
            <a:endParaRPr lang="en-NZ" dirty="0" smtClean="0"/>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err="1" smtClean="0"/>
              <a:t>SecondActivity</a:t>
            </a:r>
            <a:r>
              <a:rPr lang="en-NZ" dirty="0" smtClean="0"/>
              <a:t> was popped off the stack, returning control to </a:t>
            </a:r>
            <a:r>
              <a:rPr lang="en-NZ" dirty="0" err="1" smtClean="0"/>
              <a:t>FirstActivity</a:t>
            </a:r>
            <a:r>
              <a:rPr lang="en-NZ" dirty="0" smtClean="0"/>
              <a:t>.</a:t>
            </a:r>
            <a:r>
              <a:rPr lang="en-NZ" baseline="0" dirty="0" smtClean="0"/>
              <a:t> </a:t>
            </a:r>
            <a:r>
              <a:rPr lang="en-NZ" dirty="0" smtClean="0"/>
              <a:t>It didn't launch </a:t>
            </a:r>
            <a:r>
              <a:rPr lang="en-NZ" dirty="0" err="1" smtClean="0"/>
              <a:t>FirstActivity</a:t>
            </a:r>
            <a:r>
              <a:rPr lang="en-NZ" baseline="0" dirty="0" smtClean="0"/>
              <a:t> </a:t>
            </a:r>
            <a:r>
              <a:rPr lang="en-NZ" dirty="0" smtClean="0"/>
              <a:t>(which would have left an instance of it on the stack).</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In our example, the return doesn't happen until the button is clicked, but this code can, of course, go into any appropriate event handler.</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What would happen, for example, if this code was in the onCreate?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dirty="0" smtClean="0"/>
          </a:p>
          <a:p>
            <a:r>
              <a:rPr lang="en-NZ" dirty="0" smtClean="0"/>
              <a:t>Does the app still run? </a:t>
            </a:r>
            <a:r>
              <a:rPr lang="en-NZ" dirty="0" smtClean="0">
                <a:sym typeface="Wingdings" pitchFamily="2" charset="2"/>
              </a:rPr>
              <a:t> Yes.</a:t>
            </a:r>
          </a:p>
          <a:p>
            <a:endParaRPr lang="en-NZ" dirty="0" smtClean="0">
              <a:sym typeface="Wingdings" pitchFamily="2" charset="2"/>
            </a:endParaRPr>
          </a:p>
          <a:p>
            <a:r>
              <a:rPr lang="en-NZ" dirty="0" smtClean="0">
                <a:sym typeface="Wingdings" pitchFamily="2" charset="2"/>
              </a:rPr>
              <a:t>Do you see </a:t>
            </a:r>
            <a:r>
              <a:rPr lang="en-NZ" dirty="0" err="1" smtClean="0">
                <a:sym typeface="Wingdings" pitchFamily="2" charset="2"/>
              </a:rPr>
              <a:t>SecondActivity</a:t>
            </a:r>
            <a:r>
              <a:rPr lang="en-NZ" dirty="0" smtClean="0">
                <a:sym typeface="Wingdings" pitchFamily="2" charset="2"/>
              </a:rPr>
              <a:t>?</a:t>
            </a:r>
            <a:r>
              <a:rPr lang="en-NZ" baseline="0" dirty="0" smtClean="0">
                <a:sym typeface="Wingdings" pitchFamily="2" charset="2"/>
              </a:rPr>
              <a:t>  No, it never gets the screen</a:t>
            </a:r>
          </a:p>
          <a:p>
            <a:endParaRPr lang="en-NZ" baseline="0" dirty="0" smtClean="0">
              <a:sym typeface="Wingdings" pitchFamily="2" charset="2"/>
            </a:endParaRPr>
          </a:p>
          <a:p>
            <a:r>
              <a:rPr lang="en-NZ" baseline="0" dirty="0" smtClean="0">
                <a:sym typeface="Wingdings" pitchFamily="2" charset="2"/>
              </a:rPr>
              <a:t>Does </a:t>
            </a:r>
            <a:r>
              <a:rPr lang="en-NZ" baseline="0" dirty="0" err="1" smtClean="0">
                <a:sym typeface="Wingdings" pitchFamily="2" charset="2"/>
              </a:rPr>
              <a:t>FirstActivity</a:t>
            </a:r>
            <a:r>
              <a:rPr lang="en-NZ" baseline="0" dirty="0" smtClean="0">
                <a:sym typeface="Wingdings" pitchFamily="2" charset="2"/>
              </a:rPr>
              <a:t> pop the Toast?  Yes, and it says </a:t>
            </a:r>
            <a:r>
              <a:rPr lang="en-NZ" baseline="0" dirty="0" err="1" smtClean="0">
                <a:sym typeface="Wingdings" pitchFamily="2" charset="2"/>
              </a:rPr>
              <a:t>watson</a:t>
            </a:r>
            <a:r>
              <a:rPr lang="en-NZ" baseline="0" dirty="0" smtClean="0">
                <a:sym typeface="Wingdings" pitchFamily="2" charset="2"/>
              </a:rPr>
              <a:t>, as it should.</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See handout</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193919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baseline="0" dirty="0" smtClean="0"/>
          </a:p>
          <a:p>
            <a:r>
              <a:rPr lang="en-NZ" sz="1200" kern="1200" dirty="0" smtClean="0">
                <a:solidFill>
                  <a:schemeClr val="tx1"/>
                </a:solidFill>
                <a:latin typeface="Times New Roman" pitchFamily="18" charset="0"/>
                <a:ea typeface="+mn-ea"/>
                <a:cs typeface="Arial" charset="0"/>
              </a:rPr>
              <a:t>There are two cases:</a:t>
            </a:r>
          </a:p>
          <a:p>
            <a:pPr lvl="0"/>
            <a:r>
              <a:rPr lang="en-NZ" sz="1200" kern="1200" dirty="0" smtClean="0">
                <a:solidFill>
                  <a:schemeClr val="tx1"/>
                </a:solidFill>
                <a:latin typeface="Times New Roman" pitchFamily="18" charset="0"/>
                <a:ea typeface="+mn-ea"/>
                <a:cs typeface="Arial" charset="0"/>
              </a:rPr>
              <a:t>Activity 1 passes data directly to Activity 2 when it transfers control.</a:t>
            </a:r>
          </a:p>
          <a:p>
            <a:pPr lvl="0"/>
            <a:r>
              <a:rPr lang="en-NZ" sz="1200" kern="1200" dirty="0" smtClean="0">
                <a:solidFill>
                  <a:schemeClr val="tx1"/>
                </a:solidFill>
                <a:latin typeface="Times New Roman" pitchFamily="18" charset="0"/>
                <a:ea typeface="+mn-ea"/>
                <a:cs typeface="Arial" charset="0"/>
              </a:rPr>
              <a:t>Activity 1 requests data from Activity 2 (i.e. Activity 2 will return a result to Activity 1).</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Bundle is a complex</a:t>
            </a:r>
            <a:r>
              <a:rPr lang="en-NZ" baseline="0" dirty="0" smtClean="0"/>
              <a:t> string wrapper that we will look at in more detail later.</a:t>
            </a:r>
          </a:p>
          <a:p>
            <a:pPr>
              <a:buFont typeface="Arial" pitchFamily="34" charset="0"/>
              <a:buChar char="•"/>
            </a:pPr>
            <a:r>
              <a:rPr lang="en-NZ" baseline="0" dirty="0" smtClean="0"/>
              <a:t>For the moment, simply note that if a method wants an object of type Bundle, you can give it a literal string.</a:t>
            </a:r>
          </a:p>
          <a:p>
            <a:pPr>
              <a:buFont typeface="Arial" pitchFamily="34" charset="0"/>
              <a:buChar char="•"/>
            </a:pPr>
            <a:r>
              <a:rPr lang="en-NZ" baseline="0" dirty="0" smtClean="0"/>
              <a:t>So </a:t>
            </a:r>
            <a:r>
              <a:rPr lang="en-NZ" baseline="0" dirty="0" err="1" smtClean="0"/>
              <a:t>putExtra</a:t>
            </a:r>
            <a:r>
              <a:rPr lang="en-NZ" baseline="0" dirty="0" smtClean="0"/>
              <a:t> is, in effect, building an associative array or key/value data structure. </a:t>
            </a:r>
            <a:r>
              <a:rPr lang="en-NZ" baseline="0" dirty="0" err="1" smtClean="0"/>
              <a:t>dataName</a:t>
            </a:r>
            <a:r>
              <a:rPr lang="en-NZ" baseline="0" dirty="0" smtClean="0"/>
              <a:t> is the key and </a:t>
            </a:r>
            <a:r>
              <a:rPr lang="en-NZ" baseline="0" dirty="0" err="1" smtClean="0"/>
              <a:t>dataValue</a:t>
            </a:r>
            <a:r>
              <a:rPr lang="en-NZ" baseline="0" dirty="0" smtClean="0"/>
              <a:t> is the value.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have these two activities. Assume that the Source Activity (the Launch</a:t>
            </a:r>
            <a:r>
              <a:rPr lang="en-NZ" baseline="0" dirty="0" smtClean="0"/>
              <a:t> Activity) </a:t>
            </a:r>
            <a:r>
              <a:rPr lang="en-NZ" dirty="0" smtClean="0"/>
              <a:t>has code to get the secret password</a:t>
            </a:r>
            <a:r>
              <a:rPr lang="en-NZ" baseline="0" dirty="0" smtClean="0"/>
              <a:t> (perhaps from an authorised database fetch, although in this example, we just hard code it...)</a:t>
            </a:r>
          </a:p>
          <a:p>
            <a:pPr>
              <a:buFont typeface="Arial" pitchFamily="34" charset="0"/>
              <a:buChar char="•"/>
            </a:pPr>
            <a:r>
              <a:rPr lang="en-NZ" baseline="0" dirty="0" smtClean="0"/>
              <a:t>It is going to launch the Destination Activity and pass the secret password along. The Destination Activity will display it in the </a:t>
            </a:r>
            <a:r>
              <a:rPr lang="en-NZ" baseline="0" dirty="0" err="1" smtClean="0"/>
              <a:t>textView</a:t>
            </a:r>
            <a:r>
              <a:rPr lang="en-NZ" baseline="0" dirty="0" smtClean="0"/>
              <a:t> with ???</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a:t>
            </a:r>
            <a:r>
              <a:rPr lang="en-NZ" dirty="0" err="1" smtClean="0"/>
              <a:t>SourceActivity</a:t>
            </a:r>
            <a:r>
              <a:rPr lang="en-NZ" dirty="0" smtClean="0"/>
              <a:t> </a:t>
            </a:r>
            <a:r>
              <a:rPr lang="en-NZ" baseline="0" dirty="0" smtClean="0"/>
              <a:t>getting its button wired up to launch </a:t>
            </a:r>
            <a:r>
              <a:rPr lang="en-NZ" baseline="0" dirty="0" err="1" smtClean="0"/>
              <a:t>DestinationActivity</a:t>
            </a:r>
            <a:r>
              <a:rPr lang="en-NZ" baseline="0" dirty="0" smtClean="0"/>
              <a:t> and pass in the secret password (implemented here as a hard-coded string, but it works the same regardless of how you get the string).</a:t>
            </a:r>
          </a:p>
          <a:p>
            <a:pPr>
              <a:buFont typeface="Arial" pitchFamily="34" charset="0"/>
              <a:buChar char="•"/>
            </a:pPr>
            <a:endParaRPr lang="en-NZ" baseline="0" dirty="0" smtClean="0"/>
          </a:p>
          <a:p>
            <a:pPr>
              <a:buFont typeface="Arial" pitchFamily="34" charset="0"/>
              <a:buChar char="•"/>
            </a:pPr>
            <a:r>
              <a:rPr lang="en-NZ" baseline="0" dirty="0" smtClean="0"/>
              <a:t>It is passing a key-value pair whose key is “</a:t>
            </a:r>
            <a:r>
              <a:rPr lang="en-NZ" baseline="0" dirty="0" err="1" smtClean="0"/>
              <a:t>secretPassword</a:t>
            </a:r>
            <a:r>
              <a:rPr lang="en-NZ" baseline="0" dirty="0" smtClean="0"/>
              <a:t>” and whose value is “</a:t>
            </a:r>
            <a:r>
              <a:rPr lang="en-NZ" baseline="0" dirty="0" err="1" smtClean="0"/>
              <a:t>sherlock</a:t>
            </a:r>
            <a:r>
              <a:rPr lang="en-NZ" baseline="0" dirty="0" smtClean="0"/>
              <a:t>”</a:t>
            </a:r>
          </a:p>
          <a:p>
            <a:pPr>
              <a:buFont typeface="Arial" pitchFamily="34" charset="0"/>
              <a:buChar char="•"/>
            </a:pPr>
            <a:r>
              <a:rPr lang="en-NZ" baseline="0" dirty="0" smtClean="0"/>
              <a:t>The only new thing here is the </a:t>
            </a:r>
            <a:r>
              <a:rPr lang="en-NZ" baseline="0" dirty="0" err="1" smtClean="0"/>
              <a:t>putExtra</a:t>
            </a:r>
            <a:r>
              <a:rPr lang="en-NZ" baseline="0" dirty="0" smtClean="0"/>
              <a:t>.</a:t>
            </a:r>
          </a:p>
          <a:p>
            <a:pPr>
              <a:buFont typeface="Arial" pitchFamily="34" charset="0"/>
              <a:buNone/>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How will </a:t>
            </a:r>
            <a:r>
              <a:rPr lang="en-NZ" dirty="0" err="1" smtClean="0"/>
              <a:t>DestinationActivity</a:t>
            </a:r>
            <a:r>
              <a:rPr lang="en-NZ" dirty="0" smtClean="0"/>
              <a:t> get the data that</a:t>
            </a:r>
            <a:r>
              <a:rPr lang="en-NZ" baseline="0" dirty="0" smtClean="0"/>
              <a:t> </a:t>
            </a:r>
            <a:r>
              <a:rPr lang="en-NZ" baseline="0" dirty="0" err="1" smtClean="0"/>
              <a:t>SourceActivity</a:t>
            </a:r>
            <a:r>
              <a:rPr lang="en-NZ" baseline="0" dirty="0" smtClean="0"/>
              <a:t> sent it?</a:t>
            </a:r>
          </a:p>
          <a:p>
            <a:pPr>
              <a:buFont typeface="Arial" pitchFamily="34" charset="0"/>
              <a:buChar char="•"/>
            </a:pPr>
            <a:endParaRPr lang="en-NZ" baseline="0" dirty="0" smtClean="0"/>
          </a:p>
          <a:p>
            <a:pPr>
              <a:buFont typeface="Arial" pitchFamily="34" charset="0"/>
              <a:buChar char="•"/>
            </a:pPr>
            <a:r>
              <a:rPr lang="en-NZ" baseline="0" dirty="0" smtClean="0"/>
              <a:t>We get the intent with </a:t>
            </a:r>
            <a:r>
              <a:rPr lang="en-NZ" baseline="0" dirty="0" err="1" smtClean="0"/>
              <a:t>getIntent</a:t>
            </a:r>
            <a:r>
              <a:rPr lang="en-NZ" baseline="0" dirty="0" smtClean="0"/>
              <a:t>(). This is an Activity method. </a:t>
            </a:r>
          </a:p>
          <a:p>
            <a:pPr>
              <a:buFont typeface="Arial" pitchFamily="34" charset="0"/>
              <a:buChar char="•"/>
            </a:pPr>
            <a:r>
              <a:rPr lang="en-NZ" baseline="0" dirty="0" smtClean="0"/>
              <a:t>(What do you think happens if you call </a:t>
            </a:r>
            <a:r>
              <a:rPr lang="en-NZ" baseline="0" dirty="0" err="1" smtClean="0"/>
              <a:t>getIntent</a:t>
            </a:r>
            <a:r>
              <a:rPr lang="en-NZ" baseline="0" dirty="0" smtClean="0"/>
              <a:t> from inside a main activity? </a:t>
            </a:r>
            <a:r>
              <a:rPr lang="en-NZ" baseline="0" dirty="0" smtClean="0">
                <a:sym typeface="Wingdings" pitchFamily="2" charset="2"/>
              </a:rPr>
              <a:t> You get an intent launched by the system.</a:t>
            </a:r>
            <a:r>
              <a:rPr lang="en-NZ" baseline="0" dirty="0" smtClean="0"/>
              <a:t>)</a:t>
            </a:r>
          </a:p>
          <a:p>
            <a:pPr>
              <a:buFont typeface="Arial" pitchFamily="34" charset="0"/>
              <a:buChar char="•"/>
            </a:pPr>
            <a:endParaRPr lang="en-NZ" dirty="0" smtClean="0"/>
          </a:p>
          <a:p>
            <a:pPr>
              <a:buFont typeface="Arial" pitchFamily="34" charset="0"/>
              <a:buChar char="•"/>
            </a:pPr>
            <a:r>
              <a:rPr lang="en-NZ" dirty="0" smtClean="0"/>
              <a:t>We get the string with the </a:t>
            </a:r>
            <a:r>
              <a:rPr lang="en-NZ" dirty="0" err="1" smtClean="0"/>
              <a:t>getStringExtra</a:t>
            </a:r>
            <a:r>
              <a:rPr lang="en-NZ" dirty="0" smtClean="0"/>
              <a:t> method of the intent instance.</a:t>
            </a:r>
            <a:r>
              <a:rPr lang="en-NZ" baseline="0" dirty="0" smtClean="0"/>
              <a:t> We pass in the key value.</a:t>
            </a:r>
          </a:p>
          <a:p>
            <a:pPr>
              <a:buFont typeface="Arial" pitchFamily="34" charset="0"/>
              <a:buChar char="•"/>
            </a:pPr>
            <a:endParaRPr lang="en-NZ" baseline="0" dirty="0" smtClean="0"/>
          </a:p>
          <a:p>
            <a:pPr>
              <a:buFont typeface="Arial" pitchFamily="34" charset="0"/>
              <a:buChar char="•"/>
            </a:pPr>
            <a:r>
              <a:rPr lang="en-NZ" baseline="0" dirty="0" smtClean="0"/>
              <a:t>We can then use the string as normal.</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are some more of the “</a:t>
            </a:r>
            <a:r>
              <a:rPr lang="en-NZ" dirty="0" err="1" smtClean="0"/>
              <a:t>getXxxxxExtra</a:t>
            </a:r>
            <a:r>
              <a:rPr lang="en-NZ" dirty="0" smtClean="0"/>
              <a:t>” methods of the Intent class</a:t>
            </a:r>
          </a:p>
          <a:p>
            <a:pPr>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launching activity can pass in as many extras as it</a:t>
            </a:r>
            <a:r>
              <a:rPr lang="en-NZ" baseline="0" dirty="0" smtClean="0"/>
              <a:t> wishes.</a:t>
            </a:r>
          </a:p>
          <a:p>
            <a:pPr>
              <a:buFont typeface="Arial" pitchFamily="34" charset="0"/>
              <a:buChar char="•"/>
            </a:pPr>
            <a:r>
              <a:rPr lang="en-NZ" baseline="0" dirty="0" smtClean="0"/>
              <a:t>Here, we pass a string and an int...</a:t>
            </a:r>
          </a:p>
          <a:p>
            <a:pPr>
              <a:buFont typeface="Arial" pitchFamily="34" charset="0"/>
              <a:buChar char="•"/>
            </a:pPr>
            <a:endParaRPr lang="en-NZ" baseline="0" dirty="0" smtClean="0"/>
          </a:p>
          <a:p>
            <a:pPr>
              <a:buFont typeface="Arial" pitchFamily="34" charset="0"/>
              <a:buChar char="•"/>
            </a:pPr>
            <a:r>
              <a:rPr lang="en-NZ" baseline="0" dirty="0" smtClean="0"/>
              <a:t>In the destination activity, we can pull the values out one-by-one by their keys, or...</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can pull all the extras</a:t>
            </a:r>
            <a:r>
              <a:rPr lang="en-NZ" baseline="0" dirty="0" smtClean="0"/>
              <a:t> out into a Bundle, and grab data from there as needed.</a:t>
            </a:r>
          </a:p>
          <a:p>
            <a:pPr>
              <a:buFont typeface="Arial" pitchFamily="34" charset="0"/>
              <a:buChar char="•"/>
            </a:pPr>
            <a:r>
              <a:rPr lang="en-NZ" baseline="0" dirty="0" smtClean="0"/>
              <a:t>Note you say </a:t>
            </a:r>
            <a:r>
              <a:rPr lang="en-NZ" baseline="0" dirty="0" err="1" smtClean="0"/>
              <a:t>getString</a:t>
            </a:r>
            <a:r>
              <a:rPr lang="en-NZ" baseline="0" dirty="0" smtClean="0"/>
              <a:t> to the Bundle, not </a:t>
            </a:r>
            <a:r>
              <a:rPr lang="en-NZ" baseline="0" dirty="0" err="1" smtClean="0"/>
              <a:t>getStringExtra</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There are slight technical differences when dealing with null results, but for now you can use whichever approach you prefer.</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Data Passing Between Activities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smtClean="0"/>
              <a:t>IN721 </a:t>
            </a:r>
            <a:r>
              <a:rPr lang="en-NZ" smtClean="0"/>
              <a:t>2019</a:t>
            </a:r>
            <a:endParaRPr lang="en-NZ" dirty="0" smtClean="0"/>
          </a:p>
          <a:p>
            <a:r>
              <a:rPr lang="en-AU" dirty="0" smtClean="0"/>
              <a:t>Design and Development for Mobile Devices</a:t>
            </a:r>
            <a:endParaRPr lang="en-NZ" dirty="0" smtClean="0"/>
          </a:p>
          <a:p>
            <a:r>
              <a:rPr lang="en-NZ" dirty="0" smtClean="0"/>
              <a:t>Session 4.2</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547689" y="2190943"/>
            <a:ext cx="7408688" cy="4550425"/>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Retrieving Passed Data</a:t>
            </a:r>
            <a:endParaRPr lang="en-NZ" dirty="0"/>
          </a:p>
        </p:txBody>
      </p:sp>
      <p:sp>
        <p:nvSpPr>
          <p:cNvPr id="3" name="Content Placeholder 2"/>
          <p:cNvSpPr>
            <a:spLocks noGrp="1"/>
          </p:cNvSpPr>
          <p:nvPr>
            <p:ph idx="1"/>
          </p:nvPr>
        </p:nvSpPr>
        <p:spPr/>
        <p:txBody>
          <a:bodyPr/>
          <a:lstStyle/>
          <a:p>
            <a:r>
              <a:rPr lang="en-NZ" dirty="0" smtClean="0"/>
              <a:t>Syntactic Alternative</a:t>
            </a:r>
            <a:endParaRPr lang="en-NZ" dirty="0"/>
          </a:p>
        </p:txBody>
      </p:sp>
      <p:cxnSp>
        <p:nvCxnSpPr>
          <p:cNvPr id="5" name="Straight Arrow Connector 4"/>
          <p:cNvCxnSpPr/>
          <p:nvPr/>
        </p:nvCxnSpPr>
        <p:spPr>
          <a:xfrm>
            <a:off x="611560" y="4437112"/>
            <a:ext cx="64807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4572000" y="4653136"/>
            <a:ext cx="432048"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83568" y="3789040"/>
            <a:ext cx="64807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Retrieving Passed Data</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srcRect/>
          <a:stretch>
            <a:fillRect/>
          </a:stretch>
        </p:blipFill>
        <p:spPr bwMode="auto">
          <a:xfrm>
            <a:off x="539552" y="1556792"/>
            <a:ext cx="2876488" cy="50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1560" y="2132855"/>
            <a:ext cx="7416824" cy="4175179"/>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Case 2: Requesting Data</a:t>
            </a:r>
            <a:endParaRPr lang="en-NZ" dirty="0"/>
          </a:p>
        </p:txBody>
      </p:sp>
      <p:sp>
        <p:nvSpPr>
          <p:cNvPr id="3" name="Content Placeholder 2"/>
          <p:cNvSpPr>
            <a:spLocks noGrp="1"/>
          </p:cNvSpPr>
          <p:nvPr>
            <p:ph idx="1"/>
          </p:nvPr>
        </p:nvSpPr>
        <p:spPr/>
        <p:txBody>
          <a:bodyPr>
            <a:normAutofit/>
          </a:bodyPr>
          <a:lstStyle/>
          <a:p>
            <a:r>
              <a:rPr lang="en-NZ" sz="2000" dirty="0" smtClean="0"/>
              <a:t>public void </a:t>
            </a:r>
            <a:r>
              <a:rPr lang="en-NZ" sz="2000" dirty="0" err="1" smtClean="0"/>
              <a:t>startActivityForResult</a:t>
            </a:r>
            <a:r>
              <a:rPr lang="en-NZ" sz="2000" dirty="0" smtClean="0"/>
              <a:t> (Intent </a:t>
            </a:r>
            <a:r>
              <a:rPr lang="en-NZ" sz="2000" dirty="0" err="1" smtClean="0"/>
              <a:t>intent</a:t>
            </a:r>
            <a:r>
              <a:rPr lang="en-NZ" sz="2000" dirty="0" smtClean="0"/>
              <a:t>, </a:t>
            </a:r>
            <a:r>
              <a:rPr lang="en-NZ" sz="2000" dirty="0" err="1" smtClean="0"/>
              <a:t>int</a:t>
            </a:r>
            <a:r>
              <a:rPr lang="en-NZ" sz="2000" dirty="0" smtClean="0"/>
              <a:t> </a:t>
            </a:r>
            <a:r>
              <a:rPr lang="en-NZ" sz="2000" dirty="0" err="1" smtClean="0"/>
              <a:t>requestCode</a:t>
            </a:r>
            <a:r>
              <a:rPr lang="en-NZ" sz="2000" dirty="0" smtClean="0"/>
              <a:t>)  </a:t>
            </a:r>
            <a:endParaRPr lang="en-NZ" sz="2000" dirty="0"/>
          </a:p>
        </p:txBody>
      </p:sp>
      <p:cxnSp>
        <p:nvCxnSpPr>
          <p:cNvPr id="5" name="Straight Arrow Connector 4"/>
          <p:cNvCxnSpPr/>
          <p:nvPr/>
        </p:nvCxnSpPr>
        <p:spPr>
          <a:xfrm>
            <a:off x="913993" y="5085184"/>
            <a:ext cx="561663"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Target of </a:t>
            </a:r>
            <a:r>
              <a:rPr lang="en-NZ" dirty="0" err="1" smtClean="0"/>
              <a:t>startActivityForResult</a:t>
            </a:r>
            <a:r>
              <a:rPr lang="en-NZ" dirty="0" smtClean="0"/>
              <a:t> </a:t>
            </a:r>
            <a:endParaRPr lang="en-NZ" dirty="0"/>
          </a:p>
        </p:txBody>
      </p:sp>
      <p:sp>
        <p:nvSpPr>
          <p:cNvPr id="3" name="Content Placeholder 2"/>
          <p:cNvSpPr>
            <a:spLocks noGrp="1"/>
          </p:cNvSpPr>
          <p:nvPr>
            <p:ph idx="1"/>
          </p:nvPr>
        </p:nvSpPr>
        <p:spPr/>
        <p:txBody>
          <a:bodyPr/>
          <a:lstStyle/>
          <a:p>
            <a:endParaRPr lang="en-NZ"/>
          </a:p>
        </p:txBody>
      </p:sp>
      <p:pic>
        <p:nvPicPr>
          <p:cNvPr id="2051" name="Picture 3"/>
          <p:cNvPicPr>
            <a:picLocks noChangeAspect="1" noChangeArrowheads="1"/>
          </p:cNvPicPr>
          <p:nvPr/>
        </p:nvPicPr>
        <p:blipFill>
          <a:blip r:embed="rId3" cstate="print"/>
          <a:srcRect/>
          <a:stretch>
            <a:fillRect/>
          </a:stretch>
        </p:blipFill>
        <p:spPr bwMode="auto">
          <a:xfrm>
            <a:off x="467544" y="1628800"/>
            <a:ext cx="6698196"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Retrieving the Requested Data</a:t>
            </a:r>
            <a:endParaRPr lang="en-NZ" dirty="0"/>
          </a:p>
        </p:txBody>
      </p:sp>
      <p:sp>
        <p:nvSpPr>
          <p:cNvPr id="3" name="Content Placeholder 2"/>
          <p:cNvSpPr>
            <a:spLocks noGrp="1"/>
          </p:cNvSpPr>
          <p:nvPr>
            <p:ph idx="1"/>
          </p:nvPr>
        </p:nvSpPr>
        <p:spPr/>
        <p:txBody>
          <a:bodyPr/>
          <a:lstStyle/>
          <a:p>
            <a:r>
              <a:rPr lang="en-NZ" dirty="0" smtClean="0"/>
              <a:t>Override </a:t>
            </a:r>
            <a:r>
              <a:rPr lang="en-NZ" dirty="0" err="1" smtClean="0"/>
              <a:t>onActivityResult</a:t>
            </a:r>
            <a:r>
              <a:rPr lang="en-NZ" i="1" dirty="0" smtClean="0"/>
              <a:t>(</a:t>
            </a:r>
            <a:r>
              <a:rPr lang="en-NZ" i="1" dirty="0" err="1" smtClean="0"/>
              <a:t>args</a:t>
            </a:r>
            <a:r>
              <a:rPr lang="en-NZ" i="1" dirty="0" smtClean="0"/>
              <a:t>).</a:t>
            </a:r>
          </a:p>
          <a:p>
            <a:r>
              <a:rPr lang="en-NZ" dirty="0" smtClean="0"/>
              <a:t>This event is raised automatically when control is returned to the Activity.</a:t>
            </a:r>
          </a:p>
          <a:p>
            <a:endParaRPr lang="en-NZ" dirty="0"/>
          </a:p>
        </p:txBody>
      </p:sp>
      <p:pic>
        <p:nvPicPr>
          <p:cNvPr id="3075" name="Picture 3"/>
          <p:cNvPicPr>
            <a:picLocks noChangeAspect="1" noChangeArrowheads="1"/>
          </p:cNvPicPr>
          <p:nvPr/>
        </p:nvPicPr>
        <p:blipFill>
          <a:blip r:embed="rId3" cstate="print"/>
          <a:srcRect/>
          <a:stretch>
            <a:fillRect/>
          </a:stretch>
        </p:blipFill>
        <p:spPr bwMode="auto">
          <a:xfrm>
            <a:off x="0" y="3356992"/>
            <a:ext cx="9134364" cy="2592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Case 2: Requesting Data</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550160" y="2061328"/>
            <a:ext cx="2460232" cy="4320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3320761" y="2061328"/>
            <a:ext cx="2444101" cy="43200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6075231" y="2061328"/>
            <a:ext cx="2457209" cy="432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Happens...</a:t>
            </a:r>
            <a:endParaRPr lang="en-NZ" dirty="0"/>
          </a:p>
        </p:txBody>
      </p:sp>
      <p:sp>
        <p:nvSpPr>
          <p:cNvPr id="3" name="Content Placeholder 2"/>
          <p:cNvSpPr>
            <a:spLocks noGrp="1"/>
          </p:cNvSpPr>
          <p:nvPr>
            <p:ph idx="1"/>
          </p:nvPr>
        </p:nvSpPr>
        <p:spPr/>
        <p:txBody>
          <a:bodyPr/>
          <a:lstStyle/>
          <a:p>
            <a:r>
              <a:rPr lang="en-NZ" dirty="0" smtClean="0"/>
              <a:t>If you put this code in </a:t>
            </a:r>
            <a:r>
              <a:rPr lang="en-NZ" dirty="0" err="1" smtClean="0"/>
              <a:t>SecondActivity’s</a:t>
            </a:r>
            <a:r>
              <a:rPr lang="en-NZ" dirty="0" smtClean="0"/>
              <a:t> onCreate method, not in a button click handler...</a:t>
            </a:r>
            <a:endParaRPr lang="en-NZ" dirty="0"/>
          </a:p>
        </p:txBody>
      </p:sp>
      <p:pic>
        <p:nvPicPr>
          <p:cNvPr id="5123" name="Picture 3"/>
          <p:cNvPicPr>
            <a:picLocks noChangeAspect="1" noChangeArrowheads="1"/>
          </p:cNvPicPr>
          <p:nvPr/>
        </p:nvPicPr>
        <p:blipFill>
          <a:blip r:embed="rId3" cstate="print"/>
          <a:srcRect/>
          <a:stretch>
            <a:fillRect/>
          </a:stretch>
        </p:blipFill>
        <p:spPr bwMode="auto">
          <a:xfrm>
            <a:off x="251520" y="2708920"/>
            <a:ext cx="8648700" cy="280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Communication Between Activities</a:t>
            </a:r>
            <a:endParaRPr lang="en-NZ" dirty="0"/>
          </a:p>
        </p:txBody>
      </p:sp>
      <p:sp>
        <p:nvSpPr>
          <p:cNvPr id="3" name="Content Placeholder 2"/>
          <p:cNvSpPr>
            <a:spLocks noGrp="1"/>
          </p:cNvSpPr>
          <p:nvPr>
            <p:ph idx="1"/>
          </p:nvPr>
        </p:nvSpPr>
        <p:spPr/>
        <p:txBody>
          <a:bodyPr/>
          <a:lstStyle/>
          <a:p>
            <a:r>
              <a:rPr lang="en-NZ" dirty="0" smtClean="0"/>
              <a:t>Two cases:</a:t>
            </a:r>
          </a:p>
          <a:p>
            <a:pPr lvl="1"/>
            <a:r>
              <a:rPr lang="en-NZ" sz="2800" dirty="0" smtClean="0"/>
              <a:t>Activity 1 passes data directly to Activity 2 when it transfers control.</a:t>
            </a:r>
          </a:p>
          <a:p>
            <a:pPr lvl="1"/>
            <a:endParaRPr lang="en-NZ" sz="2800" dirty="0" smtClean="0"/>
          </a:p>
          <a:p>
            <a:pPr lvl="1"/>
            <a:r>
              <a:rPr lang="en-NZ" sz="2800" dirty="0" smtClean="0"/>
              <a:t>Activity 1 requests data from Activity 2 (i.e. Activity 2 will return a result to Activity 1).</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Case 1: Passing Data When Launching</a:t>
            </a:r>
            <a:endParaRPr lang="en-NZ" dirty="0"/>
          </a:p>
        </p:txBody>
      </p:sp>
      <p:sp>
        <p:nvSpPr>
          <p:cNvPr id="3" name="Content Placeholder 2"/>
          <p:cNvSpPr>
            <a:spLocks noGrp="1"/>
          </p:cNvSpPr>
          <p:nvPr>
            <p:ph idx="1"/>
          </p:nvPr>
        </p:nvSpPr>
        <p:spPr/>
        <p:txBody>
          <a:bodyPr/>
          <a:lstStyle/>
          <a:p>
            <a:r>
              <a:rPr lang="en-NZ" dirty="0" smtClean="0"/>
              <a:t>Data that are to be passed into an Activity on launch are embedded into the Intent via </a:t>
            </a:r>
            <a:r>
              <a:rPr lang="en-NZ" dirty="0" err="1" smtClean="0"/>
              <a:t>Intent.putExtra</a:t>
            </a:r>
            <a:r>
              <a:rPr lang="en-NZ" dirty="0" smtClean="0"/>
              <a:t>(</a:t>
            </a:r>
            <a:r>
              <a:rPr lang="en-NZ" i="1" dirty="0" smtClean="0"/>
              <a:t>data</a:t>
            </a:r>
            <a:r>
              <a:rPr lang="en-NZ" dirty="0" smtClean="0"/>
              <a:t>).</a:t>
            </a:r>
          </a:p>
          <a:p>
            <a:endParaRPr lang="en-NZ" dirty="0" smtClean="0"/>
          </a:p>
          <a:p>
            <a:r>
              <a:rPr lang="en-NZ" dirty="0" err="1" smtClean="0"/>
              <a:t>putExtra</a:t>
            </a:r>
            <a:r>
              <a:rPr lang="en-NZ" dirty="0" smtClean="0"/>
              <a:t>(String </a:t>
            </a:r>
            <a:r>
              <a:rPr lang="en-NZ" i="1" dirty="0" err="1" smtClean="0"/>
              <a:t>dataName</a:t>
            </a:r>
            <a:r>
              <a:rPr lang="en-NZ" dirty="0" smtClean="0"/>
              <a:t>, Bundle </a:t>
            </a:r>
            <a:r>
              <a:rPr lang="en-NZ" i="1" dirty="0" err="1" smtClean="0"/>
              <a:t>dataValue</a:t>
            </a:r>
            <a:r>
              <a:rPr lang="en-NZ" dirty="0" smtClean="0"/>
              <a:t>).</a:t>
            </a:r>
          </a:p>
          <a:p>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Case 1: Passing Data When Launching</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534368"/>
            <a:ext cx="3885248" cy="5205600"/>
          </a:xfrm>
          <a:prstGeom prst="rect">
            <a:avLst/>
          </a:prstGeom>
          <a:noFill/>
          <a:ln w="9525">
            <a:solidFill>
              <a:schemeClr val="accent1"/>
            </a:solid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88024" y="1534368"/>
            <a:ext cx="3949700" cy="5207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23528" y="1609724"/>
            <a:ext cx="8702138" cy="4771603"/>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Passing Data When Launching</a:t>
            </a:r>
            <a:endParaRPr lang="en-NZ" dirty="0"/>
          </a:p>
        </p:txBody>
      </p:sp>
      <p:sp>
        <p:nvSpPr>
          <p:cNvPr id="3" name="Content Placeholder 2"/>
          <p:cNvSpPr>
            <a:spLocks noGrp="1"/>
          </p:cNvSpPr>
          <p:nvPr>
            <p:ph idx="1"/>
          </p:nvPr>
        </p:nvSpPr>
        <p:spPr/>
        <p:txBody>
          <a:bodyPr/>
          <a:lstStyle/>
          <a:p>
            <a:endParaRPr lang="en-NZ"/>
          </a:p>
        </p:txBody>
      </p:sp>
      <p:cxnSp>
        <p:nvCxnSpPr>
          <p:cNvPr id="5" name="Straight Arrow Connector 4"/>
          <p:cNvCxnSpPr/>
          <p:nvPr/>
        </p:nvCxnSpPr>
        <p:spPr>
          <a:xfrm>
            <a:off x="179512" y="5301208"/>
            <a:ext cx="108012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57163" y="2812876"/>
            <a:ext cx="8829675" cy="4000500"/>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Retrieving Passed Data</a:t>
            </a:r>
            <a:endParaRPr lang="en-NZ" dirty="0"/>
          </a:p>
        </p:txBody>
      </p:sp>
      <p:sp>
        <p:nvSpPr>
          <p:cNvPr id="3" name="Content Placeholder 2"/>
          <p:cNvSpPr>
            <a:spLocks noGrp="1"/>
          </p:cNvSpPr>
          <p:nvPr>
            <p:ph idx="1"/>
          </p:nvPr>
        </p:nvSpPr>
        <p:spPr/>
        <p:txBody>
          <a:bodyPr/>
          <a:lstStyle/>
          <a:p>
            <a:r>
              <a:rPr lang="en-NZ" dirty="0" smtClean="0"/>
              <a:t>Get a reference to the Intent that launched you</a:t>
            </a:r>
          </a:p>
          <a:p>
            <a:r>
              <a:rPr lang="en-NZ" dirty="0" smtClean="0"/>
              <a:t>Use various methods to grab the </a:t>
            </a:r>
            <a:r>
              <a:rPr lang="en-NZ" dirty="0" err="1" smtClean="0"/>
              <a:t>putExtra</a:t>
            </a:r>
            <a:r>
              <a:rPr lang="en-NZ" dirty="0" smtClean="0"/>
              <a:t> data</a:t>
            </a:r>
            <a:endParaRPr lang="en-NZ" dirty="0"/>
          </a:p>
        </p:txBody>
      </p:sp>
      <p:cxnSp>
        <p:nvCxnSpPr>
          <p:cNvPr id="5" name="Straight Arrow Connector 4"/>
          <p:cNvCxnSpPr/>
          <p:nvPr/>
        </p:nvCxnSpPr>
        <p:spPr>
          <a:xfrm flipH="1">
            <a:off x="4788024" y="4365104"/>
            <a:ext cx="792088" cy="64807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Passing Data When Launching</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2" cstate="print"/>
          <a:srcRect/>
          <a:stretch>
            <a:fillRect/>
          </a:stretch>
        </p:blipFill>
        <p:spPr bwMode="auto">
          <a:xfrm>
            <a:off x="1115616" y="1484784"/>
            <a:ext cx="2852093" cy="5040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076056" y="1484784"/>
            <a:ext cx="2870948" cy="504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Retrieving Passed Data</a:t>
            </a:r>
            <a:endParaRPr lang="en-NZ" dirty="0"/>
          </a:p>
        </p:txBody>
      </p:sp>
      <p:sp>
        <p:nvSpPr>
          <p:cNvPr id="3" name="Content Placeholder 2"/>
          <p:cNvSpPr>
            <a:spLocks noGrp="1"/>
          </p:cNvSpPr>
          <p:nvPr>
            <p:ph idx="1"/>
          </p:nvPr>
        </p:nvSpPr>
        <p:spPr/>
        <p:txBody>
          <a:bodyPr/>
          <a:lstStyle/>
          <a:p>
            <a:endParaRPr lang="en-NZ" dirty="0"/>
          </a:p>
        </p:txBody>
      </p:sp>
      <p:pic>
        <p:nvPicPr>
          <p:cNvPr id="5122" name="Picture 2"/>
          <p:cNvPicPr>
            <a:picLocks noChangeAspect="1" noChangeArrowheads="1"/>
          </p:cNvPicPr>
          <p:nvPr/>
        </p:nvPicPr>
        <p:blipFill>
          <a:blip r:embed="rId3" cstate="print"/>
          <a:srcRect/>
          <a:stretch>
            <a:fillRect/>
          </a:stretch>
        </p:blipFill>
        <p:spPr bwMode="auto">
          <a:xfrm>
            <a:off x="467544" y="1628800"/>
            <a:ext cx="7720952"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683567" y="1772816"/>
            <a:ext cx="8298831" cy="4752528"/>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Passing Multiple Items</a:t>
            </a:r>
            <a:endParaRPr lang="en-NZ" dirty="0"/>
          </a:p>
        </p:txBody>
      </p:sp>
      <p:cxnSp>
        <p:nvCxnSpPr>
          <p:cNvPr id="5" name="Straight Arrow Connector 4"/>
          <p:cNvCxnSpPr/>
          <p:nvPr/>
        </p:nvCxnSpPr>
        <p:spPr>
          <a:xfrm>
            <a:off x="395536" y="5373216"/>
            <a:ext cx="108012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3136</TotalTime>
  <Words>1413</Words>
  <Application>Microsoft Office PowerPoint</Application>
  <PresentationFormat>On-screen Show (4:3)</PresentationFormat>
  <Paragraphs>142</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Wingdings</vt:lpstr>
      <vt:lpstr>Clarity</vt:lpstr>
      <vt:lpstr>Data Passing Between Activities</vt:lpstr>
      <vt:lpstr>Communication Between Activities</vt:lpstr>
      <vt:lpstr>Case 1: Passing Data When Launching</vt:lpstr>
      <vt:lpstr>Case 1: Passing Data When Launching</vt:lpstr>
      <vt:lpstr>Passing Data When Launching</vt:lpstr>
      <vt:lpstr>Retrieving Passed Data</vt:lpstr>
      <vt:lpstr>Passing Data When Launching</vt:lpstr>
      <vt:lpstr>Retrieving Passed Data</vt:lpstr>
      <vt:lpstr>Passing Multiple Items</vt:lpstr>
      <vt:lpstr>Retrieving Passed Data</vt:lpstr>
      <vt:lpstr>Retrieving Passed Data</vt:lpstr>
      <vt:lpstr>Case 2: Requesting Data</vt:lpstr>
      <vt:lpstr>Target of startActivityForResult </vt:lpstr>
      <vt:lpstr>Retrieving the Requested Data</vt:lpstr>
      <vt:lpstr>Case 2: Requesting Data</vt:lpstr>
      <vt:lpstr>What Happens...</vt:lpstr>
      <vt:lpstr>Practical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Nathan Rountree</cp:lastModifiedBy>
  <cp:revision>1055</cp:revision>
  <dcterms:created xsi:type="dcterms:W3CDTF">1601-01-01T00:00:00Z</dcterms:created>
  <dcterms:modified xsi:type="dcterms:W3CDTF">2019-03-12T00:07:26Z</dcterms:modified>
</cp:coreProperties>
</file>