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4"/>
  </p:notesMasterIdLst>
  <p:sldIdLst>
    <p:sldId id="256" r:id="rId2"/>
    <p:sldId id="277" r:id="rId3"/>
    <p:sldId id="278" r:id="rId4"/>
    <p:sldId id="279" r:id="rId5"/>
    <p:sldId id="280" r:id="rId6"/>
    <p:sldId id="281" r:id="rId7"/>
    <p:sldId id="283" r:id="rId8"/>
    <p:sldId id="284" r:id="rId9"/>
    <p:sldId id="282" r:id="rId10"/>
    <p:sldId id="296" r:id="rId11"/>
    <p:sldId id="285" r:id="rId12"/>
    <p:sldId id="286" r:id="rId13"/>
    <p:sldId id="289" r:id="rId14"/>
    <p:sldId id="292" r:id="rId15"/>
    <p:sldId id="293" r:id="rId16"/>
    <p:sldId id="294" r:id="rId17"/>
    <p:sldId id="295" r:id="rId18"/>
    <p:sldId id="287" r:id="rId19"/>
    <p:sldId id="298" r:id="rId20"/>
    <p:sldId id="299" r:id="rId21"/>
    <p:sldId id="297"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64651" autoAdjust="0"/>
  </p:normalViewPr>
  <p:slideViewPr>
    <p:cSldViewPr snapToGrid="0">
      <p:cViewPr varScale="1">
        <p:scale>
          <a:sx n="74" d="100"/>
          <a:sy n="74" d="100"/>
        </p:scale>
        <p:origin x="1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00400-7A19-448B-AA8C-1B473BF3EE51}" type="datetimeFigureOut">
              <a:rPr lang="en-US" smtClean="0"/>
              <a:t>9/12/2019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AE785-B080-4AA1-BB9B-C800922DD570}" type="slidenum">
              <a:rPr lang="en-US" smtClean="0"/>
              <a:t>‹#›</a:t>
            </a:fld>
            <a:endParaRPr lang="en-US"/>
          </a:p>
        </p:txBody>
      </p:sp>
    </p:spTree>
    <p:extLst>
      <p:ext uri="{BB962C8B-B14F-4D97-AF65-F5344CB8AC3E}">
        <p14:creationId xmlns:p14="http://schemas.microsoft.com/office/powerpoint/2010/main" val="86232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objectives</a:t>
            </a:r>
          </a:p>
          <a:p>
            <a:pPr marL="171450" indent="-171450">
              <a:buFont typeface="Arial" panose="020B0604020202020204" pitchFamily="34" charset="0"/>
              <a:buChar char="•"/>
            </a:pPr>
            <a:r>
              <a:rPr lang="en-US" dirty="0"/>
              <a:t>To be able to explain and implement sequential search and binary search.</a:t>
            </a:r>
          </a:p>
          <a:p>
            <a:pPr marL="171450" indent="-171450">
              <a:buFont typeface="Arial" panose="020B0604020202020204" pitchFamily="34" charset="0"/>
              <a:buChar char="•"/>
            </a:pPr>
            <a:r>
              <a:rPr lang="en-US" dirty="0"/>
              <a:t>To understand the idea of hashing as a search technique.</a:t>
            </a:r>
          </a:p>
          <a:p>
            <a:pPr marL="171450" indent="-171450">
              <a:buFont typeface="Arial" panose="020B0604020202020204" pitchFamily="34" charset="0"/>
              <a:buChar char="•"/>
            </a:pPr>
            <a:r>
              <a:rPr lang="en-US" dirty="0"/>
              <a:t>To introduce the map abstract data type.</a:t>
            </a:r>
          </a:p>
          <a:p>
            <a:pPr marL="171450" indent="-171450">
              <a:buFont typeface="Arial" panose="020B0604020202020204" pitchFamily="34" charset="0"/>
              <a:buChar char="•"/>
            </a:pPr>
            <a:r>
              <a:rPr lang="en-US" dirty="0"/>
              <a:t>To implement the map abstract data type using hashing.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1CAE785-B080-4AA1-BB9B-C800922DD570}" type="slidenum">
              <a:rPr lang="en-US" smtClean="0"/>
              <a:t>1</a:t>
            </a:fld>
            <a:endParaRPr lang="en-US"/>
          </a:p>
        </p:txBody>
      </p:sp>
    </p:spTree>
    <p:extLst>
      <p:ext uri="{BB962C8B-B14F-4D97-AF65-F5344CB8AC3E}">
        <p14:creationId xmlns:p14="http://schemas.microsoft.com/office/powerpoint/2010/main" val="338527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71CAE785-B080-4AA1-BB9B-C800922DD570}" type="slidenum">
              <a:rPr lang="en-US" smtClean="0"/>
              <a:t>8</a:t>
            </a:fld>
            <a:endParaRPr lang="en-US"/>
          </a:p>
        </p:txBody>
      </p:sp>
    </p:spTree>
    <p:extLst>
      <p:ext uri="{BB962C8B-B14F-4D97-AF65-F5344CB8AC3E}">
        <p14:creationId xmlns:p14="http://schemas.microsoft.com/office/powerpoint/2010/main" val="37471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logarithmic function has a huge dampening effect for large values of x</a:t>
            </a:r>
          </a:p>
        </p:txBody>
      </p:sp>
      <p:sp>
        <p:nvSpPr>
          <p:cNvPr id="4" name="Slide Number Placeholder 3"/>
          <p:cNvSpPr>
            <a:spLocks noGrp="1"/>
          </p:cNvSpPr>
          <p:nvPr>
            <p:ph type="sldNum" sz="quarter" idx="10"/>
          </p:nvPr>
        </p:nvSpPr>
        <p:spPr/>
        <p:txBody>
          <a:bodyPr/>
          <a:lstStyle/>
          <a:p>
            <a:fld id="{71CAE785-B080-4AA1-BB9B-C800922DD570}" type="slidenum">
              <a:rPr lang="en-US" smtClean="0"/>
              <a:t>9</a:t>
            </a:fld>
            <a:endParaRPr lang="en-US"/>
          </a:p>
        </p:txBody>
      </p:sp>
    </p:spTree>
    <p:extLst>
      <p:ext uri="{BB962C8B-B14F-4D97-AF65-F5344CB8AC3E}">
        <p14:creationId xmlns:p14="http://schemas.microsoft.com/office/powerpoint/2010/main" val="10588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AF8664C-7D24-4C83-B3D0-8AB37238915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22003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F8664C-7D24-4C83-B3D0-8AB37238915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398148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F8664C-7D24-4C83-B3D0-8AB37238915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223839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514350" indent="-171450">
              <a:buFont typeface="Calibri" panose="020F0502020204030204" pitchFamily="34" charset="0"/>
              <a:buChar char="-"/>
              <a:defRPr/>
            </a:lvl2pPr>
            <a:lvl3pPr marL="857250" indent="-171450">
              <a:buFont typeface="Courier New" panose="02070309020205020404" pitchFamily="49" charset="0"/>
              <a:buChar char="o"/>
              <a:defRPr/>
            </a:lvl3pPr>
            <a:lvl4pPr marL="1200150" indent="-171450">
              <a:buFont typeface="Wingdings" panose="05000000000000000000" pitchFamily="2" charset="2"/>
              <a:buChar char="ü"/>
              <a:defRPr/>
            </a:lvl4pPr>
            <a:lvl5pPr marL="1543050" indent="-171450">
              <a:buFont typeface="Wingdings" panose="05000000000000000000" pitchFamily="2" charset="2"/>
              <a:buChar char="Ø"/>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AF8664C-7D24-4C83-B3D0-8AB37238915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140792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F8664C-7D24-4C83-B3D0-8AB37238915D}"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1174169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664C-7D24-4C83-B3D0-8AB37238915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381671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F8664C-7D24-4C83-B3D0-8AB37238915D}"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240480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F8664C-7D24-4C83-B3D0-8AB37238915D}"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384596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664C-7D24-4C83-B3D0-8AB37238915D}"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311947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F8664C-7D24-4C83-B3D0-8AB37238915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289780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F8664C-7D24-4C83-B3D0-8AB37238915D}"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C9FE4-7BD9-4122-A11F-621DEEC68B5E}" type="slidenum">
              <a:rPr lang="en-US" smtClean="0"/>
              <a:t>‹#›</a:t>
            </a:fld>
            <a:endParaRPr lang="en-US"/>
          </a:p>
        </p:txBody>
      </p:sp>
    </p:spTree>
    <p:extLst>
      <p:ext uri="{BB962C8B-B14F-4D97-AF65-F5344CB8AC3E}">
        <p14:creationId xmlns:p14="http://schemas.microsoft.com/office/powerpoint/2010/main" val="56096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94439"/>
            <a:ext cx="7886700" cy="8296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255776"/>
            <a:ext cx="7886700" cy="49211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F8664C-7D24-4C83-B3D0-8AB37238915D}" type="datetimeFigureOut">
              <a:rPr lang="en-US" smtClean="0"/>
              <a:t>9/12/2019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EC9FE4-7BD9-4122-A11F-621DEEC68B5E}" type="slidenum">
              <a:rPr lang="en-US" smtClean="0"/>
              <a:t>‹#›</a:t>
            </a:fld>
            <a:endParaRPr lang="en-US"/>
          </a:p>
        </p:txBody>
      </p:sp>
    </p:spTree>
    <p:extLst>
      <p:ext uri="{BB962C8B-B14F-4D97-AF65-F5344CB8AC3E}">
        <p14:creationId xmlns:p14="http://schemas.microsoft.com/office/powerpoint/2010/main" val="78406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and Hashing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0244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4438"/>
            <a:ext cx="3943350" cy="1061337"/>
          </a:xfrm>
        </p:spPr>
        <p:txBody>
          <a:bodyPr/>
          <a:lstStyle/>
          <a:p>
            <a:r>
              <a:rPr lang="en-US" dirty="0"/>
              <a:t>The Map Abstract Data Type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4481" y="1487595"/>
                <a:ext cx="4522899" cy="4921187"/>
              </a:xfrm>
            </p:spPr>
            <p:txBody>
              <a:bodyPr/>
              <a:lstStyle/>
              <a:p>
                <a:r>
                  <a:rPr lang="en-US" dirty="0"/>
                  <a:t>One of the most useful Python collections is the dictionary.</a:t>
                </a:r>
              </a:p>
              <a:p>
                <a:r>
                  <a:rPr lang="en-US" dirty="0"/>
                  <a:t>A dictionary is an associative data type where you can store key–value pairs. </a:t>
                </a:r>
              </a:p>
              <a:p>
                <a:r>
                  <a:rPr lang="en-US" dirty="0"/>
                  <a:t>The key is used to look up the associated data value. </a:t>
                </a:r>
              </a:p>
              <a:p>
                <a:pPr lvl="1"/>
                <a:r>
                  <a:rPr lang="en-US" dirty="0"/>
                  <a:t>We often refer to this idea as a map.</a:t>
                </a:r>
              </a:p>
              <a:p>
                <a:r>
                  <a:rPr lang="en-US" dirty="0"/>
                  <a:t>The map abstract data type is an unordered collection of associations between a key and a data value. </a:t>
                </a:r>
              </a:p>
              <a:p>
                <a:r>
                  <a:rPr lang="en-US" dirty="0"/>
                  <a:t>Surprisingly, searching a dictionary (i.e. determine whether an item exist in the collection or not) is only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a:t>
                </a:r>
              </a:p>
              <a:p>
                <a:pPr lvl="1"/>
                <a:r>
                  <a:rPr lang="en-US" dirty="0"/>
                  <a:t>well… sort of…</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4481" y="1487595"/>
                <a:ext cx="4522899" cy="4921187"/>
              </a:xfrm>
              <a:blipFill>
                <a:blip r:embed="rId2"/>
                <a:stretch>
                  <a:fillRect l="-1348" t="-1363" r="-1348" b="-372"/>
                </a:stretch>
              </a:blipFill>
            </p:spPr>
            <p:txBody>
              <a:bodyPr/>
              <a:lstStyle/>
              <a:p>
                <a:r>
                  <a:rPr lang="en-NZ">
                    <a:noFill/>
                  </a:rPr>
                  <a:t> </a:t>
                </a:r>
              </a:p>
            </p:txBody>
          </p:sp>
        </mc:Fallback>
      </mc:AlternateContent>
      <p:pic>
        <p:nvPicPr>
          <p:cNvPr id="4" name="Picture 3">
            <a:extLst>
              <a:ext uri="{FF2B5EF4-FFF2-40B4-BE49-F238E27FC236}">
                <a16:creationId xmlns:a16="http://schemas.microsoft.com/office/drawing/2014/main" id="{D8AAA938-BFA3-489E-AD67-A0C524303CA6}"/>
              </a:ext>
            </a:extLst>
          </p:cNvPr>
          <p:cNvPicPr>
            <a:picLocks noChangeAspect="1"/>
          </p:cNvPicPr>
          <p:nvPr/>
        </p:nvPicPr>
        <p:blipFill>
          <a:blip r:embed="rId3"/>
          <a:stretch>
            <a:fillRect/>
          </a:stretch>
        </p:blipFill>
        <p:spPr>
          <a:xfrm>
            <a:off x="5022761" y="362964"/>
            <a:ext cx="4121239" cy="1815595"/>
          </a:xfrm>
          <a:prstGeom prst="rect">
            <a:avLst/>
          </a:prstGeom>
        </p:spPr>
      </p:pic>
      <p:pic>
        <p:nvPicPr>
          <p:cNvPr id="1026" name="Picture 2">
            <a:extLst>
              <a:ext uri="{FF2B5EF4-FFF2-40B4-BE49-F238E27FC236}">
                <a16:creationId xmlns:a16="http://schemas.microsoft.com/office/drawing/2014/main" id="{26EBC53E-DF86-4E04-B369-13DF65F1C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454" y="3148557"/>
            <a:ext cx="3668065" cy="209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8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6982" y="1024129"/>
                <a:ext cx="8028368" cy="2481071"/>
              </a:xfrm>
            </p:spPr>
            <p:txBody>
              <a:bodyPr>
                <a:normAutofit fontScale="92500" lnSpcReduction="20000"/>
              </a:bodyPr>
              <a:lstStyle/>
              <a:p>
                <a:r>
                  <a:rPr lang="en-US" dirty="0"/>
                  <a:t>In this section we will attempt to build a data structure that can be searched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time. </a:t>
                </a:r>
              </a:p>
              <a:p>
                <a:r>
                  <a:rPr lang="en-US" dirty="0"/>
                  <a:t>This concept is referred to as hashing.</a:t>
                </a:r>
              </a:p>
              <a:p>
                <a:r>
                  <a:rPr lang="en-US" dirty="0"/>
                  <a:t>A </a:t>
                </a:r>
                <a:r>
                  <a:rPr lang="en-US" b="1" dirty="0"/>
                  <a:t>hash table</a:t>
                </a:r>
                <a:r>
                  <a:rPr lang="en-US" dirty="0"/>
                  <a:t> is a collection of items which are stored in such a way (usually an array) as to make it easy to find them later. </a:t>
                </a:r>
              </a:p>
              <a:p>
                <a:pPr lvl="1"/>
                <a:r>
                  <a:rPr lang="en-NZ" dirty="0"/>
                  <a:t>Dictionaries and sets data structures in Python use internally a hash table to achieve </a:t>
                </a:r>
                <a14:m>
                  <m:oMath xmlns:m="http://schemas.openxmlformats.org/officeDocument/2006/math">
                    <m:r>
                      <a:rPr lang="en-NZ" b="0" i="1" smtClean="0">
                        <a:latin typeface="Cambria Math" panose="02040503050406030204" pitchFamily="18" charset="0"/>
                      </a:rPr>
                      <m:t>𝑂</m:t>
                    </m:r>
                    <m:r>
                      <a:rPr lang="en-NZ" b="0" i="1" smtClean="0">
                        <a:latin typeface="Cambria Math" panose="02040503050406030204" pitchFamily="18" charset="0"/>
                      </a:rPr>
                      <m:t>(1)</m:t>
                    </m:r>
                  </m:oMath>
                </a14:m>
                <a:r>
                  <a:rPr lang="en-US" dirty="0"/>
                  <a:t> search time</a:t>
                </a:r>
              </a:p>
              <a:p>
                <a:r>
                  <a:rPr lang="en-US" dirty="0"/>
                  <a:t>Each position of the hash table, often called a </a:t>
                </a:r>
                <a:r>
                  <a:rPr lang="en-US" b="1" dirty="0"/>
                  <a:t>slot</a:t>
                </a:r>
                <a:r>
                  <a:rPr lang="en-US" dirty="0"/>
                  <a:t>, can hold an item and is named by an integer value starting at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6982" y="1024129"/>
                <a:ext cx="8028368" cy="2481071"/>
              </a:xfrm>
              <a:blipFill rotWithShape="0">
                <a:blip r:embed="rId2"/>
                <a:stretch>
                  <a:fillRect l="-607" t="-4177" r="-607"/>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9013" b="5021"/>
          <a:stretch/>
        </p:blipFill>
        <p:spPr>
          <a:xfrm>
            <a:off x="766626" y="5555166"/>
            <a:ext cx="8319087" cy="1236372"/>
          </a:xfrm>
          <a:prstGeom prst="rect">
            <a:avLst/>
          </a:prstGeom>
        </p:spPr>
      </p:pic>
      <p:pic>
        <p:nvPicPr>
          <p:cNvPr id="1026" name="Picture 2" descr="https://qph.fs.quoracdn.net/main-qimg-87b5ea81d33e95396fbfa7816e318ee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07" y="3370754"/>
            <a:ext cx="7121585" cy="1928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8941" y="5482493"/>
            <a:ext cx="1294542" cy="369332"/>
          </a:xfrm>
          <a:prstGeom prst="rect">
            <a:avLst/>
          </a:prstGeom>
          <a:noFill/>
        </p:spPr>
        <p:txBody>
          <a:bodyPr wrap="square" rtlCol="0">
            <a:spAutoFit/>
          </a:bodyPr>
          <a:lstStyle/>
          <a:p>
            <a:r>
              <a:rPr lang="en-NZ" dirty="0"/>
              <a:t>Index</a:t>
            </a:r>
          </a:p>
        </p:txBody>
      </p:sp>
      <p:sp>
        <p:nvSpPr>
          <p:cNvPr id="7" name="TextBox 6"/>
          <p:cNvSpPr txBox="1"/>
          <p:nvPr/>
        </p:nvSpPr>
        <p:spPr>
          <a:xfrm>
            <a:off x="218941" y="5952349"/>
            <a:ext cx="1294542" cy="369332"/>
          </a:xfrm>
          <a:prstGeom prst="rect">
            <a:avLst/>
          </a:prstGeom>
          <a:noFill/>
        </p:spPr>
        <p:txBody>
          <a:bodyPr wrap="square" rtlCol="0">
            <a:spAutoFit/>
          </a:bodyPr>
          <a:lstStyle/>
          <a:p>
            <a:r>
              <a:rPr lang="en-NZ" dirty="0"/>
              <a:t>Value</a:t>
            </a:r>
          </a:p>
        </p:txBody>
      </p:sp>
    </p:spTree>
    <p:extLst>
      <p:ext uri="{BB962C8B-B14F-4D97-AF65-F5344CB8AC3E}">
        <p14:creationId xmlns:p14="http://schemas.microsoft.com/office/powerpoint/2010/main" val="206186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024129"/>
                <a:ext cx="8296409" cy="1564525"/>
              </a:xfrm>
            </p:spPr>
            <p:txBody>
              <a:bodyPr>
                <a:normAutofit fontScale="77500" lnSpcReduction="20000"/>
              </a:bodyPr>
              <a:lstStyle/>
              <a:p>
                <a:r>
                  <a:rPr lang="en-US" dirty="0"/>
                  <a:t>The mapping between an item and the slot where that item belongs in the hash table is called the </a:t>
                </a:r>
                <a:r>
                  <a:rPr lang="en-US" b="1" dirty="0"/>
                  <a:t>hash function</a:t>
                </a:r>
                <a:endParaRPr lang="en-US" dirty="0"/>
              </a:p>
              <a:p>
                <a:r>
                  <a:rPr lang="en-US" dirty="0"/>
                  <a:t>The hash function will take any item in the collection and return an integer in the range of slot indexes available (</a:t>
                </a:r>
                <a:r>
                  <a:rPr lang="en-US" dirty="0" err="1"/>
                  <a:t>i.e</a:t>
                </a:r>
                <a:r>
                  <a:rPr lang="en-US" dirty="0"/>
                  <a:t> between 0 and m-1, m being the size of the hash table)</a:t>
                </a:r>
              </a:p>
              <a:p>
                <a:r>
                  <a:rPr lang="en-US" dirty="0"/>
                  <a:t>A popular hash function, sometimes referred to as the “remainder method,” simply takes an item and divides it by the table size, returning the remainder as its hash value</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𝑖𝑡𝑒𝑚</m:t>
                        </m:r>
                      </m:e>
                    </m:d>
                    <m:r>
                      <a:rPr lang="en-US" b="0" i="1" smtClean="0">
                        <a:latin typeface="Cambria Math" panose="02040503050406030204" pitchFamily="18" charset="0"/>
                      </a:rPr>
                      <m:t>=</m:t>
                    </m:r>
                    <m:r>
                      <a:rPr lang="en-US" b="0" i="1" smtClean="0">
                        <a:latin typeface="Cambria Math" panose="02040503050406030204" pitchFamily="18" charset="0"/>
                      </a:rPr>
                      <m:t>𝑖𝑡𝑒𝑚</m:t>
                    </m:r>
                    <m:r>
                      <a:rPr lang="en-US" b="0" i="1" smtClean="0">
                        <a:latin typeface="Cambria Math" panose="02040503050406030204" pitchFamily="18" charset="0"/>
                      </a:rPr>
                      <m:t>%</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h𝑎𝑠h</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024129"/>
                <a:ext cx="8296409" cy="1564525"/>
              </a:xfrm>
              <a:blipFill>
                <a:blip r:embed="rId2"/>
                <a:stretch>
                  <a:fillRect l="-294" t="-5058" b="-4280"/>
                </a:stretch>
              </a:blipFill>
            </p:spPr>
            <p:txBody>
              <a:bodyPr/>
              <a:lstStyle/>
              <a:p>
                <a:r>
                  <a:rPr lang="en-NZ">
                    <a:noFill/>
                  </a:rPr>
                  <a:t> </a:t>
                </a:r>
              </a:p>
            </p:txBody>
          </p:sp>
        </mc:Fallback>
      </mc:AlternateContent>
      <p:pic>
        <p:nvPicPr>
          <p:cNvPr id="4" name="Picture 3"/>
          <p:cNvPicPr>
            <a:picLocks noChangeAspect="1"/>
          </p:cNvPicPr>
          <p:nvPr/>
        </p:nvPicPr>
        <p:blipFill rotWithShape="1">
          <a:blip r:embed="rId3"/>
          <a:srcRect t="7098" r="81163" b="6859"/>
          <a:stretch/>
        </p:blipFill>
        <p:spPr>
          <a:xfrm>
            <a:off x="873482" y="2820302"/>
            <a:ext cx="890924" cy="2627290"/>
          </a:xfrm>
          <a:prstGeom prst="rect">
            <a:avLst/>
          </a:prstGeom>
        </p:spPr>
      </p:pic>
      <p:pic>
        <p:nvPicPr>
          <p:cNvPr id="5" name="Picture 4"/>
          <p:cNvPicPr>
            <a:picLocks noChangeAspect="1"/>
          </p:cNvPicPr>
          <p:nvPr/>
        </p:nvPicPr>
        <p:blipFill>
          <a:blip r:embed="rId4"/>
          <a:stretch>
            <a:fillRect/>
          </a:stretch>
        </p:blipFill>
        <p:spPr>
          <a:xfrm>
            <a:off x="873482" y="5628068"/>
            <a:ext cx="7072972" cy="1222785"/>
          </a:xfrm>
          <a:prstGeom prst="rect">
            <a:avLst/>
          </a:prstGeom>
        </p:spPr>
      </p:pic>
      <p:pic>
        <p:nvPicPr>
          <p:cNvPr id="6" name="Picture 5"/>
          <p:cNvPicPr>
            <a:picLocks noChangeAspect="1"/>
          </p:cNvPicPr>
          <p:nvPr/>
        </p:nvPicPr>
        <p:blipFill rotWithShape="1">
          <a:blip r:embed="rId5"/>
          <a:srcRect l="4441" t="5780" r="2576" b="2552"/>
          <a:stretch/>
        </p:blipFill>
        <p:spPr>
          <a:xfrm>
            <a:off x="4694999" y="2769130"/>
            <a:ext cx="3820351" cy="2408244"/>
          </a:xfrm>
          <a:prstGeom prst="rect">
            <a:avLst/>
          </a:prstGeom>
        </p:spPr>
      </p:pic>
      <p:pic>
        <p:nvPicPr>
          <p:cNvPr id="7" name="Picture 6"/>
          <p:cNvPicPr>
            <a:picLocks noChangeAspect="1"/>
          </p:cNvPicPr>
          <p:nvPr/>
        </p:nvPicPr>
        <p:blipFill rotWithShape="1">
          <a:blip r:embed="rId3"/>
          <a:srcRect l="76517" t="7098" b="6859"/>
          <a:stretch/>
        </p:blipFill>
        <p:spPr>
          <a:xfrm>
            <a:off x="1731471" y="2820302"/>
            <a:ext cx="1110669" cy="2627290"/>
          </a:xfrm>
          <a:prstGeom prst="rect">
            <a:avLst/>
          </a:prstGeom>
        </p:spPr>
      </p:pic>
    </p:spTree>
    <p:extLst>
      <p:ext uri="{BB962C8B-B14F-4D97-AF65-F5344CB8AC3E}">
        <p14:creationId xmlns:p14="http://schemas.microsoft.com/office/powerpoint/2010/main" val="315213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Now when we want to search for an item, we simply use the hash function to compute the slot name for the item and then check the hash table to see if it is present. </a:t>
                </a:r>
              </a:p>
              <a:p>
                <a:r>
                  <a:rPr lang="en-US" dirty="0"/>
                  <a:t>This searching operation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endParaRPr lang="en-US" b="0" dirty="0"/>
              </a:p>
              <a:p>
                <a:r>
                  <a:rPr lang="en-US" dirty="0"/>
                  <a:t>You can probably already see that this technique is going to work only if each item maps to a unique location in the hash table. </a:t>
                </a:r>
              </a:p>
              <a:p>
                <a:r>
                  <a:rPr lang="en-US" dirty="0"/>
                  <a:t>For example, if the item 44 had been the next item in our collection, it would have a hash value of 0 (44%11==0). </a:t>
                </a:r>
              </a:p>
              <a:p>
                <a:pPr lvl="1"/>
                <a:r>
                  <a:rPr lang="en-US" dirty="0"/>
                  <a:t>Since 77 also had a hash value of 0, we would have a problem. </a:t>
                </a:r>
              </a:p>
              <a:p>
                <a:pPr lvl="1"/>
                <a:r>
                  <a:rPr lang="en-US" dirty="0"/>
                  <a:t>According to the hash function, two or more items would need to be in the same slot. </a:t>
                </a:r>
              </a:p>
              <a:p>
                <a:pPr lvl="1"/>
                <a:r>
                  <a:rPr lang="en-US" dirty="0"/>
                  <a:t>This is referred to as a </a:t>
                </a:r>
                <a:r>
                  <a:rPr lang="en-US" b="1" dirty="0"/>
                  <a:t>collision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363"/>
                </a:stretch>
              </a:blipFill>
            </p:spPr>
            <p:txBody>
              <a:bodyPr/>
              <a:lstStyle/>
              <a:p>
                <a:r>
                  <a:rPr lang="en-NZ">
                    <a:noFill/>
                  </a:rPr>
                  <a:t> </a:t>
                </a:r>
              </a:p>
            </p:txBody>
          </p:sp>
        </mc:Fallback>
      </mc:AlternateContent>
      <p:pic>
        <p:nvPicPr>
          <p:cNvPr id="4" name="Picture 3"/>
          <p:cNvPicPr>
            <a:picLocks noChangeAspect="1"/>
          </p:cNvPicPr>
          <p:nvPr/>
        </p:nvPicPr>
        <p:blipFill>
          <a:blip r:embed="rId3"/>
          <a:stretch>
            <a:fillRect/>
          </a:stretch>
        </p:blipFill>
        <p:spPr>
          <a:xfrm>
            <a:off x="1032965" y="5312170"/>
            <a:ext cx="7078069" cy="1225402"/>
          </a:xfrm>
          <a:prstGeom prst="rect">
            <a:avLst/>
          </a:prstGeom>
        </p:spPr>
      </p:pic>
    </p:spTree>
    <p:extLst>
      <p:ext uri="{BB962C8B-B14F-4D97-AF65-F5344CB8AC3E}">
        <p14:creationId xmlns:p14="http://schemas.microsoft.com/office/powerpoint/2010/main" val="7084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a:t>
            </a:r>
          </a:p>
        </p:txBody>
      </p:sp>
      <p:sp>
        <p:nvSpPr>
          <p:cNvPr id="3" name="Content Placeholder 2"/>
          <p:cNvSpPr>
            <a:spLocks noGrp="1"/>
          </p:cNvSpPr>
          <p:nvPr>
            <p:ph idx="1"/>
          </p:nvPr>
        </p:nvSpPr>
        <p:spPr/>
        <p:txBody>
          <a:bodyPr/>
          <a:lstStyle/>
          <a:p>
            <a:r>
              <a:rPr lang="en-US" dirty="0"/>
              <a:t>When two items hash to the same slot, we must have a systematic method for placing the second item in the hash table. </a:t>
            </a:r>
          </a:p>
          <a:p>
            <a:r>
              <a:rPr lang="en-US" dirty="0"/>
              <a:t>This process is called </a:t>
            </a:r>
            <a:r>
              <a:rPr lang="en-US" b="1" dirty="0"/>
              <a:t>collision resolution</a:t>
            </a:r>
            <a:r>
              <a:rPr lang="en-US" dirty="0"/>
              <a:t>. </a:t>
            </a:r>
          </a:p>
          <a:p>
            <a:r>
              <a:rPr lang="en-US" dirty="0"/>
              <a:t>One method for resolving collisions looks into the hash table and tries to find another open slot to hold the item that caused the collision. </a:t>
            </a:r>
          </a:p>
          <a:p>
            <a:r>
              <a:rPr lang="en-US" dirty="0"/>
              <a:t>A simple way to do this is to start at the original hash value position and then move in a sequential manner through the slots until we encounter the first slot that is empty</a:t>
            </a:r>
          </a:p>
          <a:p>
            <a:endParaRPr lang="en-US" dirty="0"/>
          </a:p>
        </p:txBody>
      </p:sp>
      <p:pic>
        <p:nvPicPr>
          <p:cNvPr id="4" name="Picture 3"/>
          <p:cNvPicPr>
            <a:picLocks noChangeAspect="1"/>
          </p:cNvPicPr>
          <p:nvPr/>
        </p:nvPicPr>
        <p:blipFill rotWithShape="1">
          <a:blip r:embed="rId2"/>
          <a:srcRect b="13214"/>
          <a:stretch/>
        </p:blipFill>
        <p:spPr>
          <a:xfrm>
            <a:off x="1890914" y="5987028"/>
            <a:ext cx="5619750" cy="843163"/>
          </a:xfrm>
          <a:prstGeom prst="rect">
            <a:avLst/>
          </a:prstGeom>
        </p:spPr>
      </p:pic>
      <p:pic>
        <p:nvPicPr>
          <p:cNvPr id="5" name="Picture 4"/>
          <p:cNvPicPr>
            <a:picLocks noChangeAspect="1"/>
          </p:cNvPicPr>
          <p:nvPr/>
        </p:nvPicPr>
        <p:blipFill>
          <a:blip r:embed="rId3"/>
          <a:stretch>
            <a:fillRect/>
          </a:stretch>
        </p:blipFill>
        <p:spPr>
          <a:xfrm>
            <a:off x="1890914" y="4516239"/>
            <a:ext cx="5619750" cy="971550"/>
          </a:xfrm>
          <a:prstGeom prst="rect">
            <a:avLst/>
          </a:prstGeom>
        </p:spPr>
      </p:pic>
      <p:sp>
        <p:nvSpPr>
          <p:cNvPr id="6" name="Rectangle 5"/>
          <p:cNvSpPr/>
          <p:nvPr/>
        </p:nvSpPr>
        <p:spPr>
          <a:xfrm>
            <a:off x="2973908" y="4215750"/>
            <a:ext cx="3668953" cy="369332"/>
          </a:xfrm>
          <a:prstGeom prst="rect">
            <a:avLst/>
          </a:prstGeom>
        </p:spPr>
        <p:txBody>
          <a:bodyPr wrap="none">
            <a:spAutoFit/>
          </a:bodyPr>
          <a:lstStyle/>
          <a:p>
            <a:r>
              <a:rPr lang="en-US" dirty="0"/>
              <a:t>Hash table for list(54,26,93,17,77,31</a:t>
            </a:r>
          </a:p>
        </p:txBody>
      </p:sp>
      <p:sp>
        <p:nvSpPr>
          <p:cNvPr id="7" name="Rectangle 6"/>
          <p:cNvSpPr/>
          <p:nvPr/>
        </p:nvSpPr>
        <p:spPr>
          <a:xfrm>
            <a:off x="2043590" y="5629737"/>
            <a:ext cx="5529591" cy="369332"/>
          </a:xfrm>
          <a:prstGeom prst="rect">
            <a:avLst/>
          </a:prstGeom>
        </p:spPr>
        <p:txBody>
          <a:bodyPr wrap="none">
            <a:spAutoFit/>
          </a:bodyPr>
          <a:lstStyle/>
          <a:p>
            <a:r>
              <a:rPr lang="en-US" dirty="0"/>
              <a:t>Inserting the following elements in Hash table: 44, 55, 20</a:t>
            </a:r>
          </a:p>
        </p:txBody>
      </p:sp>
      <p:sp>
        <p:nvSpPr>
          <p:cNvPr id="8" name="TextBox 7"/>
          <p:cNvSpPr txBox="1"/>
          <p:nvPr/>
        </p:nvSpPr>
        <p:spPr>
          <a:xfrm>
            <a:off x="92765" y="6176963"/>
            <a:ext cx="1798149" cy="369332"/>
          </a:xfrm>
          <a:prstGeom prst="rect">
            <a:avLst/>
          </a:prstGeom>
          <a:noFill/>
        </p:spPr>
        <p:txBody>
          <a:bodyPr wrap="square" rtlCol="0">
            <a:spAutoFit/>
          </a:bodyPr>
          <a:lstStyle/>
          <a:p>
            <a:r>
              <a:rPr lang="en-US" dirty="0"/>
              <a:t>44%11=0</a:t>
            </a:r>
          </a:p>
        </p:txBody>
      </p:sp>
      <p:sp>
        <p:nvSpPr>
          <p:cNvPr id="9" name="Curved Down Arrow 8"/>
          <p:cNvSpPr/>
          <p:nvPr/>
        </p:nvSpPr>
        <p:spPr>
          <a:xfrm>
            <a:off x="886228" y="5711096"/>
            <a:ext cx="1432759" cy="421581"/>
          </a:xfrm>
          <a:prstGeom prst="curvedDownArrow">
            <a:avLst>
              <a:gd name="adj1" fmla="val 17513"/>
              <a:gd name="adj2" fmla="val 59506"/>
              <a:gd name="adj3" fmla="val 53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245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Collision resolution – linear probing and the problem with clustering</a:t>
            </a:r>
          </a:p>
        </p:txBody>
      </p:sp>
      <p:sp>
        <p:nvSpPr>
          <p:cNvPr id="3" name="Content Placeholder 2"/>
          <p:cNvSpPr>
            <a:spLocks noGrp="1"/>
          </p:cNvSpPr>
          <p:nvPr>
            <p:ph idx="1"/>
          </p:nvPr>
        </p:nvSpPr>
        <p:spPr>
          <a:xfrm>
            <a:off x="628650" y="1255777"/>
            <a:ext cx="7886700" cy="4385170"/>
          </a:xfrm>
        </p:spPr>
        <p:txBody>
          <a:bodyPr>
            <a:normAutofit fontScale="92500" lnSpcReduction="10000"/>
          </a:bodyPr>
          <a:lstStyle/>
          <a:p>
            <a:r>
              <a:rPr lang="en-US" dirty="0"/>
              <a:t>Once we have built a hash table using open addressing and linear probing, it is essential that we utilize the same methods to search for items. </a:t>
            </a:r>
          </a:p>
          <a:p>
            <a:r>
              <a:rPr lang="en-US" dirty="0"/>
              <a:t>Assume we want to look up the item 93. When we compute the hash value, we get 5. Looking in slot 5 reveals 93, and we can return True. </a:t>
            </a:r>
          </a:p>
          <a:p>
            <a:r>
              <a:rPr lang="en-US" dirty="0"/>
              <a:t>What if we are looking for 20? Now the hash value is 9, and slot 9 is currently holding 31.</a:t>
            </a:r>
          </a:p>
          <a:p>
            <a:r>
              <a:rPr lang="en-US" dirty="0"/>
              <a:t>We cannot simply return False since we know that there could have been collisions. </a:t>
            </a:r>
          </a:p>
          <a:p>
            <a:r>
              <a:rPr lang="en-US" dirty="0"/>
              <a:t>We are now forced to do a sequential search, starting at position 10, looking until either we find the item 20 or we find an empty slot.</a:t>
            </a:r>
          </a:p>
          <a:p>
            <a:r>
              <a:rPr lang="en-US" dirty="0"/>
              <a:t>A disadvantage to linear probing is the tendency for clustering</a:t>
            </a:r>
          </a:p>
          <a:p>
            <a:pPr lvl="1"/>
            <a:r>
              <a:rPr lang="en-US" dirty="0"/>
              <a:t>items become clustered in the table. </a:t>
            </a:r>
          </a:p>
          <a:p>
            <a:r>
              <a:rPr lang="en-US" dirty="0"/>
              <a:t>This means that if many collisions occur at the same hash value, a number of surrounding slots will be filled by the linear probing resolution. </a:t>
            </a:r>
          </a:p>
          <a:p>
            <a:r>
              <a:rPr lang="en-US" dirty="0"/>
              <a:t>This will have an impact on other items that are being inserted </a:t>
            </a:r>
          </a:p>
        </p:txBody>
      </p:sp>
      <p:pic>
        <p:nvPicPr>
          <p:cNvPr id="6" name="Picture 5"/>
          <p:cNvPicPr>
            <a:picLocks noChangeAspect="1"/>
          </p:cNvPicPr>
          <p:nvPr/>
        </p:nvPicPr>
        <p:blipFill>
          <a:blip r:embed="rId2"/>
          <a:stretch>
            <a:fillRect/>
          </a:stretch>
        </p:blipFill>
        <p:spPr>
          <a:xfrm>
            <a:off x="1475528" y="5640946"/>
            <a:ext cx="7039822" cy="1217054"/>
          </a:xfrm>
          <a:prstGeom prst="rect">
            <a:avLst/>
          </a:prstGeom>
        </p:spPr>
      </p:pic>
    </p:spTree>
    <p:extLst>
      <p:ext uri="{BB962C8B-B14F-4D97-AF65-F5344CB8AC3E}">
        <p14:creationId xmlns:p14="http://schemas.microsoft.com/office/powerpoint/2010/main" val="2938593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4439"/>
            <a:ext cx="7886700" cy="611302"/>
          </a:xfrm>
        </p:spPr>
        <p:txBody>
          <a:bodyPr/>
          <a:lstStyle/>
          <a:p>
            <a:r>
              <a:rPr lang="en-US" dirty="0"/>
              <a:t>Collision resolution - rehashing</a:t>
            </a:r>
          </a:p>
        </p:txBody>
      </p:sp>
      <p:sp>
        <p:nvSpPr>
          <p:cNvPr id="3" name="Content Placeholder 2"/>
          <p:cNvSpPr>
            <a:spLocks noGrp="1"/>
          </p:cNvSpPr>
          <p:nvPr>
            <p:ph idx="1"/>
          </p:nvPr>
        </p:nvSpPr>
        <p:spPr>
          <a:xfrm>
            <a:off x="135229" y="1024130"/>
            <a:ext cx="8761121" cy="2321280"/>
          </a:xfrm>
        </p:spPr>
        <p:txBody>
          <a:bodyPr>
            <a:normAutofit fontScale="77500" lnSpcReduction="20000"/>
          </a:bodyPr>
          <a:lstStyle/>
          <a:p>
            <a:r>
              <a:rPr lang="en-US" dirty="0"/>
              <a:t>One way to deal with clustering is to extend the linear probing technique so that instead of looking sequentially for the next open slot, we skip slots, thereby more evenly distributing the items that have caused collisions.</a:t>
            </a:r>
          </a:p>
          <a:p>
            <a:pPr lvl="1"/>
            <a:r>
              <a:rPr lang="en-US" dirty="0"/>
              <a:t>This technique is called </a:t>
            </a:r>
            <a:r>
              <a:rPr lang="en-US" b="1" dirty="0"/>
              <a:t>rehashing</a:t>
            </a:r>
          </a:p>
          <a:p>
            <a:r>
              <a:rPr lang="en-US" dirty="0"/>
              <a:t>This will potentially reduce the </a:t>
            </a:r>
            <a:r>
              <a:rPr lang="en-US" b="1" dirty="0"/>
              <a:t>clustering</a:t>
            </a:r>
            <a:r>
              <a:rPr lang="en-US" dirty="0"/>
              <a:t> that occurs. </a:t>
            </a:r>
          </a:p>
          <a:p>
            <a:r>
              <a:rPr lang="en-US" dirty="0"/>
              <a:t>The figure below shows the items when collision resolution is done with a “plus 3” probe. </a:t>
            </a:r>
          </a:p>
          <a:p>
            <a:r>
              <a:rPr lang="en-US" dirty="0"/>
              <a:t>This means that once a collision occurs, we will look at every third slot until we find one that is empty.</a:t>
            </a:r>
          </a:p>
          <a:p>
            <a:pPr marL="0" indent="0">
              <a:buNone/>
            </a:pPr>
            <a:br>
              <a:rPr lang="en-US" dirty="0"/>
            </a:br>
            <a:endParaRPr lang="en-US" dirty="0"/>
          </a:p>
        </p:txBody>
      </p:sp>
      <p:pic>
        <p:nvPicPr>
          <p:cNvPr id="7" name="Picture 6"/>
          <p:cNvPicPr>
            <a:picLocks noChangeAspect="1"/>
          </p:cNvPicPr>
          <p:nvPr/>
        </p:nvPicPr>
        <p:blipFill>
          <a:blip r:embed="rId2"/>
          <a:stretch>
            <a:fillRect/>
          </a:stretch>
        </p:blipFill>
        <p:spPr>
          <a:xfrm>
            <a:off x="2895600" y="5890194"/>
            <a:ext cx="5619750" cy="971550"/>
          </a:xfrm>
          <a:prstGeom prst="rect">
            <a:avLst/>
          </a:prstGeom>
        </p:spPr>
      </p:pic>
      <p:pic>
        <p:nvPicPr>
          <p:cNvPr id="8" name="Picture 7"/>
          <p:cNvPicPr>
            <a:picLocks noChangeAspect="1"/>
          </p:cNvPicPr>
          <p:nvPr/>
        </p:nvPicPr>
        <p:blipFill>
          <a:blip r:embed="rId3"/>
          <a:stretch>
            <a:fillRect/>
          </a:stretch>
        </p:blipFill>
        <p:spPr>
          <a:xfrm>
            <a:off x="2894351" y="2914722"/>
            <a:ext cx="5620999" cy="969348"/>
          </a:xfrm>
          <a:prstGeom prst="rect">
            <a:avLst/>
          </a:prstGeom>
        </p:spPr>
      </p:pic>
      <p:pic>
        <p:nvPicPr>
          <p:cNvPr id="9" name="Picture 8"/>
          <p:cNvPicPr>
            <a:picLocks noChangeAspect="1"/>
          </p:cNvPicPr>
          <p:nvPr/>
        </p:nvPicPr>
        <p:blipFill rotWithShape="1">
          <a:blip r:embed="rId4"/>
          <a:srcRect b="13214"/>
          <a:stretch/>
        </p:blipFill>
        <p:spPr>
          <a:xfrm>
            <a:off x="2895600" y="4449309"/>
            <a:ext cx="5619750" cy="843163"/>
          </a:xfrm>
          <a:prstGeom prst="rect">
            <a:avLst/>
          </a:prstGeom>
        </p:spPr>
      </p:pic>
      <p:sp>
        <p:nvSpPr>
          <p:cNvPr id="10" name="Rectangle 9"/>
          <p:cNvSpPr/>
          <p:nvPr/>
        </p:nvSpPr>
        <p:spPr>
          <a:xfrm>
            <a:off x="135229" y="4898641"/>
            <a:ext cx="1626896" cy="1477328"/>
          </a:xfrm>
          <a:prstGeom prst="rect">
            <a:avLst/>
          </a:prstGeom>
          <a:ln>
            <a:solidFill>
              <a:schemeClr val="tx1"/>
            </a:solidFill>
          </a:ln>
        </p:spPr>
        <p:txBody>
          <a:bodyPr wrap="square">
            <a:spAutoFit/>
          </a:bodyPr>
          <a:lstStyle/>
          <a:p>
            <a:r>
              <a:rPr lang="en-US" dirty="0"/>
              <a:t>Inserting the following elements in Hash table: </a:t>
            </a:r>
          </a:p>
          <a:p>
            <a:r>
              <a:rPr lang="en-US" dirty="0"/>
              <a:t>44, 55, 20</a:t>
            </a:r>
          </a:p>
        </p:txBody>
      </p:sp>
      <p:cxnSp>
        <p:nvCxnSpPr>
          <p:cNvPr id="12" name="Straight Arrow Connector 11"/>
          <p:cNvCxnSpPr>
            <a:stCxn id="10" idx="3"/>
            <a:endCxn id="9" idx="1"/>
          </p:cNvCxnSpPr>
          <p:nvPr/>
        </p:nvCxnSpPr>
        <p:spPr>
          <a:xfrm flipV="1">
            <a:off x="1762125" y="4870891"/>
            <a:ext cx="1133475" cy="766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3"/>
            <a:endCxn id="7" idx="1"/>
          </p:cNvCxnSpPr>
          <p:nvPr/>
        </p:nvCxnSpPr>
        <p:spPr>
          <a:xfrm>
            <a:off x="1762125" y="5637305"/>
            <a:ext cx="1133475" cy="738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19496303">
            <a:off x="1699120" y="4705863"/>
            <a:ext cx="1633458" cy="369332"/>
          </a:xfrm>
          <a:prstGeom prst="rect">
            <a:avLst/>
          </a:prstGeom>
          <a:noFill/>
        </p:spPr>
        <p:txBody>
          <a:bodyPr wrap="square" rtlCol="0">
            <a:spAutoFit/>
          </a:bodyPr>
          <a:lstStyle/>
          <a:p>
            <a:r>
              <a:rPr lang="en-US" dirty="0"/>
              <a:t>Plus 1 probe</a:t>
            </a:r>
          </a:p>
        </p:txBody>
      </p:sp>
      <p:sp>
        <p:nvSpPr>
          <p:cNvPr id="18" name="TextBox 17"/>
          <p:cNvSpPr txBox="1"/>
          <p:nvPr/>
        </p:nvSpPr>
        <p:spPr>
          <a:xfrm rot="2095435">
            <a:off x="1606141" y="6099367"/>
            <a:ext cx="1633458" cy="369332"/>
          </a:xfrm>
          <a:prstGeom prst="rect">
            <a:avLst/>
          </a:prstGeom>
          <a:noFill/>
        </p:spPr>
        <p:txBody>
          <a:bodyPr wrap="square" rtlCol="0">
            <a:spAutoFit/>
          </a:bodyPr>
          <a:lstStyle/>
          <a:p>
            <a:r>
              <a:rPr lang="en-US" dirty="0"/>
              <a:t>Plus 3 probe</a:t>
            </a:r>
          </a:p>
        </p:txBody>
      </p:sp>
      <mc:AlternateContent xmlns:mc="http://schemas.openxmlformats.org/markup-compatibility/2006" xmlns:a14="http://schemas.microsoft.com/office/drawing/2010/main">
        <mc:Choice Requires="a14">
          <p:sp>
            <p:nvSpPr>
              <p:cNvPr id="4" name="TextBox 3"/>
              <p:cNvSpPr txBox="1"/>
              <p:nvPr/>
            </p:nvSpPr>
            <p:spPr>
              <a:xfrm>
                <a:off x="2074530" y="5504654"/>
                <a:ext cx="1200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NZ" b="0" i="1" smtClean="0">
                          <a:latin typeface="Cambria Math" panose="02040503050406030204" pitchFamily="18" charset="0"/>
                        </a:rPr>
                        <m:t>44%11=0</m:t>
                      </m:r>
                    </m:oMath>
                  </m:oMathPara>
                </a14:m>
                <a:endParaRPr lang="en-NZ" dirty="0"/>
              </a:p>
            </p:txBody>
          </p:sp>
        </mc:Choice>
        <mc:Fallback xmlns="">
          <p:sp>
            <p:nvSpPr>
              <p:cNvPr id="4" name="TextBox 3"/>
              <p:cNvSpPr txBox="1">
                <a:spLocks noRot="1" noChangeAspect="1" noMove="1" noResize="1" noEditPoints="1" noAdjustHandles="1" noChangeArrowheads="1" noChangeShapeType="1" noTextEdit="1"/>
              </p:cNvSpPr>
              <p:nvPr/>
            </p:nvSpPr>
            <p:spPr>
              <a:xfrm>
                <a:off x="2074530" y="5504654"/>
                <a:ext cx="1200650" cy="276999"/>
              </a:xfrm>
              <a:prstGeom prst="rect">
                <a:avLst/>
              </a:prstGeom>
              <a:blipFill>
                <a:blip r:embed="rId5"/>
                <a:stretch>
                  <a:fillRect l="-4569" r="-4569" b="-13333"/>
                </a:stretch>
              </a:blipFill>
            </p:spPr>
            <p:txBody>
              <a:bodyPr/>
              <a:lstStyle/>
              <a:p>
                <a:r>
                  <a:rPr lang="en-NZ">
                    <a:noFill/>
                  </a:rPr>
                  <a:t> </a:t>
                </a:r>
              </a:p>
            </p:txBody>
          </p:sp>
        </mc:Fallback>
      </mc:AlternateContent>
      <p:sp>
        <p:nvSpPr>
          <p:cNvPr id="15" name="Curved Down Arrow 14"/>
          <p:cNvSpPr/>
          <p:nvPr/>
        </p:nvSpPr>
        <p:spPr>
          <a:xfrm>
            <a:off x="3332355" y="5424765"/>
            <a:ext cx="1564114" cy="475332"/>
          </a:xfrm>
          <a:prstGeom prst="curvedDownArrow">
            <a:avLst>
              <a:gd name="adj1" fmla="val 17513"/>
              <a:gd name="adj2" fmla="val 59506"/>
              <a:gd name="adj3" fmla="val 53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a:off x="3319441" y="4131687"/>
            <a:ext cx="510460" cy="448912"/>
          </a:xfrm>
          <a:prstGeom prst="curvedDownArrow">
            <a:avLst>
              <a:gd name="adj1" fmla="val 17513"/>
              <a:gd name="adj2" fmla="val 59506"/>
              <a:gd name="adj3" fmla="val 53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075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 chaining</a:t>
            </a:r>
          </a:p>
        </p:txBody>
      </p:sp>
      <p:sp>
        <p:nvSpPr>
          <p:cNvPr id="3" name="Content Placeholder 2"/>
          <p:cNvSpPr>
            <a:spLocks noGrp="1"/>
          </p:cNvSpPr>
          <p:nvPr>
            <p:ph idx="1"/>
          </p:nvPr>
        </p:nvSpPr>
        <p:spPr>
          <a:xfrm>
            <a:off x="628650" y="1255777"/>
            <a:ext cx="7886700" cy="3392424"/>
          </a:xfrm>
        </p:spPr>
        <p:txBody>
          <a:bodyPr/>
          <a:lstStyle/>
          <a:p>
            <a:r>
              <a:rPr lang="en-US" dirty="0"/>
              <a:t>An alternative method for handling the collision problem is to allow each slot to hold a reference to a collection (or chain) of items. </a:t>
            </a:r>
          </a:p>
          <a:p>
            <a:r>
              <a:rPr lang="en-US" b="1" dirty="0"/>
              <a:t>Chaining </a:t>
            </a:r>
            <a:r>
              <a:rPr lang="en-US" dirty="0"/>
              <a:t>allows many items to exist at the same location in the hash table. </a:t>
            </a:r>
          </a:p>
          <a:p>
            <a:r>
              <a:rPr lang="en-US" dirty="0"/>
              <a:t>When collisions happen, the item is still placed in the proper slot of the hash table. </a:t>
            </a:r>
          </a:p>
          <a:p>
            <a:r>
              <a:rPr lang="en-US" dirty="0"/>
              <a:t>As more and more items hash to the same location, the difficulty of searching for the item in the collection increases</a:t>
            </a:r>
          </a:p>
        </p:txBody>
      </p:sp>
      <p:pic>
        <p:nvPicPr>
          <p:cNvPr id="4" name="Picture 3"/>
          <p:cNvPicPr>
            <a:picLocks noChangeAspect="1"/>
          </p:cNvPicPr>
          <p:nvPr/>
        </p:nvPicPr>
        <p:blipFill rotWithShape="1">
          <a:blip r:embed="rId2"/>
          <a:srcRect t="2703"/>
          <a:stretch/>
        </p:blipFill>
        <p:spPr>
          <a:xfrm>
            <a:off x="1762125" y="3981450"/>
            <a:ext cx="5619750" cy="2743200"/>
          </a:xfrm>
          <a:prstGeom prst="rect">
            <a:avLst/>
          </a:prstGeom>
        </p:spPr>
      </p:pic>
    </p:spTree>
    <p:extLst>
      <p:ext uri="{BB962C8B-B14F-4D97-AF65-F5344CB8AC3E}">
        <p14:creationId xmlns:p14="http://schemas.microsoft.com/office/powerpoint/2010/main" val="3669197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Mitigating chances of collision by monitoring the Hash table load factor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77" t="-19853" b="-28676"/>
                </a:stretch>
              </a:blipFill>
            </p:spPr>
            <p:txBody>
              <a:bodyPr/>
              <a:lstStyle/>
              <a:p>
                <a:r>
                  <a:rPr lang="en-NZ">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load factor is a measure of how full the hash table is </a:t>
                </a:r>
              </a:p>
              <a:p>
                <a:r>
                  <a:rPr lang="en-US" dirty="0"/>
                  <a:t>The load factor is often used to determine how full the hash table is allowed to get before its capacity is automatically increased</a:t>
                </a:r>
              </a:p>
              <a:p>
                <a14:m>
                  <m:oMath xmlns:m="http://schemas.openxmlformats.org/officeDocument/2006/math">
                    <m:r>
                      <a:rPr lang="en-US" sz="280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𝑖𝑡𝑒𝑚𝑠</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h𝑎𝑠h</m:t>
                        </m:r>
                        <m:r>
                          <a:rPr lang="en-US" sz="2800" b="0" i="1" smtClean="0">
                            <a:latin typeface="Cambria Math" panose="02040503050406030204" pitchFamily="18" charset="0"/>
                          </a:rPr>
                          <m:t> </m:t>
                        </m:r>
                        <m:r>
                          <a:rPr lang="en-US" sz="2800" b="0" i="1" smtClean="0">
                            <a:latin typeface="Cambria Math" panose="02040503050406030204" pitchFamily="18" charset="0"/>
                          </a:rPr>
                          <m:t>𝑡𝑎𝑏𝑙𝑒</m:t>
                        </m:r>
                      </m:num>
                      <m:den>
                        <m:r>
                          <a:rPr lang="en-US" sz="2800" b="0" i="1" smtClean="0">
                            <a:latin typeface="Cambria Math" panose="02040503050406030204" pitchFamily="18" charset="0"/>
                          </a:rPr>
                          <m:t>𝑡𝑎𝑏𝑙𝑒</m:t>
                        </m:r>
                        <m:r>
                          <a:rPr lang="en-US" sz="2800" b="0" i="1" smtClean="0">
                            <a:latin typeface="Cambria Math" panose="02040503050406030204" pitchFamily="18" charset="0"/>
                          </a:rPr>
                          <m:t> </m:t>
                        </m:r>
                        <m:r>
                          <a:rPr lang="en-US" sz="2800" b="0" i="1" smtClean="0">
                            <a:latin typeface="Cambria Math" panose="02040503050406030204" pitchFamily="18" charset="0"/>
                          </a:rPr>
                          <m:t>𝑠𝑖𝑧𝑒</m:t>
                        </m:r>
                      </m:den>
                    </m:f>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3" t="-1363"/>
                </a:stretch>
              </a:blipFill>
            </p:spPr>
            <p:txBody>
              <a:bodyPr/>
              <a:lstStyle/>
              <a:p>
                <a:r>
                  <a:rPr lang="en-NZ">
                    <a:noFill/>
                  </a:rPr>
                  <a:t> </a:t>
                </a:r>
              </a:p>
            </p:txBody>
          </p:sp>
        </mc:Fallback>
      </mc:AlternateContent>
      <p:pic>
        <p:nvPicPr>
          <p:cNvPr id="4" name="Picture 3"/>
          <p:cNvPicPr>
            <a:picLocks noChangeAspect="1"/>
          </p:cNvPicPr>
          <p:nvPr/>
        </p:nvPicPr>
        <p:blipFill>
          <a:blip r:embed="rId4"/>
          <a:stretch>
            <a:fillRect/>
          </a:stretch>
        </p:blipFill>
        <p:spPr>
          <a:xfrm>
            <a:off x="1032965" y="4951561"/>
            <a:ext cx="7078069" cy="122540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408470" y="4028443"/>
                <a:ext cx="2985113"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11</m:t>
                          </m:r>
                        </m:den>
                      </m:f>
                      <m:r>
                        <a:rPr lang="en-US" sz="2400" b="0" i="1" smtClean="0">
                          <a:latin typeface="Cambria Math" panose="02040503050406030204" pitchFamily="18" charset="0"/>
                          <a:ea typeface="Cambria Math" panose="02040503050406030204" pitchFamily="18" charset="0"/>
                        </a:rPr>
                        <m:t>≈0.54→54%</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408470" y="4028443"/>
                <a:ext cx="2985113" cy="691471"/>
              </a:xfrm>
              <a:prstGeom prst="rect">
                <a:avLst/>
              </a:prstGeom>
              <a:blipFill>
                <a:blip r:embed="rId5"/>
                <a:stretch>
                  <a:fillRect/>
                </a:stretch>
              </a:blipFill>
            </p:spPr>
            <p:txBody>
              <a:bodyPr/>
              <a:lstStyle/>
              <a:p>
                <a:r>
                  <a:rPr lang="en-NZ">
                    <a:noFill/>
                  </a:rPr>
                  <a:t> </a:t>
                </a:r>
              </a:p>
            </p:txBody>
          </p:sp>
        </mc:Fallback>
      </mc:AlternateContent>
    </p:spTree>
    <p:extLst>
      <p:ext uri="{BB962C8B-B14F-4D97-AF65-F5344CB8AC3E}">
        <p14:creationId xmlns:p14="http://schemas.microsoft.com/office/powerpoint/2010/main" val="192037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255776"/>
                <a:ext cx="8193378" cy="4751324"/>
              </a:xfrm>
            </p:spPr>
            <p:txBody>
              <a:bodyPr>
                <a:normAutofit fontScale="92500" lnSpcReduction="20000"/>
              </a:bodyPr>
              <a:lstStyle/>
              <a:p>
                <a:r>
                  <a:rPr lang="en-US" dirty="0"/>
                  <a:t>Given a collection of items, a hash function that maps each item into a unique slot is referred to as a perfect hash function</a:t>
                </a:r>
              </a:p>
              <a:p>
                <a:r>
                  <a:rPr lang="en-US" dirty="0"/>
                  <a:t>Unfortunately, given an arbitrary collection of items, there is no systematic way to construct a perfect hash function that would minimize storage requirements and avoid collisions</a:t>
                </a:r>
              </a:p>
              <a:p>
                <a:r>
                  <a:rPr lang="en-NZ" dirty="0"/>
                  <a:t>Good hash functions to use </a:t>
                </a:r>
                <a:r>
                  <a:rPr lang="en-NZ" u="sng" dirty="0"/>
                  <a:t>with integer key values </a:t>
                </a:r>
                <a:r>
                  <a:rPr lang="en-NZ" dirty="0"/>
                  <a:t>are:</a:t>
                </a:r>
                <a:endParaRPr lang="en-US" dirty="0"/>
              </a:p>
              <a:p>
                <a:pPr lvl="1"/>
                <a:r>
                  <a:rPr lang="en-US" dirty="0"/>
                  <a:t>The </a:t>
                </a:r>
                <a:r>
                  <a:rPr lang="en-US" b="1" dirty="0"/>
                  <a:t>folding method </a:t>
                </a:r>
                <a:r>
                  <a:rPr lang="en-US" dirty="0"/>
                  <a:t>for constructing hash functions prevents having to waste a lot of storage space</a:t>
                </a:r>
              </a:p>
              <a:p>
                <a:pPr lvl="1"/>
                <a:r>
                  <a:rPr lang="en-US" dirty="0"/>
                  <a:t>It begins by dividing the item into equal-size pieces </a:t>
                </a:r>
              </a:p>
              <a:p>
                <a:pPr lvl="2"/>
                <a:r>
                  <a:rPr lang="en-US" dirty="0"/>
                  <a:t>These pieces are then added together to give the resulting hash value </a:t>
                </a:r>
              </a:p>
              <a:p>
                <a:pPr lvl="2"/>
                <a:r>
                  <a:rPr lang="en-US" dirty="0"/>
                  <a:t>For example, if our item was the phone number 436-555-4601, we would add 43+65+55+46+01 to get 210</a:t>
                </a:r>
              </a:p>
              <a:p>
                <a:pPr lvl="2"/>
                <a:r>
                  <a:rPr lang="en-US" dirty="0"/>
                  <a:t>If we assume our hash table has 11 slots, then we need to perform the extra step of dividing by 11 and keeping the remainder</a:t>
                </a:r>
              </a:p>
              <a:p>
                <a:pPr lvl="1"/>
                <a:r>
                  <a:rPr lang="en-US" dirty="0"/>
                  <a:t>Another numerical technique for constructing a hash function is called the </a:t>
                </a:r>
                <a:r>
                  <a:rPr lang="en-US" b="1" dirty="0"/>
                  <a:t>mid-square method</a:t>
                </a:r>
                <a:r>
                  <a:rPr lang="en-US" dirty="0"/>
                  <a:t>. </a:t>
                </a:r>
              </a:p>
              <a:p>
                <a:pPr lvl="2"/>
                <a:r>
                  <a:rPr lang="en-US" dirty="0"/>
                  <a:t>We first square the item, and then extract some portion of the resulting digits. </a:t>
                </a:r>
              </a:p>
              <a:p>
                <a:pPr lvl="2"/>
                <a:r>
                  <a:rPr lang="en-US" dirty="0"/>
                  <a:t>For example, if the item were 44, we would first compute </a:t>
                </a:r>
                <a14:m>
                  <m:oMath xmlns:m="http://schemas.openxmlformats.org/officeDocument/2006/math">
                    <m:sSup>
                      <m:sSupPr>
                        <m:ctrlPr>
                          <a:rPr lang="en-US" i="1" smtClean="0">
                            <a:latin typeface="Cambria Math" panose="02040503050406030204" pitchFamily="18" charset="0"/>
                          </a:rPr>
                        </m:ctrlPr>
                      </m:sSupPr>
                      <m:e>
                        <m:r>
                          <a:rPr lang="en-NZ" b="0" i="1" smtClean="0">
                            <a:latin typeface="Cambria Math" panose="02040503050406030204" pitchFamily="18" charset="0"/>
                          </a:rPr>
                          <m:t>44</m:t>
                        </m:r>
                      </m:e>
                      <m:sup>
                        <m:r>
                          <a:rPr lang="en-NZ" b="0" i="1" smtClean="0">
                            <a:latin typeface="Cambria Math" panose="02040503050406030204" pitchFamily="18" charset="0"/>
                          </a:rPr>
                          <m:t>2</m:t>
                        </m:r>
                      </m:sup>
                    </m:sSup>
                  </m:oMath>
                </a14:m>
                <a:r>
                  <a:rPr lang="en-US" dirty="0"/>
                  <a:t>=1,936. By extracting the middle two digits, 93, and performing the remainder step, we get 5 (93 % 11).</a:t>
                </a:r>
              </a:p>
              <a:p>
                <a:pPr lvl="2"/>
                <a:r>
                  <a:rPr lang="en-NZ" dirty="0"/>
                  <a:t>The mixing provided by the multiplication ensures that all digits are used in the computation of the hash code.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255776"/>
                <a:ext cx="8193378" cy="4751324"/>
              </a:xfrm>
              <a:blipFill>
                <a:blip r:embed="rId2"/>
                <a:stretch>
                  <a:fillRect l="-521" t="-2182" r="-595"/>
                </a:stretch>
              </a:blipFill>
            </p:spPr>
            <p:txBody>
              <a:bodyPr/>
              <a:lstStyle/>
              <a:p>
                <a:r>
                  <a:rPr lang="en-NZ">
                    <a:noFill/>
                  </a:rPr>
                  <a:t> </a:t>
                </a:r>
              </a:p>
            </p:txBody>
          </p:sp>
        </mc:Fallback>
      </mc:AlternateContent>
      <p:pic>
        <p:nvPicPr>
          <p:cNvPr id="4" name="Picture 3"/>
          <p:cNvPicPr>
            <a:picLocks noChangeAspect="1"/>
          </p:cNvPicPr>
          <p:nvPr/>
        </p:nvPicPr>
        <p:blipFill rotWithShape="1">
          <a:blip r:embed="rId3"/>
          <a:srcRect t="9013" b="5021"/>
          <a:stretch/>
        </p:blipFill>
        <p:spPr>
          <a:xfrm>
            <a:off x="1168400" y="5717860"/>
            <a:ext cx="7009709" cy="1041774"/>
          </a:xfrm>
          <a:prstGeom prst="rect">
            <a:avLst/>
          </a:prstGeom>
        </p:spPr>
      </p:pic>
    </p:spTree>
    <p:extLst>
      <p:ext uri="{BB962C8B-B14F-4D97-AF65-F5344CB8AC3E}">
        <p14:creationId xmlns:p14="http://schemas.microsoft.com/office/powerpoint/2010/main" val="114022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852"/>
          <a:stretch/>
        </p:blipFill>
        <p:spPr>
          <a:xfrm>
            <a:off x="6008695" y="0"/>
            <a:ext cx="3070911" cy="2794715"/>
          </a:xfrm>
          <a:prstGeom prst="rect">
            <a:avLst/>
          </a:prstGeom>
        </p:spPr>
      </p:pic>
      <p:sp>
        <p:nvSpPr>
          <p:cNvPr id="2" name="Title 1"/>
          <p:cNvSpPr>
            <a:spLocks noGrp="1"/>
          </p:cNvSpPr>
          <p:nvPr>
            <p:ph type="title"/>
          </p:nvPr>
        </p:nvSpPr>
        <p:spPr/>
        <p:txBody>
          <a:bodyPr/>
          <a:lstStyle/>
          <a:p>
            <a:r>
              <a:rPr lang="en-US" dirty="0"/>
              <a:t>Searching </a:t>
            </a:r>
          </a:p>
        </p:txBody>
      </p:sp>
      <p:sp>
        <p:nvSpPr>
          <p:cNvPr id="3" name="Content Placeholder 2"/>
          <p:cNvSpPr>
            <a:spLocks noGrp="1"/>
          </p:cNvSpPr>
          <p:nvPr>
            <p:ph idx="1"/>
          </p:nvPr>
        </p:nvSpPr>
        <p:spPr>
          <a:xfrm>
            <a:off x="628650" y="1255776"/>
            <a:ext cx="7886700" cy="5466996"/>
          </a:xfrm>
        </p:spPr>
        <p:txBody>
          <a:bodyPr>
            <a:normAutofit fontScale="92500" lnSpcReduction="20000"/>
          </a:bodyPr>
          <a:lstStyle/>
          <a:p>
            <a:r>
              <a:rPr lang="en-US" dirty="0"/>
              <a:t>One of the most common problems that arise                                                                        in computing is searching</a:t>
            </a:r>
          </a:p>
          <a:p>
            <a:endParaRPr lang="en-US" dirty="0"/>
          </a:p>
          <a:p>
            <a:r>
              <a:rPr lang="en-US" dirty="0"/>
              <a:t>Searching is the algorithmic process of finding a                                           particular item in a collection of items </a:t>
            </a:r>
          </a:p>
          <a:p>
            <a:endParaRPr lang="en-US" dirty="0"/>
          </a:p>
          <a:p>
            <a:r>
              <a:rPr lang="en-US" dirty="0"/>
              <a:t>A search typically answers either `True` or `False` as to whether the item is present </a:t>
            </a:r>
          </a:p>
          <a:p>
            <a:endParaRPr lang="en-US" dirty="0"/>
          </a:p>
          <a:p>
            <a:r>
              <a:rPr lang="en-US" dirty="0"/>
              <a:t>Occasionally, the search procedure might also return the location (index) where the item is found </a:t>
            </a:r>
          </a:p>
          <a:p>
            <a:endParaRPr lang="en-US" dirty="0"/>
          </a:p>
          <a:p>
            <a:r>
              <a:rPr lang="en-US" dirty="0"/>
              <a:t>For our purposes here, we will simply concern ourselves with the question of membership</a:t>
            </a:r>
          </a:p>
          <a:p>
            <a:endParaRPr lang="en-US" dirty="0"/>
          </a:p>
          <a:p>
            <a:r>
              <a:rPr lang="en-US" dirty="0"/>
              <a:t>There are many different ways to search for the item </a:t>
            </a:r>
          </a:p>
          <a:p>
            <a:endParaRPr lang="en-US" dirty="0"/>
          </a:p>
          <a:p>
            <a:r>
              <a:rPr lang="en-US" dirty="0"/>
              <a:t>What we are interested in here is how these algorithms work and how they compare to one another</a:t>
            </a:r>
          </a:p>
          <a:p>
            <a:endParaRPr lang="en-US" dirty="0"/>
          </a:p>
          <a:p>
            <a:endParaRPr lang="en-US" dirty="0"/>
          </a:p>
        </p:txBody>
      </p:sp>
    </p:spTree>
    <p:extLst>
      <p:ext uri="{BB962C8B-B14F-4D97-AF65-F5344CB8AC3E}">
        <p14:creationId xmlns:p14="http://schemas.microsoft.com/office/powerpoint/2010/main" val="160288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functions for character-based items such as strings</a:t>
            </a:r>
          </a:p>
        </p:txBody>
      </p:sp>
      <p:sp>
        <p:nvSpPr>
          <p:cNvPr id="3" name="Content Placeholder 2"/>
          <p:cNvSpPr>
            <a:spLocks noGrp="1"/>
          </p:cNvSpPr>
          <p:nvPr>
            <p:ph idx="1"/>
          </p:nvPr>
        </p:nvSpPr>
        <p:spPr>
          <a:xfrm>
            <a:off x="628650" y="1255776"/>
            <a:ext cx="4303958" cy="5602224"/>
          </a:xfrm>
        </p:spPr>
        <p:txBody>
          <a:bodyPr>
            <a:normAutofit/>
          </a:bodyPr>
          <a:lstStyle/>
          <a:p>
            <a:r>
              <a:rPr lang="en-US" dirty="0"/>
              <a:t>We can also create hash functions for character-based items such as strings. </a:t>
            </a:r>
          </a:p>
          <a:p>
            <a:r>
              <a:rPr lang="en-US" dirty="0"/>
              <a:t>The word “cat” can be thought of as a sequence of ordinal values</a:t>
            </a:r>
          </a:p>
          <a:p>
            <a:r>
              <a:rPr lang="en-US" dirty="0"/>
              <a:t>The ordinal values can be derived from the Unicode code point for a one-character string</a:t>
            </a:r>
          </a:p>
          <a:p>
            <a:endParaRPr lang="en-US" dirty="0"/>
          </a:p>
          <a:p>
            <a:endParaRPr lang="en-US" dirty="0"/>
          </a:p>
          <a:p>
            <a:endParaRPr lang="en-US" dirty="0"/>
          </a:p>
          <a:p>
            <a:r>
              <a:rPr lang="en-US" dirty="0"/>
              <a:t>We can then take these three ordinal values, add them up, and use the remainder method to get a hash value</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183245" y="676884"/>
            <a:ext cx="3645724" cy="2658086"/>
          </a:xfrm>
          <a:prstGeom prst="rect">
            <a:avLst/>
          </a:prstGeom>
        </p:spPr>
      </p:pic>
      <p:pic>
        <p:nvPicPr>
          <p:cNvPr id="5" name="Picture 4"/>
          <p:cNvPicPr>
            <a:picLocks noChangeAspect="1"/>
          </p:cNvPicPr>
          <p:nvPr/>
        </p:nvPicPr>
        <p:blipFill rotWithShape="1">
          <a:blip r:embed="rId3"/>
          <a:srcRect r="3458"/>
          <a:stretch/>
        </p:blipFill>
        <p:spPr>
          <a:xfrm>
            <a:off x="4705349" y="3953103"/>
            <a:ext cx="4438651" cy="1823414"/>
          </a:xfrm>
          <a:prstGeom prst="rect">
            <a:avLst/>
          </a:prstGeom>
        </p:spPr>
      </p:pic>
      <p:sp>
        <p:nvSpPr>
          <p:cNvPr id="9" name="Rectangle 8"/>
          <p:cNvSpPr/>
          <p:nvPr/>
        </p:nvSpPr>
        <p:spPr>
          <a:xfrm>
            <a:off x="628650" y="3953103"/>
            <a:ext cx="1781308" cy="923330"/>
          </a:xfrm>
          <a:prstGeom prst="rect">
            <a:avLst/>
          </a:prstGeom>
          <a:ln>
            <a:solidFill>
              <a:schemeClr val="tx1"/>
            </a:solidFill>
          </a:ln>
        </p:spPr>
        <p:txBody>
          <a:bodyPr wrap="square">
            <a:spAutoFit/>
          </a:bodyPr>
          <a:lstStyle/>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ord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'c'</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ord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'a'</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ord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't'</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113949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Hashing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We stated earlier that in the best case hashing would provide a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constant time search technique. </a:t>
                </a:r>
              </a:p>
              <a:p>
                <a:r>
                  <a:rPr lang="en-US" dirty="0"/>
                  <a:t>However, due to collisions, the number of comparisons is typically not so simple. </a:t>
                </a:r>
              </a:p>
              <a:p>
                <a:r>
                  <a:rPr lang="en-US" dirty="0"/>
                  <a:t>The most important piece of information we need to analyze the use of a hash table is the load factor, λ. </a:t>
                </a:r>
              </a:p>
              <a:p>
                <a:r>
                  <a:rPr lang="en-US" dirty="0"/>
                  <a:t>Conceptually, if λ is small, then there is a lower chance of collisions, meaning that items are more likely to be in the slots where they belong. </a:t>
                </a:r>
              </a:p>
              <a:p>
                <a:r>
                  <a:rPr lang="en-US" dirty="0"/>
                  <a:t>If λ is large, meaning that the table is filling up, then there are more and more collisions. </a:t>
                </a:r>
              </a:p>
              <a:p>
                <a:r>
                  <a:rPr lang="en-US" dirty="0"/>
                  <a:t>This means that collision resolution is more difficult, requiring more comparisons to find an empty slot. </a:t>
                </a:r>
              </a:p>
              <a:p>
                <a:r>
                  <a:rPr lang="en-US" dirty="0"/>
                  <a:t>With chaining, increased collisions means an increased number of items on each chain.</a:t>
                </a:r>
              </a:p>
              <a:p>
                <a:r>
                  <a:rPr lang="en-US" dirty="0"/>
                  <a:t>When λ becomes large, increasing the size of the hash table (doubling it perhaps) is appropriate.</a:t>
                </a:r>
              </a:p>
              <a:p>
                <a:pPr lvl="1"/>
                <a:r>
                  <a:rPr lang="en-US" dirty="0"/>
                  <a:t>These however induces an overhead: all items in the original hash stable need to be copied to the larger hash table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1" t="-2107" r="-850"/>
                </a:stretch>
              </a:blipFill>
            </p:spPr>
            <p:txBody>
              <a:bodyPr/>
              <a:lstStyle/>
              <a:p>
                <a:r>
                  <a:rPr lang="en-NZ">
                    <a:noFill/>
                  </a:rPr>
                  <a:t> </a:t>
                </a:r>
              </a:p>
            </p:txBody>
          </p:sp>
        </mc:Fallback>
      </mc:AlternateContent>
    </p:spTree>
    <p:extLst>
      <p:ext uri="{BB962C8B-B14F-4D97-AF65-F5344CB8AC3E}">
        <p14:creationId xmlns:p14="http://schemas.microsoft.com/office/powerpoint/2010/main" val="284733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A sequential search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for ordered and unordered lists.</a:t>
                </a:r>
              </a:p>
              <a:p>
                <a:endParaRPr lang="en-US" dirty="0"/>
              </a:p>
              <a:p>
                <a:r>
                  <a:rPr lang="en-US" dirty="0"/>
                  <a:t>A binary search of an ordered list is </a:t>
                </a:r>
                <a14:m>
                  <m:oMath xmlns:m="http://schemas.openxmlformats.org/officeDocument/2006/math">
                    <m:r>
                      <a:rPr lang="en-US" b="0" i="1" smtClean="0">
                        <a:latin typeface="Cambria Math" panose="02040503050406030204" pitchFamily="18" charset="0"/>
                      </a:rPr>
                      <m:t>𝑂</m:t>
                    </m:r>
                    <m:r>
                      <a:rPr lang="en-NZ"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in the worst case.</a:t>
                </a:r>
              </a:p>
              <a:p>
                <a:endParaRPr lang="en-US" dirty="0"/>
              </a:p>
              <a:p>
                <a:r>
                  <a:rPr lang="en-US" dirty="0"/>
                  <a:t>Hash tables can provide approximate constant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NZ" b="0" i="1" smtClean="0">
                            <a:latin typeface="Cambria Math" panose="02040503050406030204" pitchFamily="18" charset="0"/>
                          </a:rPr>
                          <m:t>1</m:t>
                        </m:r>
                      </m:e>
                    </m:d>
                  </m:oMath>
                </a14:m>
                <a:r>
                  <a:rPr lang="en-US" dirty="0"/>
                  <a:t> searching with a certain occasional computational overhead (when creating a larger hash table to accommodate for a hash table that is filling up) and some caveats such as collision resolution and load factor monitoring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363"/>
                </a:stretch>
              </a:blipFill>
            </p:spPr>
            <p:txBody>
              <a:bodyPr/>
              <a:lstStyle/>
              <a:p>
                <a:r>
                  <a:rPr lang="en-NZ">
                    <a:noFill/>
                  </a:rPr>
                  <a:t> </a:t>
                </a:r>
              </a:p>
            </p:txBody>
          </p:sp>
        </mc:Fallback>
      </mc:AlternateContent>
    </p:spTree>
    <p:extLst>
      <p:ext uri="{BB962C8B-B14F-4D97-AF65-F5344CB8AC3E}">
        <p14:creationId xmlns:p14="http://schemas.microsoft.com/office/powerpoint/2010/main" val="50718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sequential search</a:t>
            </a:r>
          </a:p>
        </p:txBody>
      </p:sp>
      <p:sp>
        <p:nvSpPr>
          <p:cNvPr id="3" name="Content Placeholder 2"/>
          <p:cNvSpPr>
            <a:spLocks noGrp="1"/>
          </p:cNvSpPr>
          <p:nvPr>
            <p:ph idx="1"/>
          </p:nvPr>
        </p:nvSpPr>
        <p:spPr/>
        <p:txBody>
          <a:bodyPr/>
          <a:lstStyle/>
          <a:p>
            <a:r>
              <a:rPr lang="en-US" dirty="0"/>
              <a:t>When data items are stored in a collection such as a list, we say that they have a linear or sequential relationship. </a:t>
            </a:r>
          </a:p>
          <a:p>
            <a:r>
              <a:rPr lang="en-US" dirty="0"/>
              <a:t>Each data item is stored in a position relative to the others.</a:t>
            </a:r>
          </a:p>
          <a:p>
            <a:pPr lvl="1"/>
            <a:r>
              <a:rPr lang="en-US" dirty="0"/>
              <a:t>In Python lists, these relative positions are the index values of the individual items.</a:t>
            </a:r>
          </a:p>
          <a:p>
            <a:r>
              <a:rPr lang="en-US" dirty="0"/>
              <a:t>Since these index values are ordered, it is possible for us to visit them in sequence. </a:t>
            </a:r>
          </a:p>
          <a:p>
            <a:r>
              <a:rPr lang="en-US" dirty="0"/>
              <a:t>This process gives rise to our first searching technique, the </a:t>
            </a:r>
            <a:r>
              <a:rPr lang="en-US" b="1" dirty="0"/>
              <a:t>sequential search</a:t>
            </a:r>
            <a:r>
              <a:rPr lang="en-US" dirty="0"/>
              <a:t>.</a:t>
            </a:r>
          </a:p>
          <a:p>
            <a:pPr lvl="1"/>
            <a:r>
              <a:rPr lang="en-US" dirty="0"/>
              <a:t>Starting at the first item in the list, we simply move from item to item, following the underlying sequential ordering until we either find what we are looking for or run out of items. </a:t>
            </a:r>
          </a:p>
          <a:p>
            <a:pPr lvl="1"/>
            <a:r>
              <a:rPr lang="en-US" dirty="0"/>
              <a:t>If we run out of items, we have discovered that the item we were searching for is not present.</a:t>
            </a:r>
          </a:p>
        </p:txBody>
      </p:sp>
      <p:pic>
        <p:nvPicPr>
          <p:cNvPr id="4" name="Picture 3"/>
          <p:cNvPicPr>
            <a:picLocks noChangeAspect="1"/>
          </p:cNvPicPr>
          <p:nvPr/>
        </p:nvPicPr>
        <p:blipFill rotWithShape="1">
          <a:blip r:embed="rId2"/>
          <a:srcRect b="12950"/>
          <a:stretch/>
        </p:blipFill>
        <p:spPr>
          <a:xfrm>
            <a:off x="1158700" y="5546267"/>
            <a:ext cx="6826599" cy="1261391"/>
          </a:xfrm>
          <a:prstGeom prst="rect">
            <a:avLst/>
          </a:prstGeom>
        </p:spPr>
      </p:pic>
    </p:spTree>
    <p:extLst>
      <p:ext uri="{BB962C8B-B14F-4D97-AF65-F5344CB8AC3E}">
        <p14:creationId xmlns:p14="http://schemas.microsoft.com/office/powerpoint/2010/main" val="284473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sequential search</a:t>
            </a:r>
          </a:p>
        </p:txBody>
      </p:sp>
      <p:sp>
        <p:nvSpPr>
          <p:cNvPr id="3" name="Content Placeholder 2"/>
          <p:cNvSpPr>
            <a:spLocks noGrp="1"/>
          </p:cNvSpPr>
          <p:nvPr>
            <p:ph idx="1"/>
          </p:nvPr>
        </p:nvSpPr>
        <p:spPr/>
        <p:txBody>
          <a:bodyPr/>
          <a:lstStyle/>
          <a:p>
            <a:r>
              <a:rPr lang="en-US" dirty="0"/>
              <a:t>To analyze searching algorithms, we need to decide on a basic unit of computation. </a:t>
            </a:r>
          </a:p>
          <a:p>
            <a:r>
              <a:rPr lang="en-US" dirty="0"/>
              <a:t>Recall that this is typically the common step that must be repeated in order to solve the problem. </a:t>
            </a:r>
          </a:p>
          <a:p>
            <a:r>
              <a:rPr lang="en-US" dirty="0"/>
              <a:t>For searching, it makes sense to count the number of comparisons performed.</a:t>
            </a:r>
          </a:p>
        </p:txBody>
      </p:sp>
      <p:pic>
        <p:nvPicPr>
          <p:cNvPr id="4" name="Picture 3"/>
          <p:cNvPicPr>
            <a:picLocks noChangeAspect="1"/>
          </p:cNvPicPr>
          <p:nvPr/>
        </p:nvPicPr>
        <p:blipFill>
          <a:blip r:embed="rId2"/>
          <a:stretch>
            <a:fillRect/>
          </a:stretch>
        </p:blipFill>
        <p:spPr>
          <a:xfrm>
            <a:off x="459451" y="4805542"/>
            <a:ext cx="8225097" cy="1705848"/>
          </a:xfrm>
          <a:prstGeom prst="rect">
            <a:avLst/>
          </a:prstGeom>
        </p:spPr>
      </p:pic>
      <p:pic>
        <p:nvPicPr>
          <p:cNvPr id="5" name="Picture 4"/>
          <p:cNvPicPr>
            <a:picLocks noChangeAspect="1"/>
          </p:cNvPicPr>
          <p:nvPr/>
        </p:nvPicPr>
        <p:blipFill rotWithShape="1">
          <a:blip r:embed="rId3"/>
          <a:srcRect b="12950"/>
          <a:stretch/>
        </p:blipFill>
        <p:spPr>
          <a:xfrm>
            <a:off x="898804" y="3332283"/>
            <a:ext cx="7346389" cy="1357436"/>
          </a:xfrm>
          <a:prstGeom prst="rect">
            <a:avLst/>
          </a:prstGeom>
        </p:spPr>
      </p:pic>
    </p:spTree>
    <p:extLst>
      <p:ext uri="{BB962C8B-B14F-4D97-AF65-F5344CB8AC3E}">
        <p14:creationId xmlns:p14="http://schemas.microsoft.com/office/powerpoint/2010/main" val="4453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 when the list is sorted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255777"/>
                <a:ext cx="7886700" cy="2595006"/>
              </a:xfrm>
            </p:spPr>
            <p:txBody>
              <a:bodyPr>
                <a:normAutofit lnSpcReduction="10000"/>
              </a:bodyPr>
              <a:lstStyle/>
              <a:p>
                <a:r>
                  <a:rPr lang="en-US" dirty="0"/>
                  <a:t>Assume that the list of items was constructed so that the items were in ascending order, from smaller to larger</a:t>
                </a:r>
              </a:p>
              <a:p>
                <a:r>
                  <a:rPr lang="en-US" dirty="0"/>
                  <a:t>If the item we are looking for is present in the list, the chance of it being in any one of the </a:t>
                </a:r>
                <a14:m>
                  <m:oMath xmlns:m="http://schemas.openxmlformats.org/officeDocument/2006/math">
                    <m:r>
                      <a:rPr lang="en-US" i="1" dirty="0" smtClean="0">
                        <a:latin typeface="Cambria Math" panose="02040503050406030204" pitchFamily="18" charset="0"/>
                      </a:rPr>
                      <m:t>𝑛</m:t>
                    </m:r>
                  </m:oMath>
                </a14:m>
                <a:r>
                  <a:rPr lang="en-US" dirty="0"/>
                  <a:t> positions is still the same as before. </a:t>
                </a:r>
              </a:p>
              <a:p>
                <a:r>
                  <a:rPr lang="en-US" dirty="0"/>
                  <a:t>However, if the item is not present there is a slight advantage.</a:t>
                </a:r>
              </a:p>
              <a:p>
                <a:r>
                  <a:rPr lang="en-US" dirty="0"/>
                  <a:t>Let’s say we are searching for element 50</a:t>
                </a:r>
              </a:p>
              <a:p>
                <a:r>
                  <a:rPr lang="en-US" dirty="0"/>
                  <a:t>When we reach element 54 in the list, we know 50 cannot be located anywhere beyond that position since the list is sorted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255777"/>
                <a:ext cx="7886700" cy="2595006"/>
              </a:xfrm>
              <a:blipFill>
                <a:blip r:embed="rId2"/>
                <a:stretch>
                  <a:fillRect l="-773" t="-3521" r="-927" b="-2817"/>
                </a:stretch>
              </a:blipFill>
            </p:spPr>
            <p:txBody>
              <a:bodyPr/>
              <a:lstStyle/>
              <a:p>
                <a:r>
                  <a:rPr lang="en-NZ">
                    <a:noFill/>
                  </a:rPr>
                  <a:t> </a:t>
                </a:r>
              </a:p>
            </p:txBody>
          </p:sp>
        </mc:Fallback>
      </mc:AlternateContent>
      <p:pic>
        <p:nvPicPr>
          <p:cNvPr id="4" name="Picture 3"/>
          <p:cNvPicPr>
            <a:picLocks noChangeAspect="1"/>
          </p:cNvPicPr>
          <p:nvPr/>
        </p:nvPicPr>
        <p:blipFill>
          <a:blip r:embed="rId3"/>
          <a:stretch>
            <a:fillRect/>
          </a:stretch>
        </p:blipFill>
        <p:spPr>
          <a:xfrm>
            <a:off x="422589" y="3850783"/>
            <a:ext cx="7069896" cy="1442836"/>
          </a:xfrm>
          <a:prstGeom prst="rect">
            <a:avLst/>
          </a:prstGeom>
        </p:spPr>
      </p:pic>
      <p:pic>
        <p:nvPicPr>
          <p:cNvPr id="5" name="Picture 4"/>
          <p:cNvPicPr>
            <a:picLocks noChangeAspect="1"/>
          </p:cNvPicPr>
          <p:nvPr/>
        </p:nvPicPr>
        <p:blipFill rotWithShape="1">
          <a:blip r:embed="rId4"/>
          <a:srcRect t="12890"/>
          <a:stretch/>
        </p:blipFill>
        <p:spPr>
          <a:xfrm>
            <a:off x="774475" y="5486400"/>
            <a:ext cx="7142631" cy="1302788"/>
          </a:xfrm>
          <a:prstGeom prst="rect">
            <a:avLst/>
          </a:prstGeom>
        </p:spPr>
      </p:pic>
    </p:spTree>
    <p:extLst>
      <p:ext uri="{BB962C8B-B14F-4D97-AF65-F5344CB8AC3E}">
        <p14:creationId xmlns:p14="http://schemas.microsoft.com/office/powerpoint/2010/main" val="383776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65" y="3786389"/>
            <a:ext cx="4607417" cy="3071611"/>
          </a:xfrm>
          <a:prstGeom prst="rect">
            <a:avLst/>
          </a:prstGeom>
        </p:spPr>
      </p:pic>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628650" y="1255777"/>
            <a:ext cx="7886700" cy="2968494"/>
          </a:xfrm>
        </p:spPr>
        <p:txBody>
          <a:bodyPr/>
          <a:lstStyle/>
          <a:p>
            <a:r>
              <a:rPr lang="en-US" dirty="0"/>
              <a:t>It is possible to take greater advantage of the ordered list if we are clever with our comparisons. </a:t>
            </a:r>
          </a:p>
          <a:p>
            <a:r>
              <a:rPr lang="en-US" dirty="0"/>
              <a:t>Instead of searching the list in sequence, a binary search will start by examining the middle item. </a:t>
            </a:r>
          </a:p>
          <a:p>
            <a:r>
              <a:rPr lang="en-US" dirty="0"/>
              <a:t>If that item is the one we are searching for, we are done. </a:t>
            </a:r>
          </a:p>
          <a:p>
            <a:r>
              <a:rPr lang="en-US" dirty="0"/>
              <a:t>If it is not the correct item, we can use the ordered nature of the list to eliminate half of the remaining items</a:t>
            </a:r>
          </a:p>
        </p:txBody>
      </p:sp>
      <p:pic>
        <p:nvPicPr>
          <p:cNvPr id="4" name="Picture 3"/>
          <p:cNvPicPr>
            <a:picLocks noChangeAspect="1"/>
          </p:cNvPicPr>
          <p:nvPr/>
        </p:nvPicPr>
        <p:blipFill rotWithShape="1">
          <a:blip r:embed="rId3"/>
          <a:srcRect t="7812"/>
          <a:stretch/>
        </p:blipFill>
        <p:spPr>
          <a:xfrm>
            <a:off x="4890583" y="61050"/>
            <a:ext cx="4253417" cy="1194727"/>
          </a:xfrm>
          <a:prstGeom prst="rect">
            <a:avLst/>
          </a:prstGeom>
        </p:spPr>
      </p:pic>
    </p:spTree>
    <p:extLst>
      <p:ext uri="{BB962C8B-B14F-4D97-AF65-F5344CB8AC3E}">
        <p14:creationId xmlns:p14="http://schemas.microsoft.com/office/powerpoint/2010/main" val="77972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about logarithms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55776"/>
                <a:ext cx="8919827" cy="5273813"/>
              </a:xfrm>
            </p:spPr>
            <p:txBody>
              <a:bodyPr>
                <a:normAutofit/>
              </a:bodyPr>
              <a:lstStyle/>
              <a:p>
                <a:r>
                  <a:rPr lang="en-US" dirty="0"/>
                  <a:t>Division is the inverse function of multiplication</a:t>
                </a:r>
              </a:p>
              <a:p>
                <a:pPr lvl="1"/>
                <a14:m>
                  <m:oMath xmlns:m="http://schemas.openxmlformats.org/officeDocument/2006/math">
                    <m:r>
                      <a:rPr lang="en-NZ"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×2=</m:t>
                    </m:r>
                    <m:r>
                      <a:rPr lang="en-NZ"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0→</m:t>
                    </m:r>
                    <m:r>
                      <a:rPr lang="en-NZ" b="0" i="1" smtClean="0">
                        <a:latin typeface="Cambria Math" panose="02040503050406030204" pitchFamily="18" charset="0"/>
                        <a:ea typeface="Cambria Math" panose="02040503050406030204" pitchFamily="18" charset="0"/>
                      </a:rPr>
                      <m:t>2+2+2+2+2=10</m:t>
                    </m:r>
                  </m:oMath>
                </a14:m>
                <a:r>
                  <a:rPr lang="en-NZ" b="0" i="1" dirty="0">
                    <a:latin typeface="Cambria Math" panose="02040503050406030204" pitchFamily="18" charset="0"/>
                    <a:ea typeface="Cambria Math" panose="02040503050406030204" pitchFamily="18" charset="0"/>
                  </a:rPr>
                  <a:t> </a:t>
                </a:r>
                <a:r>
                  <a:rPr lang="en-NZ" b="0" dirty="0">
                    <a:latin typeface="Cambria Math" panose="02040503050406030204" pitchFamily="18" charset="0"/>
                    <a:ea typeface="Cambria Math" panose="02040503050406030204" pitchFamily="18" charset="0"/>
                  </a:rPr>
                  <a:t>(add 2 to itself 5 times)</a:t>
                </a:r>
              </a:p>
              <a:p>
                <a:pPr lvl="1"/>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NZ"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NZ" b="0" i="1" smtClean="0">
                        <a:latin typeface="Cambria Math" panose="02040503050406030204" pitchFamily="18" charset="0"/>
                        <a:ea typeface="Cambria Math" panose="02040503050406030204" pitchFamily="18" charset="0"/>
                      </a:rPr>
                      <m:t>5→10−2−2−2−2−2=0</m:t>
                    </m:r>
                  </m:oMath>
                </a14:m>
                <a:r>
                  <a:rPr lang="en-US" dirty="0"/>
                  <a:t> (how many times can we subtract 2 from 10) </a:t>
                </a:r>
              </a:p>
              <a:p>
                <a:pPr lvl="2"/>
                <a:r>
                  <a:rPr lang="en-US" dirty="0"/>
                  <a:t>Alternatively: how many  units of the numerator can we equally spread among each unit of the denominator</a:t>
                </a:r>
              </a:p>
              <a:p>
                <a:pPr lvl="1"/>
                <a:endParaRPr lang="en-US" dirty="0"/>
              </a:p>
              <a:p>
                <a:r>
                  <a:rPr lang="en-US" dirty="0"/>
                  <a:t>The logarithm is the </a:t>
                </a:r>
                <a:r>
                  <a:rPr lang="en-US" b="1" dirty="0"/>
                  <a:t>inverse</a:t>
                </a:r>
                <a:r>
                  <a:rPr lang="en-US" dirty="0"/>
                  <a:t> function of exponentiation </a:t>
                </a:r>
                <a14:m>
                  <m:oMath xmlns:m="http://schemas.openxmlformats.org/officeDocument/2006/math">
                    <m:sSup>
                      <m:sSupPr>
                        <m:ctrlPr>
                          <a:rPr lang="en-US" sz="1800" i="1" smtClean="0">
                            <a:latin typeface="Cambria Math" panose="02040503050406030204" pitchFamily="18" charset="0"/>
                          </a:rPr>
                        </m:ctrlPr>
                      </m:sSupPr>
                      <m:e>
                        <m:r>
                          <a:rPr lang="en-NZ" sz="1800" b="0" i="1" smtClean="0">
                            <a:latin typeface="Cambria Math" panose="02040503050406030204" pitchFamily="18" charset="0"/>
                          </a:rPr>
                          <m:t>𝑛</m:t>
                        </m:r>
                      </m:e>
                      <m:sup>
                        <m:r>
                          <a:rPr lang="en-NZ" sz="1800" b="0" i="1" smtClean="0">
                            <a:latin typeface="Cambria Math" panose="02040503050406030204" pitchFamily="18" charset="0"/>
                          </a:rPr>
                          <m:t>𝑥</m:t>
                        </m:r>
                      </m:sup>
                    </m:sSup>
                    <m:r>
                      <a:rPr lang="en-NZ" sz="1800" b="0" i="1" smtClean="0">
                        <a:latin typeface="Cambria Math" panose="02040503050406030204" pitchFamily="18" charset="0"/>
                      </a:rPr>
                      <m:t>=</m:t>
                    </m:r>
                    <m:r>
                      <a:rPr lang="en-NZ" sz="1800" b="0" i="1" smtClean="0">
                        <a:latin typeface="Cambria Math" panose="02040503050406030204" pitchFamily="18" charset="0"/>
                      </a:rPr>
                      <m:t>𝑚</m:t>
                    </m:r>
                    <m:r>
                      <a:rPr lang="en-NZ" sz="1800" b="0" i="1" smtClean="0">
                        <a:latin typeface="Cambria Math" panose="02040503050406030204" pitchFamily="18" charset="0"/>
                      </a:rPr>
                      <m:t>→</m:t>
                    </m:r>
                    <m:sSub>
                      <m:sSubPr>
                        <m:ctrlPr>
                          <a:rPr lang="en-NZ" sz="1800" b="0" i="1" smtClean="0">
                            <a:latin typeface="Cambria Math" panose="02040503050406030204" pitchFamily="18" charset="0"/>
                          </a:rPr>
                        </m:ctrlPr>
                      </m:sSubPr>
                      <m:e>
                        <m:r>
                          <a:rPr lang="en-NZ" sz="1800" b="0" i="1" smtClean="0">
                            <a:latin typeface="Cambria Math" panose="02040503050406030204" pitchFamily="18" charset="0"/>
                          </a:rPr>
                          <m:t>𝑙𝑜𝑔</m:t>
                        </m:r>
                      </m:e>
                      <m:sub>
                        <m:r>
                          <a:rPr lang="en-NZ" sz="1800" b="0" i="1" smtClean="0">
                            <a:latin typeface="Cambria Math" panose="02040503050406030204" pitchFamily="18" charset="0"/>
                          </a:rPr>
                          <m:t>𝑛</m:t>
                        </m:r>
                      </m:sub>
                    </m:sSub>
                    <m:d>
                      <m:dPr>
                        <m:ctrlPr>
                          <a:rPr lang="en-NZ" sz="1800" b="0" i="1" smtClean="0">
                            <a:latin typeface="Cambria Math" panose="02040503050406030204" pitchFamily="18" charset="0"/>
                          </a:rPr>
                        </m:ctrlPr>
                      </m:dPr>
                      <m:e>
                        <m:r>
                          <a:rPr lang="en-NZ" sz="1800" b="0" i="1" smtClean="0">
                            <a:latin typeface="Cambria Math" panose="02040503050406030204" pitchFamily="18" charset="0"/>
                          </a:rPr>
                          <m:t>𝑚</m:t>
                        </m:r>
                      </m:e>
                    </m:d>
                    <m:r>
                      <a:rPr lang="en-NZ" sz="1800" b="0" i="1" smtClean="0">
                        <a:latin typeface="Cambria Math" panose="02040503050406030204" pitchFamily="18" charset="0"/>
                      </a:rPr>
                      <m:t>=</m:t>
                    </m:r>
                    <m:r>
                      <a:rPr lang="en-NZ" sz="1800" b="0" i="1" smtClean="0">
                        <a:latin typeface="Cambria Math" panose="02040503050406030204" pitchFamily="18" charset="0"/>
                      </a:rPr>
                      <m:t>𝑥</m:t>
                    </m:r>
                  </m:oMath>
                </a14:m>
                <a:r>
                  <a:rPr lang="en-US" dirty="0"/>
                  <a:t> </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m:t>
                    </m:r>
                    <m:r>
                      <a:rPr lang="en-NZ" b="0" i="1" smtClean="0">
                        <a:latin typeface="Cambria Math" panose="02040503050406030204" pitchFamily="18" charset="0"/>
                      </a:rPr>
                      <m:t>1000</m:t>
                    </m:r>
                    <m:r>
                      <a:rPr lang="en-NZ" b="0" i="1" smtClean="0">
                        <a:latin typeface="Cambria Math" panose="02040503050406030204" pitchFamily="18" charset="0"/>
                        <a:ea typeface="Cambria Math" panose="02040503050406030204" pitchFamily="18" charset="0"/>
                      </a:rPr>
                      <m:t>→</m:t>
                    </m:r>
                    <m:r>
                      <a:rPr lang="en-NZ" b="0" i="1" smtClean="0">
                        <a:latin typeface="Cambria Math" panose="02040503050406030204" pitchFamily="18" charset="0"/>
                      </a:rPr>
                      <m:t>10</m:t>
                    </m:r>
                    <m:r>
                      <a:rPr lang="en-NZ" b="0" i="1" smtClean="0">
                        <a:latin typeface="Cambria Math" panose="02040503050406030204" pitchFamily="18" charset="0"/>
                        <a:ea typeface="Cambria Math" panose="02040503050406030204" pitchFamily="18" charset="0"/>
                      </a:rPr>
                      <m:t>×10×10=</m:t>
                    </m:r>
                    <m:r>
                      <a:rPr lang="en-US" i="1">
                        <a:latin typeface="Cambria Math" panose="02040503050406030204" pitchFamily="18" charset="0"/>
                      </a:rPr>
                      <m:t>1000</m:t>
                    </m:r>
                  </m:oMath>
                </a14:m>
                <a:r>
                  <a:rPr lang="en-NZ" i="1" dirty="0">
                    <a:latin typeface="Cambria Math" panose="02040503050406030204" pitchFamily="18" charset="0"/>
                  </a:rPr>
                  <a:t> </a:t>
                </a:r>
                <a:r>
                  <a:rPr lang="en-NZ" dirty="0">
                    <a:latin typeface="Cambria Math" panose="02040503050406030204" pitchFamily="18" charset="0"/>
                  </a:rPr>
                  <a:t>(multiply 10 by itself 3 times)</a:t>
                </a:r>
              </a:p>
              <a:p>
                <a:pPr lvl="1"/>
                <a14:m>
                  <m:oMath xmlns:m="http://schemas.openxmlformats.org/officeDocument/2006/math">
                    <m:sSub>
                      <m:sSubPr>
                        <m:ctrlPr>
                          <a:rPr lang="en-US" i="1">
                            <a:latin typeface="Cambria Math" panose="02040503050406030204" pitchFamily="18" charset="0"/>
                          </a:rPr>
                        </m:ctrlPr>
                      </m:sSubPr>
                      <m:e>
                        <m:r>
                          <a:rPr lang="en-NZ" i="1">
                            <a:latin typeface="Cambria Math" panose="02040503050406030204" pitchFamily="18" charset="0"/>
                          </a:rPr>
                          <m:t>𝑙𝑜𝑔</m:t>
                        </m:r>
                      </m:e>
                      <m:sub>
                        <m:r>
                          <a:rPr lang="en-NZ" b="0" i="1" smtClean="0">
                            <a:latin typeface="Cambria Math" panose="02040503050406030204" pitchFamily="18" charset="0"/>
                          </a:rPr>
                          <m:t>10</m:t>
                        </m:r>
                      </m:sub>
                    </m:sSub>
                    <m:d>
                      <m:dPr>
                        <m:ctrlPr>
                          <a:rPr lang="en-NZ" i="1">
                            <a:latin typeface="Cambria Math" panose="02040503050406030204" pitchFamily="18" charset="0"/>
                          </a:rPr>
                        </m:ctrlPr>
                      </m:dPr>
                      <m:e>
                        <m:r>
                          <a:rPr lang="en-NZ" b="0" i="1" smtClean="0">
                            <a:latin typeface="Cambria Math" panose="02040503050406030204" pitchFamily="18" charset="0"/>
                          </a:rPr>
                          <m:t>1000</m:t>
                        </m:r>
                      </m:e>
                    </m:d>
                    <m:r>
                      <a:rPr lang="en-NZ" b="0" i="1" smtClean="0">
                        <a:latin typeface="Cambria Math" panose="02040503050406030204" pitchFamily="18" charset="0"/>
                      </a:rPr>
                      <m:t>=3</m:t>
                    </m:r>
                  </m:oMath>
                </a14:m>
                <a:r>
                  <a:rPr lang="en-US" dirty="0"/>
                  <a:t> </a:t>
                </a:r>
                <a:endParaRPr lang="en-NZ" dirty="0">
                  <a:latin typeface="Cambria Math" panose="02040503050406030204" pitchFamily="18" charset="0"/>
                </a:endParaRPr>
              </a:p>
              <a:p>
                <a:pPr lvl="1"/>
                <a:endParaRPr lang="en-US" dirty="0"/>
              </a:p>
              <a:p>
                <a:r>
                  <a:rPr lang="en-US" dirty="0"/>
                  <a:t>That means the logarithm </a:t>
                </a:r>
                <a14:m>
                  <m:oMath xmlns:m="http://schemas.openxmlformats.org/officeDocument/2006/math">
                    <m:sSub>
                      <m:sSubPr>
                        <m:ctrlPr>
                          <a:rPr lang="en-US" i="1">
                            <a:latin typeface="Cambria Math" panose="02040503050406030204" pitchFamily="18" charset="0"/>
                          </a:rPr>
                        </m:ctrlPr>
                      </m:sSubPr>
                      <m:e>
                        <m:r>
                          <a:rPr lang="en-NZ" i="1">
                            <a:latin typeface="Cambria Math" panose="02040503050406030204" pitchFamily="18" charset="0"/>
                          </a:rPr>
                          <m:t>𝑙𝑜𝑔</m:t>
                        </m:r>
                      </m:e>
                      <m:sub>
                        <m:r>
                          <a:rPr lang="en-NZ" i="1">
                            <a:latin typeface="Cambria Math" panose="02040503050406030204" pitchFamily="18" charset="0"/>
                          </a:rPr>
                          <m:t>𝑛</m:t>
                        </m:r>
                      </m:sub>
                    </m:sSub>
                    <m:r>
                      <a:rPr lang="en-NZ" i="1">
                        <a:latin typeface="Cambria Math" panose="02040503050406030204" pitchFamily="18" charset="0"/>
                      </a:rPr>
                      <m:t>(</m:t>
                    </m:r>
                    <m:r>
                      <a:rPr lang="en-NZ" i="1">
                        <a:latin typeface="Cambria Math" panose="02040503050406030204" pitchFamily="18" charset="0"/>
                      </a:rPr>
                      <m:t>𝑥</m:t>
                    </m:r>
                    <m:r>
                      <a:rPr lang="en-NZ" i="1">
                        <a:latin typeface="Cambria Math" panose="02040503050406030204" pitchFamily="18" charset="0"/>
                      </a:rPr>
                      <m:t>)</m:t>
                    </m:r>
                  </m:oMath>
                </a14:m>
                <a:r>
                  <a:rPr lang="en-US" dirty="0"/>
                  <a:t> of a given number </a:t>
                </a:r>
                <a14:m>
                  <m:oMath xmlns:m="http://schemas.openxmlformats.org/officeDocument/2006/math">
                    <m:r>
                      <a:rPr lang="en-NZ" b="0" i="1" smtClean="0">
                        <a:latin typeface="Cambria Math" panose="02040503050406030204" pitchFamily="18" charset="0"/>
                      </a:rPr>
                      <m:t>𝑥</m:t>
                    </m:r>
                  </m:oMath>
                </a14:m>
                <a:r>
                  <a:rPr lang="en-US" dirty="0"/>
                  <a:t> is the exponent to which another fixed number, the base </a:t>
                </a:r>
                <a14:m>
                  <m:oMath xmlns:m="http://schemas.openxmlformats.org/officeDocument/2006/math">
                    <m:r>
                      <a:rPr lang="en-NZ" b="0" i="1" smtClean="0">
                        <a:latin typeface="Cambria Math" panose="02040503050406030204" pitchFamily="18" charset="0"/>
                      </a:rPr>
                      <m:t>𝑛</m:t>
                    </m:r>
                  </m:oMath>
                </a14:m>
                <a:r>
                  <a:rPr lang="en-US" dirty="0"/>
                  <a:t>, must be raised, to produce the number </a:t>
                </a:r>
                <a14:m>
                  <m:oMath xmlns:m="http://schemas.openxmlformats.org/officeDocument/2006/math">
                    <m:r>
                      <a:rPr lang="en-NZ" b="0" i="1" smtClean="0">
                        <a:latin typeface="Cambria Math" panose="02040503050406030204" pitchFamily="18" charset="0"/>
                      </a:rPr>
                      <m:t>𝑥</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55776"/>
                <a:ext cx="8919827" cy="5273813"/>
              </a:xfrm>
              <a:blipFill>
                <a:blip r:embed="rId2"/>
                <a:stretch>
                  <a:fillRect l="-684" t="-1272"/>
                </a:stretch>
              </a:blipFill>
            </p:spPr>
            <p:txBody>
              <a:bodyPr/>
              <a:lstStyle/>
              <a:p>
                <a:r>
                  <a:rPr lang="en-NZ">
                    <a:noFill/>
                  </a:rPr>
                  <a:t> </a:t>
                </a:r>
              </a:p>
            </p:txBody>
          </p:sp>
        </mc:Fallback>
      </mc:AlternateContent>
    </p:spTree>
    <p:extLst>
      <p:ext uri="{BB962C8B-B14F-4D97-AF65-F5344CB8AC3E}">
        <p14:creationId xmlns:p14="http://schemas.microsoft.com/office/powerpoint/2010/main" val="31988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alternative interpretation of logarithms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0456" y="1255776"/>
                <a:ext cx="4958367" cy="4921187"/>
              </a:xfrm>
            </p:spPr>
            <p:txBody>
              <a:bodyPr>
                <a:normAutofit fontScale="85000" lnSpcReduction="20000"/>
              </a:bodyPr>
              <a:lstStyle/>
              <a:p>
                <a:r>
                  <a:rPr lang="en-US" dirty="0"/>
                  <a:t>The logarithm </a:t>
                </a:r>
                <a14:m>
                  <m:oMath xmlns:m="http://schemas.openxmlformats.org/officeDocument/2006/math">
                    <m:sSub>
                      <m:sSubPr>
                        <m:ctrlPr>
                          <a:rPr lang="en-US" i="1" smtClean="0">
                            <a:latin typeface="Cambria Math" panose="02040503050406030204" pitchFamily="18" charset="0"/>
                          </a:rPr>
                        </m:ctrlPr>
                      </m:sSubPr>
                      <m:e>
                        <m:r>
                          <a:rPr lang="en-NZ" b="0" i="1" smtClean="0">
                            <a:latin typeface="Cambria Math" panose="02040503050406030204" pitchFamily="18" charset="0"/>
                          </a:rPr>
                          <m:t>𝑙𝑜𝑔</m:t>
                        </m:r>
                      </m:e>
                      <m:sub>
                        <m:r>
                          <a:rPr lang="en-NZ" b="0" i="1" smtClean="0">
                            <a:latin typeface="Cambria Math" panose="02040503050406030204" pitchFamily="18" charset="0"/>
                          </a:rPr>
                          <m:t>𝑛</m:t>
                        </m:r>
                      </m:sub>
                    </m:sSub>
                    <m:r>
                      <a:rPr lang="en-NZ" b="0" i="1" smtClean="0">
                        <a:latin typeface="Cambria Math" panose="02040503050406030204" pitchFamily="18" charset="0"/>
                      </a:rPr>
                      <m:t>(</m:t>
                    </m:r>
                    <m:r>
                      <a:rPr lang="en-NZ" b="0" i="1" smtClean="0">
                        <a:latin typeface="Cambria Math" panose="02040503050406030204" pitchFamily="18" charset="0"/>
                      </a:rPr>
                      <m:t>𝑥</m:t>
                    </m:r>
                    <m:r>
                      <a:rPr lang="en-NZ" b="0" i="1" smtClean="0">
                        <a:latin typeface="Cambria Math" panose="02040503050406030204" pitchFamily="18" charset="0"/>
                      </a:rPr>
                      <m:t>)</m:t>
                    </m:r>
                  </m:oMath>
                </a14:m>
                <a:r>
                  <a:rPr lang="en-US" dirty="0"/>
                  <a:t> can also be interpreted as a number of times we need to divide the input </a:t>
                </a:r>
                <a14:m>
                  <m:oMath xmlns:m="http://schemas.openxmlformats.org/officeDocument/2006/math">
                    <m:r>
                      <a:rPr lang="en-NZ" b="0" i="1" smtClean="0">
                        <a:latin typeface="Cambria Math" panose="02040503050406030204" pitchFamily="18" charset="0"/>
                      </a:rPr>
                      <m:t>𝑥</m:t>
                    </m:r>
                  </m:oMath>
                </a14:m>
                <a:r>
                  <a:rPr lang="en-US" dirty="0"/>
                  <a:t> of the logarithm function by the base </a:t>
                </a:r>
                <a14:m>
                  <m:oMath xmlns:m="http://schemas.openxmlformats.org/officeDocument/2006/math">
                    <m:r>
                      <a:rPr lang="en-NZ" b="0" i="1" smtClean="0">
                        <a:latin typeface="Cambria Math" panose="02040503050406030204" pitchFamily="18" charset="0"/>
                      </a:rPr>
                      <m:t>𝑛</m:t>
                    </m:r>
                  </m:oMath>
                </a14:m>
                <a:r>
                  <a:rPr lang="en-US" dirty="0"/>
                  <a:t> until we reach 1</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NZ" b="0" i="1" smtClean="0">
                            <a:latin typeface="Cambria Math" panose="02040503050406030204" pitchFamily="18" charset="0"/>
                          </a:rPr>
                          <m:t>3</m:t>
                        </m:r>
                      </m:sup>
                    </m:sSup>
                    <m:r>
                      <a:rPr lang="en-US" b="0" i="1" smtClean="0">
                        <a:latin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×10×10=1,000</m:t>
                    </m:r>
                  </m:oMath>
                </a14:m>
                <a:endParaRPr lang="en-US" b="0" dirty="0">
                  <a:ea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1,000</m:t>
                        </m:r>
                      </m:e>
                    </m:d>
                    <m:r>
                      <a:rPr lang="en-US" b="0" i="1" smtClean="0">
                        <a:latin typeface="Cambria Math" panose="02040503050406030204" pitchFamily="18" charset="0"/>
                      </a:rPr>
                      <m:t>=</m:t>
                    </m:r>
                    <m:r>
                      <a:rPr lang="en-NZ"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1,000</m:t>
                        </m:r>
                      </m:num>
                      <m:den>
                        <m:r>
                          <a:rPr lang="en-US" i="1">
                            <a:latin typeface="Cambria Math" panose="02040503050406030204" pitchFamily="18" charset="0"/>
                          </a:rPr>
                          <m:t>10</m:t>
                        </m:r>
                        <m:r>
                          <a:rPr lang="en-US" i="1">
                            <a:latin typeface="Cambria Math" panose="02040503050406030204" pitchFamily="18" charset="0"/>
                            <a:ea typeface="Cambria Math" panose="02040503050406030204" pitchFamily="18" charset="0"/>
                          </a:rPr>
                          <m:t>×10×10</m:t>
                        </m:r>
                      </m:den>
                    </m:f>
                    <m:r>
                      <a:rPr lang="en-US" b="0" i="1" smtClean="0">
                        <a:latin typeface="Cambria Math" panose="02040503050406030204" pitchFamily="18" charset="0"/>
                      </a:rPr>
                      <m:t>=1</m:t>
                    </m:r>
                  </m:oMath>
                </a14:m>
                <a:endParaRPr lang="en-NZ" b="0" dirty="0"/>
              </a:p>
              <a:p>
                <a:pPr lvl="1"/>
                <a:r>
                  <a:rPr lang="en-NZ" dirty="0">
                    <a:ea typeface="Cambria Math" panose="02040503050406030204" pitchFamily="18" charset="0"/>
                  </a:rPr>
                  <a:t>how many times can we divide 1000 by 10 until we reach 1</a:t>
                </a:r>
              </a:p>
              <a:p>
                <a:pPr lvl="1"/>
                <a14:m>
                  <m:oMath xmlns:m="http://schemas.openxmlformats.org/officeDocument/2006/math">
                    <m:f>
                      <m:fPr>
                        <m:ctrlPr>
                          <a:rPr lang="en-US" b="0" i="1" smtClean="0">
                            <a:latin typeface="Cambria Math" panose="02040503050406030204" pitchFamily="18" charset="0"/>
                          </a:rPr>
                        </m:ctrlPr>
                      </m:fPr>
                      <m:num>
                        <m:r>
                          <a:rPr lang="en-NZ" b="0" i="1" smtClean="0">
                            <a:latin typeface="Cambria Math" panose="02040503050406030204" pitchFamily="18" charset="0"/>
                          </a:rPr>
                          <m:t>1000</m:t>
                        </m:r>
                      </m:num>
                      <m:den>
                        <m:r>
                          <a:rPr lang="en-NZ" b="0" i="1" smtClean="0">
                            <a:latin typeface="Cambria Math" panose="02040503050406030204" pitchFamily="18" charset="0"/>
                          </a:rPr>
                          <m:t>10</m:t>
                        </m:r>
                      </m:den>
                    </m:f>
                    <m:r>
                      <a:rPr lang="en-NZ" b="0" i="1" smtClean="0">
                        <a:latin typeface="Cambria Math" panose="02040503050406030204" pitchFamily="18" charset="0"/>
                      </a:rPr>
                      <m:t>=100→</m:t>
                    </m:r>
                    <m:f>
                      <m:fPr>
                        <m:ctrlPr>
                          <a:rPr lang="en-NZ" b="0" i="1" smtClean="0">
                            <a:latin typeface="Cambria Math" panose="02040503050406030204" pitchFamily="18" charset="0"/>
                          </a:rPr>
                        </m:ctrlPr>
                      </m:fPr>
                      <m:num>
                        <m:r>
                          <a:rPr lang="en-NZ" b="0" i="1" smtClean="0">
                            <a:latin typeface="Cambria Math" panose="02040503050406030204" pitchFamily="18" charset="0"/>
                          </a:rPr>
                          <m:t>100</m:t>
                        </m:r>
                      </m:num>
                      <m:den>
                        <m:r>
                          <a:rPr lang="en-NZ" b="0" i="1" smtClean="0">
                            <a:latin typeface="Cambria Math" panose="02040503050406030204" pitchFamily="18" charset="0"/>
                          </a:rPr>
                          <m:t>10</m:t>
                        </m:r>
                      </m:den>
                    </m:f>
                    <m:r>
                      <a:rPr lang="en-NZ" b="0" i="1" smtClean="0">
                        <a:latin typeface="Cambria Math" panose="02040503050406030204" pitchFamily="18" charset="0"/>
                      </a:rPr>
                      <m:t>=10→</m:t>
                    </m:r>
                    <m:f>
                      <m:fPr>
                        <m:ctrlPr>
                          <a:rPr lang="en-NZ" b="0" i="1" smtClean="0">
                            <a:latin typeface="Cambria Math" panose="02040503050406030204" pitchFamily="18" charset="0"/>
                          </a:rPr>
                        </m:ctrlPr>
                      </m:fPr>
                      <m:num>
                        <m:r>
                          <a:rPr lang="en-NZ" b="0" i="1" smtClean="0">
                            <a:latin typeface="Cambria Math" panose="02040503050406030204" pitchFamily="18" charset="0"/>
                          </a:rPr>
                          <m:t>10</m:t>
                        </m:r>
                      </m:num>
                      <m:den>
                        <m:r>
                          <a:rPr lang="en-NZ" b="0" i="1" smtClean="0">
                            <a:latin typeface="Cambria Math" panose="02040503050406030204" pitchFamily="18" charset="0"/>
                          </a:rPr>
                          <m:t>10</m:t>
                        </m:r>
                      </m:den>
                    </m:f>
                    <m:r>
                      <a:rPr lang="en-NZ" b="0" i="1" smtClean="0">
                        <a:latin typeface="Cambria Math" panose="02040503050406030204" pitchFamily="18" charset="0"/>
                      </a:rPr>
                      <m:t>=1</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NZ" b="0" i="1" smtClean="0">
                            <a:latin typeface="Cambria Math" panose="02040503050406030204" pitchFamily="18" charset="0"/>
                          </a:rPr>
                          <m:t>16</m:t>
                        </m:r>
                      </m:e>
                    </m:d>
                    <m:r>
                      <a:rPr lang="en-US" i="1">
                        <a:latin typeface="Cambria Math" panose="02040503050406030204" pitchFamily="18" charset="0"/>
                      </a:rPr>
                      <m:t>=</m:t>
                    </m:r>
                    <m:r>
                      <a:rPr lang="en-NZ" b="0" i="1" smtClean="0">
                        <a:solidFill>
                          <a:srgbClr val="FF0000"/>
                        </a:solidFill>
                        <a:latin typeface="Cambria Math" panose="02040503050406030204" pitchFamily="18" charset="0"/>
                      </a:rPr>
                      <m:t>4</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NZ" b="0" i="1" smtClean="0">
                            <a:latin typeface="Cambria Math" panose="02040503050406030204" pitchFamily="18" charset="0"/>
                          </a:rPr>
                          <m:t>16</m:t>
                        </m:r>
                      </m:num>
                      <m:den>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rPr>
                      <m:t>=1</m:t>
                    </m:r>
                  </m:oMath>
                </a14:m>
                <a:endParaRPr lang="en-US" dirty="0"/>
              </a:p>
              <a:p>
                <a:pPr lvl="1"/>
                <a:r>
                  <a:rPr lang="en-NZ" dirty="0">
                    <a:ea typeface="Cambria Math" panose="02040503050406030204" pitchFamily="18" charset="0"/>
                  </a:rPr>
                  <a:t>how many times can we divide 16 by 2 until we reach 1</a:t>
                </a:r>
              </a:p>
              <a:p>
                <a:pPr lvl="1"/>
                <a14:m>
                  <m:oMath xmlns:m="http://schemas.openxmlformats.org/officeDocument/2006/math">
                    <m:f>
                      <m:fPr>
                        <m:ctrlPr>
                          <a:rPr lang="en-US" i="1">
                            <a:latin typeface="Cambria Math" panose="02040503050406030204" pitchFamily="18" charset="0"/>
                          </a:rPr>
                        </m:ctrlPr>
                      </m:fPr>
                      <m:num>
                        <m:r>
                          <a:rPr lang="en-NZ" i="1">
                            <a:latin typeface="Cambria Math" panose="02040503050406030204" pitchFamily="18" charset="0"/>
                          </a:rPr>
                          <m:t>1</m:t>
                        </m:r>
                        <m:r>
                          <a:rPr lang="en-NZ" b="0" i="1" smtClean="0">
                            <a:latin typeface="Cambria Math" panose="02040503050406030204" pitchFamily="18" charset="0"/>
                          </a:rPr>
                          <m:t>6</m:t>
                        </m:r>
                      </m:num>
                      <m:den>
                        <m:r>
                          <a:rPr lang="en-NZ" b="0" i="1" smtClean="0">
                            <a:latin typeface="Cambria Math" panose="02040503050406030204" pitchFamily="18" charset="0"/>
                          </a:rPr>
                          <m:t>2</m:t>
                        </m:r>
                      </m:den>
                    </m:f>
                    <m:r>
                      <a:rPr lang="en-NZ" i="1">
                        <a:latin typeface="Cambria Math" panose="02040503050406030204" pitchFamily="18" charset="0"/>
                      </a:rPr>
                      <m:t>=</m:t>
                    </m:r>
                    <m:r>
                      <a:rPr lang="en-NZ" b="0" i="1" smtClean="0">
                        <a:latin typeface="Cambria Math" panose="02040503050406030204" pitchFamily="18" charset="0"/>
                      </a:rPr>
                      <m:t>8</m:t>
                    </m:r>
                    <m:r>
                      <a:rPr lang="en-NZ" i="1">
                        <a:latin typeface="Cambria Math" panose="02040503050406030204" pitchFamily="18" charset="0"/>
                      </a:rPr>
                      <m:t>→</m:t>
                    </m:r>
                    <m:f>
                      <m:fPr>
                        <m:ctrlPr>
                          <a:rPr lang="en-NZ" i="1">
                            <a:latin typeface="Cambria Math" panose="02040503050406030204" pitchFamily="18" charset="0"/>
                          </a:rPr>
                        </m:ctrlPr>
                      </m:fPr>
                      <m:num>
                        <m:r>
                          <a:rPr lang="en-NZ" b="0" i="1" smtClean="0">
                            <a:latin typeface="Cambria Math" panose="02040503050406030204" pitchFamily="18" charset="0"/>
                          </a:rPr>
                          <m:t>8</m:t>
                        </m:r>
                      </m:num>
                      <m:den>
                        <m:r>
                          <a:rPr lang="en-NZ" b="0" i="1" smtClean="0">
                            <a:latin typeface="Cambria Math" panose="02040503050406030204" pitchFamily="18" charset="0"/>
                          </a:rPr>
                          <m:t>2</m:t>
                        </m:r>
                      </m:den>
                    </m:f>
                    <m:r>
                      <a:rPr lang="en-NZ" i="1">
                        <a:latin typeface="Cambria Math" panose="02040503050406030204" pitchFamily="18" charset="0"/>
                      </a:rPr>
                      <m:t>=</m:t>
                    </m:r>
                    <m:r>
                      <a:rPr lang="en-NZ" b="0" i="1" smtClean="0">
                        <a:latin typeface="Cambria Math" panose="02040503050406030204" pitchFamily="18" charset="0"/>
                      </a:rPr>
                      <m:t>4</m:t>
                    </m:r>
                    <m:r>
                      <a:rPr lang="en-NZ" i="1">
                        <a:latin typeface="Cambria Math" panose="02040503050406030204" pitchFamily="18" charset="0"/>
                      </a:rPr>
                      <m:t>→</m:t>
                    </m:r>
                    <m:f>
                      <m:fPr>
                        <m:ctrlPr>
                          <a:rPr lang="en-NZ" i="1">
                            <a:latin typeface="Cambria Math" panose="02040503050406030204" pitchFamily="18" charset="0"/>
                          </a:rPr>
                        </m:ctrlPr>
                      </m:fPr>
                      <m:num>
                        <m:r>
                          <a:rPr lang="en-NZ" b="0" i="1" smtClean="0">
                            <a:latin typeface="Cambria Math" panose="02040503050406030204" pitchFamily="18" charset="0"/>
                          </a:rPr>
                          <m:t>4</m:t>
                        </m:r>
                      </m:num>
                      <m:den>
                        <m:r>
                          <a:rPr lang="en-NZ" b="0" i="1" smtClean="0">
                            <a:latin typeface="Cambria Math" panose="02040503050406030204" pitchFamily="18" charset="0"/>
                          </a:rPr>
                          <m:t>2</m:t>
                        </m:r>
                      </m:den>
                    </m:f>
                    <m:r>
                      <a:rPr lang="en-NZ" i="1">
                        <a:latin typeface="Cambria Math" panose="02040503050406030204" pitchFamily="18" charset="0"/>
                      </a:rPr>
                      <m:t>=</m:t>
                    </m:r>
                    <m:r>
                      <a:rPr lang="en-NZ" b="0" i="1" smtClean="0">
                        <a:latin typeface="Cambria Math" panose="02040503050406030204" pitchFamily="18" charset="0"/>
                      </a:rPr>
                      <m:t>2→</m:t>
                    </m:r>
                    <m:f>
                      <m:fPr>
                        <m:ctrlPr>
                          <a:rPr lang="en-NZ" b="0" i="1" smtClean="0">
                            <a:latin typeface="Cambria Math" panose="02040503050406030204" pitchFamily="18" charset="0"/>
                          </a:rPr>
                        </m:ctrlPr>
                      </m:fPr>
                      <m:num>
                        <m:r>
                          <a:rPr lang="en-NZ" b="0" i="1" smtClean="0">
                            <a:latin typeface="Cambria Math" panose="02040503050406030204" pitchFamily="18" charset="0"/>
                          </a:rPr>
                          <m:t>2</m:t>
                        </m:r>
                      </m:num>
                      <m:den>
                        <m:r>
                          <a:rPr lang="en-NZ" b="0" i="1" smtClean="0">
                            <a:latin typeface="Cambria Math" panose="02040503050406030204" pitchFamily="18" charset="0"/>
                          </a:rPr>
                          <m:t>2</m:t>
                        </m:r>
                      </m:den>
                    </m:f>
                    <m:r>
                      <a:rPr lang="en-NZ" b="0" i="1" smtClean="0">
                        <a:latin typeface="Cambria Math" panose="02040503050406030204" pitchFamily="18" charset="0"/>
                      </a:rPr>
                      <m:t>=</m:t>
                    </m:r>
                    <m:r>
                      <a:rPr lang="en-NZ" i="1">
                        <a:latin typeface="Cambria Math" panose="02040503050406030204" pitchFamily="18" charset="0"/>
                      </a:rPr>
                      <m:t>1</m:t>
                    </m:r>
                  </m:oMath>
                </a14:m>
                <a:endParaRPr lang="en-US" dirty="0"/>
              </a:p>
              <a:p>
                <a:pPr lvl="1"/>
                <a:endParaRPr lang="en-US" dirty="0"/>
              </a:p>
              <a:p>
                <a:pPr lvl="1"/>
                <a:endParaRPr lang="en-US" dirty="0"/>
              </a:p>
              <a:p>
                <a:r>
                  <a:rPr lang="en-US" dirty="0"/>
                  <a:t>The logarithmic function grows extremely slowly</a:t>
                </a:r>
              </a:p>
              <a:p>
                <a:pPr lvl="1"/>
                <a:r>
                  <a:rPr lang="en-NZ" b="0" dirty="0"/>
                  <a:t>This in effect means that the number of times you need to divide a large number </a:t>
                </a:r>
                <a14:m>
                  <m:oMath xmlns:m="http://schemas.openxmlformats.org/officeDocument/2006/math">
                    <m:r>
                      <a:rPr lang="en-NZ" b="0" i="1" smtClean="0">
                        <a:latin typeface="Cambria Math" panose="02040503050406030204" pitchFamily="18" charset="0"/>
                      </a:rPr>
                      <m:t>𝑛</m:t>
                    </m:r>
                  </m:oMath>
                </a14:m>
                <a:r>
                  <a:rPr lang="en-US" dirty="0"/>
                  <a:t> until you reach 1 is relatively small</a:t>
                </a:r>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0456" y="1255776"/>
                <a:ext cx="4958367" cy="4921187"/>
              </a:xfrm>
              <a:blipFill>
                <a:blip r:embed="rId3"/>
                <a:stretch>
                  <a:fillRect l="-737" t="-1983" r="-1351"/>
                </a:stretch>
              </a:blipFill>
            </p:spPr>
            <p:txBody>
              <a:bodyPr/>
              <a:lstStyle/>
              <a:p>
                <a:r>
                  <a:rPr lang="en-NZ">
                    <a:noFill/>
                  </a:rPr>
                  <a:t> </a:t>
                </a:r>
              </a:p>
            </p:txBody>
          </p:sp>
        </mc:Fallback>
      </mc:AlternateContent>
      <p:pic>
        <p:nvPicPr>
          <p:cNvPr id="5" name="Picture 4"/>
          <p:cNvPicPr>
            <a:picLocks noChangeAspect="1"/>
          </p:cNvPicPr>
          <p:nvPr/>
        </p:nvPicPr>
        <p:blipFill>
          <a:blip r:embed="rId4"/>
          <a:stretch>
            <a:fillRect/>
          </a:stretch>
        </p:blipFill>
        <p:spPr>
          <a:xfrm>
            <a:off x="5228823" y="2572645"/>
            <a:ext cx="3721994" cy="2765648"/>
          </a:xfrm>
          <a:prstGeom prst="rect">
            <a:avLst/>
          </a:prstGeom>
        </p:spPr>
      </p:pic>
      <p:cxnSp>
        <p:nvCxnSpPr>
          <p:cNvPr id="6" name="Straight Connector 5">
            <a:extLst>
              <a:ext uri="{FF2B5EF4-FFF2-40B4-BE49-F238E27FC236}">
                <a16:creationId xmlns:a16="http://schemas.microsoft.com/office/drawing/2014/main" id="{BD37167C-4249-4950-B156-6DD9236AEB6D}"/>
              </a:ext>
            </a:extLst>
          </p:cNvPr>
          <p:cNvCxnSpPr/>
          <p:nvPr/>
        </p:nvCxnSpPr>
        <p:spPr>
          <a:xfrm>
            <a:off x="965915" y="4636394"/>
            <a:ext cx="0" cy="373488"/>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7F25CEA-BDE5-452D-AF8B-8AC91DBEC836}"/>
              </a:ext>
            </a:extLst>
          </p:cNvPr>
          <p:cNvCxnSpPr/>
          <p:nvPr/>
        </p:nvCxnSpPr>
        <p:spPr>
          <a:xfrm>
            <a:off x="1684985" y="4634246"/>
            <a:ext cx="0" cy="373488"/>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230D09-437E-4071-9DF0-931D98278120}"/>
              </a:ext>
            </a:extLst>
          </p:cNvPr>
          <p:cNvCxnSpPr/>
          <p:nvPr/>
        </p:nvCxnSpPr>
        <p:spPr>
          <a:xfrm>
            <a:off x="2380444" y="4634246"/>
            <a:ext cx="0" cy="373488"/>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2552ECC-3FCE-4709-8CD8-1148808913FB}"/>
              </a:ext>
            </a:extLst>
          </p:cNvPr>
          <p:cNvCxnSpPr/>
          <p:nvPr/>
        </p:nvCxnSpPr>
        <p:spPr>
          <a:xfrm>
            <a:off x="3088783" y="4634246"/>
            <a:ext cx="0" cy="373488"/>
          </a:xfrm>
          <a:prstGeom prst="line">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87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4438"/>
            <a:ext cx="4700789" cy="526779"/>
          </a:xfrm>
        </p:spPr>
        <p:txBody>
          <a:bodyPr>
            <a:normAutofit fontScale="90000"/>
          </a:bodyPr>
          <a:lstStyle/>
          <a:p>
            <a:r>
              <a:rPr lang="en-US" dirty="0"/>
              <a:t>Analysis of binary search</a:t>
            </a: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285329513"/>
                  </p:ext>
                </p:extLst>
              </p:nvPr>
            </p:nvGraphicFramePr>
            <p:xfrm>
              <a:off x="5318972" y="3059708"/>
              <a:ext cx="3750170" cy="3470784"/>
            </p:xfrm>
            <a:graphic>
              <a:graphicData uri="http://schemas.openxmlformats.org/drawingml/2006/table">
                <a:tbl>
                  <a:tblPr firstRow="1" bandRow="1">
                    <a:tableStyleId>{2D5ABB26-0587-4C30-8999-92F81FD0307C}</a:tableStyleId>
                  </a:tblPr>
                  <a:tblGrid>
                    <a:gridCol w="1875085">
                      <a:extLst>
                        <a:ext uri="{9D8B030D-6E8A-4147-A177-3AD203B41FA5}">
                          <a16:colId xmlns:a16="http://schemas.microsoft.com/office/drawing/2014/main" val="1017153950"/>
                        </a:ext>
                      </a:extLst>
                    </a:gridCol>
                    <a:gridCol w="1875085">
                      <a:extLst>
                        <a:ext uri="{9D8B030D-6E8A-4147-A177-3AD203B41FA5}">
                          <a16:colId xmlns:a16="http://schemas.microsoft.com/office/drawing/2014/main" val="389497926"/>
                        </a:ext>
                      </a:extLst>
                    </a:gridCol>
                  </a:tblGrid>
                  <a:tr h="370840">
                    <a:tc>
                      <a:txBody>
                        <a:bodyPr/>
                        <a:lstStyle/>
                        <a:p>
                          <a:r>
                            <a:rPr lang="en-US" sz="1600" dirty="0"/>
                            <a:t>Number of comparisons performed by binary 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Approximate number of items left in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288708"/>
                      </a:ext>
                    </a:extLst>
                  </a:tr>
                  <a:tr h="370840">
                    <a:tc>
                      <a:txBody>
                        <a:bodyPr/>
                        <a:lstStyle/>
                        <a:p>
                          <a:r>
                            <a:rPr lang="en-US"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1</m:t>
                                        </m:r>
                                      </m:sup>
                                    </m:sSup>
                                  </m:den>
                                </m:f>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051781"/>
                      </a:ext>
                    </a:extLst>
                  </a:tr>
                  <a:tr h="370840">
                    <a:tc>
                      <a:txBody>
                        <a:bodyPr/>
                        <a:lstStyle/>
                        <a:p>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4</m:t>
                                    </m:r>
                                  </m:den>
                                </m:f>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m:t>
                                        </m:r>
                                      </m:sup>
                                    </m:sSup>
                                  </m:den>
                                </m:f>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062246"/>
                      </a:ext>
                    </a:extLst>
                  </a:tr>
                  <a:tr h="370840">
                    <a:tc>
                      <a:txBody>
                        <a:bodyPr/>
                        <a:lstStyle/>
                        <a:p>
                          <a:r>
                            <a:rPr lang="en-US" sz="16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3</m:t>
                                        </m:r>
                                      </m:sup>
                                    </m:sSup>
                                  </m:den>
                                </m:f>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0404137"/>
                      </a:ext>
                    </a:extLst>
                  </a:tr>
                  <a:tr h="370840">
                    <a:tc>
                      <a:txBody>
                        <a:bodyPr/>
                        <a:lstStyle/>
                        <a:p>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46308"/>
                      </a:ext>
                    </a:extLst>
                  </a:tr>
                  <a:tr h="370840">
                    <a:tc>
                      <a:txBody>
                        <a:bodyPr/>
                        <a:lstStyle/>
                        <a:p>
                          <a:pPr/>
                          <a14:m>
                            <m:oMathPara xmlns:m="http://schemas.openxmlformats.org/officeDocument/2006/math">
                              <m:oMathParaPr>
                                <m:jc m:val="left"/>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r>
                                      <a:rPr lang="en-US" sz="1600" b="0" i="1" smtClean="0">
                                        <a:latin typeface="Cambria Math" panose="02040503050406030204" pitchFamily="18" charset="0"/>
                                      </a:rPr>
                                      <m:t>𝑛</m:t>
                                    </m:r>
                                  </m:den>
                                </m:f>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𝑛</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m:t>
                                        </m:r>
                                      </m:e>
                                      <m: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𝑙𝑜𝑔</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𝑛</m:t>
                                        </m:r>
                                      </m:sup>
                                    </m:sSup>
                                  </m:den>
                                </m:f>
                                <m:r>
                                  <a:rPr lang="en-US" sz="1600" b="0" i="1" smtClean="0">
                                    <a:latin typeface="Cambria Math" panose="02040503050406030204" pitchFamily="18" charset="0"/>
                                  </a:rPr>
                                  <m:t>=1</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001383"/>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85329513"/>
                  </p:ext>
                </p:extLst>
              </p:nvPr>
            </p:nvGraphicFramePr>
            <p:xfrm>
              <a:off x="5318972" y="3059708"/>
              <a:ext cx="3750170" cy="3470784"/>
            </p:xfrm>
            <a:graphic>
              <a:graphicData uri="http://schemas.openxmlformats.org/drawingml/2006/table">
                <a:tbl>
                  <a:tblPr firstRow="1" bandRow="1">
                    <a:tableStyleId>{2D5ABB26-0587-4C30-8999-92F81FD0307C}</a:tableStyleId>
                  </a:tblPr>
                  <a:tblGrid>
                    <a:gridCol w="1875085">
                      <a:extLst>
                        <a:ext uri="{9D8B030D-6E8A-4147-A177-3AD203B41FA5}">
                          <a16:colId xmlns:a16="http://schemas.microsoft.com/office/drawing/2014/main" val="1017153950"/>
                        </a:ext>
                      </a:extLst>
                    </a:gridCol>
                    <a:gridCol w="1875085">
                      <a:extLst>
                        <a:ext uri="{9D8B030D-6E8A-4147-A177-3AD203B41FA5}">
                          <a16:colId xmlns:a16="http://schemas.microsoft.com/office/drawing/2014/main" val="389497926"/>
                        </a:ext>
                      </a:extLst>
                    </a:gridCol>
                  </a:tblGrid>
                  <a:tr h="1066800">
                    <a:tc>
                      <a:txBody>
                        <a:bodyPr/>
                        <a:lstStyle/>
                        <a:p>
                          <a:r>
                            <a:rPr lang="en-US" sz="1600" dirty="0" smtClean="0"/>
                            <a:t>Number of comparisons performed by binary search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Approximate number of items left in list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288708"/>
                      </a:ext>
                    </a:extLst>
                  </a:tr>
                  <a:tr h="507492">
                    <a:tc>
                      <a:txBody>
                        <a:bodyPr/>
                        <a:lstStyle/>
                        <a:p>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25" t="-214458" r="-649" b="-379518"/>
                          </a:stretch>
                        </a:blipFill>
                      </a:tcPr>
                    </a:tc>
                    <a:extLst>
                      <a:ext uri="{0D108BD9-81ED-4DB2-BD59-A6C34878D82A}">
                        <a16:rowId xmlns:a16="http://schemas.microsoft.com/office/drawing/2014/main" val="2851051781"/>
                      </a:ext>
                    </a:extLst>
                  </a:tr>
                  <a:tr h="507492">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25" t="-314458" r="-649" b="-279518"/>
                          </a:stretch>
                        </a:blipFill>
                      </a:tcPr>
                    </a:tc>
                    <a:extLst>
                      <a:ext uri="{0D108BD9-81ED-4DB2-BD59-A6C34878D82A}">
                        <a16:rowId xmlns:a16="http://schemas.microsoft.com/office/drawing/2014/main" val="3066062246"/>
                      </a:ext>
                    </a:extLst>
                  </a:tr>
                  <a:tr h="509080">
                    <a:tc>
                      <a:txBody>
                        <a:bodyPr/>
                        <a:lstStyle/>
                        <a:p>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25" t="-409524" r="-649" b="-176190"/>
                          </a:stretch>
                        </a:blipFill>
                      </a:tcPr>
                    </a:tc>
                    <a:extLst>
                      <a:ext uri="{0D108BD9-81ED-4DB2-BD59-A6C34878D82A}">
                        <a16:rowId xmlns:a16="http://schemas.microsoft.com/office/drawing/2014/main" val="1590404137"/>
                      </a:ext>
                    </a:extLst>
                  </a:tr>
                  <a:tr h="370840">
                    <a:tc>
                      <a:txBody>
                        <a:bodyPr/>
                        <a:lstStyle/>
                        <a:p>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46308"/>
                      </a:ext>
                    </a:extLst>
                  </a:tr>
                  <a:tr h="509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25" t="-582143" r="-100649" b="-3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25" t="-582143" r="-649" b="-3571"/>
                          </a:stretch>
                        </a:blipFill>
                      </a:tcPr>
                    </a:tc>
                    <a:extLst>
                      <a:ext uri="{0D108BD9-81ED-4DB2-BD59-A6C34878D82A}">
                        <a16:rowId xmlns:a16="http://schemas.microsoft.com/office/drawing/2014/main" val="1600001383"/>
                      </a:ext>
                    </a:extLst>
                  </a:tr>
                </a:tbl>
              </a:graphicData>
            </a:graphic>
          </p:graphicFrame>
        </mc:Fallback>
      </mc:AlternateContent>
      <p:sp>
        <p:nvSpPr>
          <p:cNvPr id="5" name="Right Brace 4"/>
          <p:cNvSpPr/>
          <p:nvPr/>
        </p:nvSpPr>
        <p:spPr>
          <a:xfrm flipH="1">
            <a:off x="4765650" y="4123780"/>
            <a:ext cx="450289" cy="24067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129567" y="4951810"/>
                <a:ext cx="1636084" cy="646331"/>
              </a:xfrm>
              <a:prstGeom prst="rect">
                <a:avLst/>
              </a:prstGeom>
              <a:noFill/>
            </p:spPr>
            <p:txBody>
              <a:bodyPr wrap="square" rtlCol="0">
                <a:spAutoFit/>
              </a:bodyPr>
              <a:lstStyle/>
              <a:p>
                <a:r>
                  <a:rPr lang="en-US" dirty="0"/>
                  <a:t>Height of this table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𝑛</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129567" y="4951810"/>
                <a:ext cx="1636084" cy="646331"/>
              </a:xfrm>
              <a:prstGeom prst="rect">
                <a:avLst/>
              </a:prstGeom>
              <a:blipFill>
                <a:blip r:embed="rId4"/>
                <a:stretch>
                  <a:fillRect l="-2974" t="-4717" b="-14151"/>
                </a:stretch>
              </a:blipFill>
            </p:spPr>
            <p:txBody>
              <a:bodyPr/>
              <a:lstStyle/>
              <a:p>
                <a:r>
                  <a:rPr lang="en-NZ">
                    <a:noFill/>
                  </a:rPr>
                  <a:t> </a:t>
                </a:r>
              </a:p>
            </p:txBody>
          </p:sp>
        </mc:Fallback>
      </mc:AlternateContent>
      <p:pic>
        <p:nvPicPr>
          <p:cNvPr id="9" name="Picture 8"/>
          <p:cNvPicPr>
            <a:picLocks noChangeAspect="1"/>
          </p:cNvPicPr>
          <p:nvPr/>
        </p:nvPicPr>
        <p:blipFill>
          <a:blip r:embed="rId5"/>
          <a:stretch>
            <a:fillRect/>
          </a:stretch>
        </p:blipFill>
        <p:spPr>
          <a:xfrm>
            <a:off x="5087155" y="607"/>
            <a:ext cx="3958176" cy="2536532"/>
          </a:xfrm>
          <a:prstGeom prst="rect">
            <a:avLst/>
          </a:prstGeom>
        </p:spPr>
      </p:pic>
      <mc:AlternateContent xmlns:mc="http://schemas.openxmlformats.org/markup-compatibility/2006" xmlns:a14="http://schemas.microsoft.com/office/drawing/2010/main">
        <mc:Choice Requires="a14">
          <p:graphicFrame>
            <p:nvGraphicFramePr>
              <p:cNvPr id="11" name="Content Placeholder 4"/>
              <p:cNvGraphicFramePr>
                <a:graphicFrameLocks/>
              </p:cNvGraphicFramePr>
              <p:nvPr>
                <p:extLst>
                  <p:ext uri="{D42A27DB-BD31-4B8C-83A1-F6EECF244321}">
                    <p14:modId xmlns:p14="http://schemas.microsoft.com/office/powerpoint/2010/main" val="3990129221"/>
                  </p:ext>
                </p:extLst>
              </p:nvPr>
            </p:nvGraphicFramePr>
            <p:xfrm>
              <a:off x="322443" y="3178228"/>
              <a:ext cx="2523786" cy="3547164"/>
            </p:xfrm>
            <a:graphic>
              <a:graphicData uri="http://schemas.openxmlformats.org/drawingml/2006/table">
                <a:tbl>
                  <a:tblPr firstRow="1" bandRow="1">
                    <a:tableStyleId>{5940675A-B579-460E-94D1-54222C63F5DA}</a:tableStyleId>
                  </a:tblPr>
                  <a:tblGrid>
                    <a:gridCol w="1261893">
                      <a:extLst>
                        <a:ext uri="{9D8B030D-6E8A-4147-A177-3AD203B41FA5}">
                          <a16:colId xmlns:a16="http://schemas.microsoft.com/office/drawing/2014/main" val="2237603638"/>
                        </a:ext>
                      </a:extLst>
                    </a:gridCol>
                    <a:gridCol w="1261893">
                      <a:extLst>
                        <a:ext uri="{9D8B030D-6E8A-4147-A177-3AD203B41FA5}">
                          <a16:colId xmlns:a16="http://schemas.microsoft.com/office/drawing/2014/main" val="839530800"/>
                        </a:ext>
                      </a:extLst>
                    </a:gridCol>
                  </a:tblGrid>
                  <a:tr h="38866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810347551"/>
                      </a:ext>
                    </a:extLst>
                  </a:tr>
                  <a:tr h="388660">
                    <a:tc>
                      <a:txBody>
                        <a:bodyPr/>
                        <a:lstStyle/>
                        <a:p>
                          <a:r>
                            <a:rPr lang="en-US" dirty="0"/>
                            <a:t>0</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320053432"/>
                      </a:ext>
                    </a:extLst>
                  </a:tr>
                  <a:tr h="388660">
                    <a:tc>
                      <a:txBody>
                        <a:bodyPr/>
                        <a:lstStyle/>
                        <a:p>
                          <a:r>
                            <a:rPr lang="en-US" dirty="0"/>
                            <a:t>1</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160030850"/>
                      </a:ext>
                    </a:extLst>
                  </a:tr>
                  <a:tr h="388660">
                    <a:tc>
                      <a:txBody>
                        <a:bodyPr/>
                        <a:lstStyle/>
                        <a:p>
                          <a:r>
                            <a:rPr lang="en-US" dirty="0"/>
                            <a:t>10</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152808733"/>
                      </a:ext>
                    </a:extLst>
                  </a:tr>
                  <a:tr h="388660">
                    <a:tc>
                      <a:txBody>
                        <a:bodyPr/>
                        <a:lstStyle/>
                        <a:p>
                          <a:r>
                            <a:rPr lang="en-US" dirty="0"/>
                            <a:t>100</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2</m:t>
                                </m:r>
                              </m:oMath>
                            </m:oMathPara>
                          </a14:m>
                          <a:endParaRPr lang="en-US" dirty="0"/>
                        </a:p>
                      </a:txBody>
                      <a:tcPr/>
                    </a:tc>
                    <a:extLst>
                      <a:ext uri="{0D108BD9-81ED-4DB2-BD59-A6C34878D82A}">
                        <a16:rowId xmlns:a16="http://schemas.microsoft.com/office/drawing/2014/main" val="3918164315"/>
                      </a:ext>
                    </a:extLst>
                  </a:tr>
                  <a:tr h="388660">
                    <a:tc>
                      <a:txBody>
                        <a:bodyPr/>
                        <a:lstStyle/>
                        <a:p>
                          <a:r>
                            <a:rPr lang="en-US" dirty="0"/>
                            <a:t>1,000</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m:t>
                                </m:r>
                              </m:oMath>
                            </m:oMathPara>
                          </a14:m>
                          <a:endParaRPr lang="en-US" dirty="0"/>
                        </a:p>
                      </a:txBody>
                      <a:tcPr/>
                    </a:tc>
                    <a:extLst>
                      <a:ext uri="{0D108BD9-81ED-4DB2-BD59-A6C34878D82A}">
                        <a16:rowId xmlns:a16="http://schemas.microsoft.com/office/drawing/2014/main" val="3240219725"/>
                      </a:ext>
                    </a:extLst>
                  </a:tr>
                  <a:tr h="388660">
                    <a:tc>
                      <a:txBody>
                        <a:bodyPr/>
                        <a:lstStyle/>
                        <a:p>
                          <a:r>
                            <a:rPr lang="en-US" dirty="0"/>
                            <a:t>10,000</a:t>
                          </a:r>
                        </a:p>
                      </a:txBody>
                      <a:tcPr/>
                    </a:tc>
                    <a:tc>
                      <a:txBody>
                        <a:bodyPr/>
                        <a:lstStyle/>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336319880"/>
                      </a:ext>
                    </a:extLst>
                  </a:tr>
                  <a:tr h="437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5</m:t>
                                </m:r>
                              </m:oMath>
                            </m:oMathPara>
                          </a14:m>
                          <a:endParaRPr lang="en-US" dirty="0"/>
                        </a:p>
                      </a:txBody>
                      <a:tcPr/>
                    </a:tc>
                    <a:extLst>
                      <a:ext uri="{0D108BD9-81ED-4DB2-BD59-A6C34878D82A}">
                        <a16:rowId xmlns:a16="http://schemas.microsoft.com/office/drawing/2014/main" val="2985250237"/>
                      </a:ext>
                    </a:extLst>
                  </a:tr>
                  <a:tr h="388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6</m:t>
                                </m:r>
                              </m:oMath>
                            </m:oMathPara>
                          </a14:m>
                          <a:endParaRPr lang="en-US" dirty="0"/>
                        </a:p>
                      </a:txBody>
                      <a:tcPr/>
                    </a:tc>
                    <a:extLst>
                      <a:ext uri="{0D108BD9-81ED-4DB2-BD59-A6C34878D82A}">
                        <a16:rowId xmlns:a16="http://schemas.microsoft.com/office/drawing/2014/main" val="1988218615"/>
                      </a:ext>
                    </a:extLst>
                  </a:tr>
                </a:tbl>
              </a:graphicData>
            </a:graphic>
          </p:graphicFrame>
        </mc:Choice>
        <mc:Fallback xmlns="">
          <p:graphicFrame>
            <p:nvGraphicFramePr>
              <p:cNvPr id="11" name="Content Placeholder 4"/>
              <p:cNvGraphicFramePr>
                <a:graphicFrameLocks/>
              </p:cNvGraphicFramePr>
              <p:nvPr>
                <p:extLst>
                  <p:ext uri="{D42A27DB-BD31-4B8C-83A1-F6EECF244321}">
                    <p14:modId xmlns:p14="http://schemas.microsoft.com/office/powerpoint/2010/main" val="3990129221"/>
                  </p:ext>
                </p:extLst>
              </p:nvPr>
            </p:nvGraphicFramePr>
            <p:xfrm>
              <a:off x="322443" y="3178228"/>
              <a:ext cx="2523786" cy="3547164"/>
            </p:xfrm>
            <a:graphic>
              <a:graphicData uri="http://schemas.openxmlformats.org/drawingml/2006/table">
                <a:tbl>
                  <a:tblPr firstRow="1" bandRow="1">
                    <a:tableStyleId>{5940675A-B579-460E-94D1-54222C63F5DA}</a:tableStyleId>
                  </a:tblPr>
                  <a:tblGrid>
                    <a:gridCol w="1261893">
                      <a:extLst>
                        <a:ext uri="{9D8B030D-6E8A-4147-A177-3AD203B41FA5}">
                          <a16:colId xmlns:a16="http://schemas.microsoft.com/office/drawing/2014/main" val="2237603638"/>
                        </a:ext>
                      </a:extLst>
                    </a:gridCol>
                    <a:gridCol w="1261893">
                      <a:extLst>
                        <a:ext uri="{9D8B030D-6E8A-4147-A177-3AD203B41FA5}">
                          <a16:colId xmlns:a16="http://schemas.microsoft.com/office/drawing/2014/main" val="839530800"/>
                        </a:ext>
                      </a:extLst>
                    </a:gridCol>
                  </a:tblGrid>
                  <a:tr h="388660">
                    <a:tc>
                      <a:txBody>
                        <a:bodyPr/>
                        <a:lstStyle/>
                        <a:p>
                          <a:endParaRPr lang="en-US"/>
                        </a:p>
                      </a:txBody>
                      <a:tcPr>
                        <a:blipFill>
                          <a:blip r:embed="rId6"/>
                          <a:stretch>
                            <a:fillRect l="-481" t="-1563" r="-100481" b="-814063"/>
                          </a:stretch>
                        </a:blipFill>
                      </a:tcPr>
                    </a:tc>
                    <a:tc>
                      <a:txBody>
                        <a:bodyPr/>
                        <a:lstStyle/>
                        <a:p>
                          <a:endParaRPr lang="en-US"/>
                        </a:p>
                      </a:txBody>
                      <a:tcPr>
                        <a:blipFill>
                          <a:blip r:embed="rId6"/>
                          <a:stretch>
                            <a:fillRect l="-100966" t="-1563" r="-966" b="-814063"/>
                          </a:stretch>
                        </a:blipFill>
                      </a:tcPr>
                    </a:tc>
                    <a:extLst>
                      <a:ext uri="{0D108BD9-81ED-4DB2-BD59-A6C34878D82A}">
                        <a16:rowId xmlns:a16="http://schemas.microsoft.com/office/drawing/2014/main" val="1810347551"/>
                      </a:ext>
                    </a:extLst>
                  </a:tr>
                  <a:tr h="388660">
                    <a:tc>
                      <a:txBody>
                        <a:bodyPr/>
                        <a:lstStyle/>
                        <a:p>
                          <a:r>
                            <a:rPr lang="en-US" dirty="0" smtClean="0"/>
                            <a:t>0</a:t>
                          </a:r>
                          <a:endParaRPr lang="en-US" dirty="0"/>
                        </a:p>
                      </a:txBody>
                      <a:tcPr/>
                    </a:tc>
                    <a:tc>
                      <a:txBody>
                        <a:bodyPr/>
                        <a:lstStyle/>
                        <a:p>
                          <a:endParaRPr lang="en-US"/>
                        </a:p>
                      </a:txBody>
                      <a:tcPr>
                        <a:blipFill>
                          <a:blip r:embed="rId6"/>
                          <a:stretch>
                            <a:fillRect l="-100966" t="-101563" r="-966" b="-714063"/>
                          </a:stretch>
                        </a:blipFill>
                      </a:tcPr>
                    </a:tc>
                    <a:extLst>
                      <a:ext uri="{0D108BD9-81ED-4DB2-BD59-A6C34878D82A}">
                        <a16:rowId xmlns:a16="http://schemas.microsoft.com/office/drawing/2014/main" val="2320053432"/>
                      </a:ext>
                    </a:extLst>
                  </a:tr>
                  <a:tr h="388660">
                    <a:tc>
                      <a:txBody>
                        <a:bodyPr/>
                        <a:lstStyle/>
                        <a:p>
                          <a:r>
                            <a:rPr lang="en-US" dirty="0" smtClean="0"/>
                            <a:t>1</a:t>
                          </a:r>
                          <a:endParaRPr lang="en-US" dirty="0"/>
                        </a:p>
                      </a:txBody>
                      <a:tcPr/>
                    </a:tc>
                    <a:tc>
                      <a:txBody>
                        <a:bodyPr/>
                        <a:lstStyle/>
                        <a:p>
                          <a:endParaRPr lang="en-US"/>
                        </a:p>
                      </a:txBody>
                      <a:tcPr>
                        <a:blipFill>
                          <a:blip r:embed="rId6"/>
                          <a:stretch>
                            <a:fillRect l="-100966" t="-201563" r="-966" b="-614063"/>
                          </a:stretch>
                        </a:blipFill>
                      </a:tcPr>
                    </a:tc>
                    <a:extLst>
                      <a:ext uri="{0D108BD9-81ED-4DB2-BD59-A6C34878D82A}">
                        <a16:rowId xmlns:a16="http://schemas.microsoft.com/office/drawing/2014/main" val="2160030850"/>
                      </a:ext>
                    </a:extLst>
                  </a:tr>
                  <a:tr h="388660">
                    <a:tc>
                      <a:txBody>
                        <a:bodyPr/>
                        <a:lstStyle/>
                        <a:p>
                          <a:r>
                            <a:rPr lang="en-US" dirty="0" smtClean="0"/>
                            <a:t>10</a:t>
                          </a:r>
                          <a:endParaRPr lang="en-US" dirty="0"/>
                        </a:p>
                      </a:txBody>
                      <a:tcPr/>
                    </a:tc>
                    <a:tc>
                      <a:txBody>
                        <a:bodyPr/>
                        <a:lstStyle/>
                        <a:p>
                          <a:endParaRPr lang="en-US"/>
                        </a:p>
                      </a:txBody>
                      <a:tcPr>
                        <a:blipFill>
                          <a:blip r:embed="rId6"/>
                          <a:stretch>
                            <a:fillRect l="-100966" t="-301563" r="-966" b="-514063"/>
                          </a:stretch>
                        </a:blipFill>
                      </a:tcPr>
                    </a:tc>
                    <a:extLst>
                      <a:ext uri="{0D108BD9-81ED-4DB2-BD59-A6C34878D82A}">
                        <a16:rowId xmlns:a16="http://schemas.microsoft.com/office/drawing/2014/main" val="3152808733"/>
                      </a:ext>
                    </a:extLst>
                  </a:tr>
                  <a:tr h="388660">
                    <a:tc>
                      <a:txBody>
                        <a:bodyPr/>
                        <a:lstStyle/>
                        <a:p>
                          <a:r>
                            <a:rPr lang="en-US" dirty="0" smtClean="0"/>
                            <a:t>100</a:t>
                          </a:r>
                          <a:endParaRPr lang="en-US" dirty="0"/>
                        </a:p>
                      </a:txBody>
                      <a:tcPr/>
                    </a:tc>
                    <a:tc>
                      <a:txBody>
                        <a:bodyPr/>
                        <a:lstStyle/>
                        <a:p>
                          <a:endParaRPr lang="en-US"/>
                        </a:p>
                      </a:txBody>
                      <a:tcPr>
                        <a:blipFill>
                          <a:blip r:embed="rId6"/>
                          <a:stretch>
                            <a:fillRect l="-100966" t="-407937" r="-966" b="-422222"/>
                          </a:stretch>
                        </a:blipFill>
                      </a:tcPr>
                    </a:tc>
                    <a:extLst>
                      <a:ext uri="{0D108BD9-81ED-4DB2-BD59-A6C34878D82A}">
                        <a16:rowId xmlns:a16="http://schemas.microsoft.com/office/drawing/2014/main" val="3918164315"/>
                      </a:ext>
                    </a:extLst>
                  </a:tr>
                  <a:tr h="388660">
                    <a:tc>
                      <a:txBody>
                        <a:bodyPr/>
                        <a:lstStyle/>
                        <a:p>
                          <a:r>
                            <a:rPr lang="en-US" dirty="0" smtClean="0"/>
                            <a:t>1,000</a:t>
                          </a:r>
                          <a:endParaRPr lang="en-US" dirty="0"/>
                        </a:p>
                      </a:txBody>
                      <a:tcPr/>
                    </a:tc>
                    <a:tc>
                      <a:txBody>
                        <a:bodyPr/>
                        <a:lstStyle/>
                        <a:p>
                          <a:endParaRPr lang="en-US"/>
                        </a:p>
                      </a:txBody>
                      <a:tcPr>
                        <a:blipFill>
                          <a:blip r:embed="rId6"/>
                          <a:stretch>
                            <a:fillRect l="-100966" t="-500000" r="-966" b="-315625"/>
                          </a:stretch>
                        </a:blipFill>
                      </a:tcPr>
                    </a:tc>
                    <a:extLst>
                      <a:ext uri="{0D108BD9-81ED-4DB2-BD59-A6C34878D82A}">
                        <a16:rowId xmlns:a16="http://schemas.microsoft.com/office/drawing/2014/main" val="3240219725"/>
                      </a:ext>
                    </a:extLst>
                  </a:tr>
                  <a:tr h="388660">
                    <a:tc>
                      <a:txBody>
                        <a:bodyPr/>
                        <a:lstStyle/>
                        <a:p>
                          <a:r>
                            <a:rPr lang="en-US" dirty="0" smtClean="0"/>
                            <a:t>10,000</a:t>
                          </a:r>
                          <a:endParaRPr lang="en-US" dirty="0"/>
                        </a:p>
                      </a:txBody>
                      <a:tcPr/>
                    </a:tc>
                    <a:tc>
                      <a:txBody>
                        <a:bodyPr/>
                        <a:lstStyle/>
                        <a:p>
                          <a:endParaRPr lang="en-US"/>
                        </a:p>
                      </a:txBody>
                      <a:tcPr>
                        <a:blipFill>
                          <a:blip r:embed="rId6"/>
                          <a:stretch>
                            <a:fillRect l="-100966" t="-600000" r="-966" b="-215625"/>
                          </a:stretch>
                        </a:blipFill>
                      </a:tcPr>
                    </a:tc>
                    <a:extLst>
                      <a:ext uri="{0D108BD9-81ED-4DB2-BD59-A6C34878D82A}">
                        <a16:rowId xmlns:a16="http://schemas.microsoft.com/office/drawing/2014/main" val="336319880"/>
                      </a:ext>
                    </a:extLst>
                  </a:tr>
                  <a:tr h="437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100,000</a:t>
                          </a:r>
                          <a:endParaRPr lang="en-US" dirty="0"/>
                        </a:p>
                      </a:txBody>
                      <a:tcPr/>
                    </a:tc>
                    <a:tc>
                      <a:txBody>
                        <a:bodyPr/>
                        <a:lstStyle/>
                        <a:p>
                          <a:endParaRPr lang="en-US"/>
                        </a:p>
                      </a:txBody>
                      <a:tcPr>
                        <a:blipFill>
                          <a:blip r:embed="rId6"/>
                          <a:stretch>
                            <a:fillRect l="-100966" t="-622222" r="-966" b="-91667"/>
                          </a:stretch>
                        </a:blipFill>
                      </a:tcPr>
                    </a:tc>
                    <a:extLst>
                      <a:ext uri="{0D108BD9-81ED-4DB2-BD59-A6C34878D82A}">
                        <a16:rowId xmlns:a16="http://schemas.microsoft.com/office/drawing/2014/main" val="2985250237"/>
                      </a:ext>
                    </a:extLst>
                  </a:tr>
                  <a:tr h="388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1,000,000</a:t>
                          </a:r>
                          <a:endParaRPr lang="en-US" dirty="0"/>
                        </a:p>
                      </a:txBody>
                      <a:tcPr/>
                    </a:tc>
                    <a:tc>
                      <a:txBody>
                        <a:bodyPr/>
                        <a:lstStyle/>
                        <a:p>
                          <a:endParaRPr lang="en-US"/>
                        </a:p>
                      </a:txBody>
                      <a:tcPr>
                        <a:blipFill>
                          <a:blip r:embed="rId6"/>
                          <a:stretch>
                            <a:fillRect l="-100966" t="-812500" r="-966" b="-3125"/>
                          </a:stretch>
                        </a:blipFill>
                      </a:tcPr>
                    </a:tc>
                    <a:extLst>
                      <a:ext uri="{0D108BD9-81ED-4DB2-BD59-A6C34878D82A}">
                        <a16:rowId xmlns:a16="http://schemas.microsoft.com/office/drawing/2014/main" val="1988218615"/>
                      </a:ext>
                    </a:extLst>
                  </a:tr>
                </a:tbl>
              </a:graphicData>
            </a:graphic>
          </p:graphicFrame>
        </mc:Fallback>
      </mc:AlternateContent>
      <p:pic>
        <p:nvPicPr>
          <p:cNvPr id="12" name="Picture 11"/>
          <p:cNvPicPr>
            <a:picLocks noChangeAspect="1"/>
          </p:cNvPicPr>
          <p:nvPr/>
        </p:nvPicPr>
        <p:blipFill>
          <a:blip r:embed="rId7"/>
          <a:stretch>
            <a:fillRect/>
          </a:stretch>
        </p:blipFill>
        <p:spPr>
          <a:xfrm>
            <a:off x="1063468" y="966091"/>
            <a:ext cx="2573850" cy="1912513"/>
          </a:xfrm>
          <a:prstGeom prst="rect">
            <a:avLst/>
          </a:prstGeom>
        </p:spPr>
      </p:pic>
    </p:spTree>
    <p:extLst>
      <p:ext uri="{BB962C8B-B14F-4D97-AF65-F5344CB8AC3E}">
        <p14:creationId xmlns:p14="http://schemas.microsoft.com/office/powerpoint/2010/main" val="8740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2283</TotalTime>
  <Words>2458</Words>
  <Application>Microsoft Office PowerPoint</Application>
  <PresentationFormat>On-screen Show (4:3)</PresentationFormat>
  <Paragraphs>214</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Courier New</vt:lpstr>
      <vt:lpstr>Wingdings</vt:lpstr>
      <vt:lpstr>Office Theme</vt:lpstr>
      <vt:lpstr>Searching and Hashing</vt:lpstr>
      <vt:lpstr>Searching </vt:lpstr>
      <vt:lpstr>The sequential search</vt:lpstr>
      <vt:lpstr>Analysis of sequential search</vt:lpstr>
      <vt:lpstr>Sequential search when the list is sorted</vt:lpstr>
      <vt:lpstr>Binary search</vt:lpstr>
      <vt:lpstr>A word about logarithms</vt:lpstr>
      <vt:lpstr>An alternative interpretation of logarithms</vt:lpstr>
      <vt:lpstr>Analysis of binary search</vt:lpstr>
      <vt:lpstr>The Map Abstract Data Type </vt:lpstr>
      <vt:lpstr>Hashing</vt:lpstr>
      <vt:lpstr>Hash function</vt:lpstr>
      <vt:lpstr>Collisions</vt:lpstr>
      <vt:lpstr>Collision resolution</vt:lpstr>
      <vt:lpstr>Collision resolution – linear probing and the problem with clustering</vt:lpstr>
      <vt:lpstr>Collision resolution - rehashing</vt:lpstr>
      <vt:lpstr>Collision resolution: chaining</vt:lpstr>
      <vt:lpstr>Mitigating chances of collision by monitoring the Hash table load factor λ</vt:lpstr>
      <vt:lpstr>Hash functions</vt:lpstr>
      <vt:lpstr>Hash functions for character-based items such as strings</vt:lpstr>
      <vt:lpstr>Analysis of Hashing</vt:lpstr>
      <vt:lpstr>Summary</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structures 1 - stacks and queues</dc:title>
  <dc:creator>David Rozado</dc:creator>
  <cp:lastModifiedBy>David Rozado</cp:lastModifiedBy>
  <cp:revision>138</cp:revision>
  <dcterms:created xsi:type="dcterms:W3CDTF">2018-05-11T05:26:05Z</dcterms:created>
  <dcterms:modified xsi:type="dcterms:W3CDTF">2019-09-12T00:45:50Z</dcterms:modified>
</cp:coreProperties>
</file>