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63" r:id="rId3"/>
    <p:sldId id="399" r:id="rId4"/>
    <p:sldId id="264" r:id="rId5"/>
    <p:sldId id="267" r:id="rId6"/>
    <p:sldId id="410" r:id="rId7"/>
    <p:sldId id="411" r:id="rId8"/>
    <p:sldId id="409" r:id="rId9"/>
    <p:sldId id="273" r:id="rId10"/>
    <p:sldId id="274" r:id="rId11"/>
    <p:sldId id="276" r:id="rId12"/>
    <p:sldId id="279" r:id="rId13"/>
    <p:sldId id="280" r:id="rId14"/>
    <p:sldId id="282" r:id="rId15"/>
    <p:sldId id="283" r:id="rId16"/>
    <p:sldId id="413" r:id="rId17"/>
    <p:sldId id="408" r:id="rId18"/>
    <p:sldId id="310" r:id="rId19"/>
    <p:sldId id="372" r:id="rId20"/>
    <p:sldId id="314" r:id="rId21"/>
    <p:sldId id="361" r:id="rId22"/>
    <p:sldId id="406" r:id="rId23"/>
    <p:sldId id="407" r:id="rId24"/>
    <p:sldId id="400" r:id="rId25"/>
    <p:sldId id="378" r:id="rId26"/>
    <p:sldId id="402" r:id="rId27"/>
    <p:sldId id="414" r:id="rId28"/>
    <p:sldId id="405" r:id="rId29"/>
    <p:sldId id="41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E38844-84BC-4538-AE5E-27B2E0CAC49F}">
          <p14:sldIdLst>
            <p14:sldId id="256"/>
            <p14:sldId id="263"/>
            <p14:sldId id="399"/>
            <p14:sldId id="264"/>
            <p14:sldId id="267"/>
            <p14:sldId id="410"/>
            <p14:sldId id="411"/>
            <p14:sldId id="409"/>
            <p14:sldId id="273"/>
            <p14:sldId id="274"/>
            <p14:sldId id="276"/>
            <p14:sldId id="279"/>
            <p14:sldId id="280"/>
            <p14:sldId id="282"/>
            <p14:sldId id="283"/>
            <p14:sldId id="413"/>
            <p14:sldId id="408"/>
            <p14:sldId id="310"/>
            <p14:sldId id="372"/>
            <p14:sldId id="314"/>
            <p14:sldId id="361"/>
            <p14:sldId id="406"/>
            <p14:sldId id="407"/>
            <p14:sldId id="400"/>
            <p14:sldId id="378"/>
            <p14:sldId id="402"/>
            <p14:sldId id="414"/>
            <p14:sldId id="405"/>
            <p14:sldId id="41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DA9"/>
    <a:srgbClr val="72D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80349" autoAdjust="0"/>
  </p:normalViewPr>
  <p:slideViewPr>
    <p:cSldViewPr snapToGrid="0">
      <p:cViewPr varScale="1">
        <p:scale>
          <a:sx n="93" d="100"/>
          <a:sy n="93" d="100"/>
        </p:scale>
        <p:origin x="201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BEAF8-B9F8-455C-A9A4-79E28758DE2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8C963-0DE6-4C6F-84FD-3327D0196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16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3.bin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8C963-0DE6-4C6F-84FD-3327D0196A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68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9BBF5-EE27-4AAA-A7B7-4E736E7C39AD}" type="slidenum">
              <a:rPr lang="en-IE" altLang="en-US"/>
              <a:pPr/>
              <a:t>12</a:t>
            </a:fld>
            <a:endParaRPr lang="en-IE" alt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946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64EC6-DBCC-45D8-B1CA-0E86B29999A2}" type="slidenum">
              <a:rPr lang="en-IE" altLang="en-US"/>
              <a:pPr/>
              <a:t>13</a:t>
            </a:fld>
            <a:endParaRPr lang="en-IE" alt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914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67F7F5-AB15-4E96-8517-D44AC3610861}" type="slidenum">
              <a:rPr lang="en-IE" altLang="en-US"/>
              <a:pPr/>
              <a:t>14</a:t>
            </a:fld>
            <a:endParaRPr lang="en-IE" alt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/>
              <a:t>Why divide by </a:t>
            </a:r>
            <a:r>
              <a:rPr lang="en-IE" altLang="en-US" i="1"/>
              <a:t>n</a:t>
            </a:r>
            <a:r>
              <a:rPr lang="en-IE" altLang="en-US"/>
              <a:t>-1</a:t>
            </a:r>
            <a:r>
              <a:rPr lang="en-IE" altLang="en-US" i="1"/>
              <a:t> </a:t>
            </a:r>
            <a:r>
              <a:rPr lang="en-IE" altLang="en-US"/>
              <a:t>in the formula for the sample standard deviation ?</a:t>
            </a:r>
          </a:p>
          <a:p>
            <a:r>
              <a:rPr lang="en-IE" altLang="en-US"/>
              <a:t>The rationale for this arises from the fact that the sum of deviations             sum to 0. </a:t>
            </a:r>
            <a:r>
              <a:rPr lang="en-IE" altLang="en-US">
                <a:sym typeface="Symbol" panose="05050102010706020507" pitchFamily="18" charset="2"/>
              </a:rPr>
              <a:t></a:t>
            </a:r>
            <a:r>
              <a:rPr lang="en-US" altLang="en-US">
                <a:ea typeface="SimSun" panose="02010600030101010101" pitchFamily="2" charset="-122"/>
                <a:sym typeface="Symbol" panose="05050102010706020507" pitchFamily="18" charset="2"/>
              </a:rPr>
              <a:t>Therefore, once the first </a:t>
            </a:r>
            <a:r>
              <a:rPr lang="en-US" altLang="en-US" i="1">
                <a:ea typeface="SimSun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en-US">
                <a:ea typeface="SimSun" panose="02010600030101010101" pitchFamily="2" charset="-122"/>
                <a:sym typeface="Symbol" panose="05050102010706020507" pitchFamily="18" charset="2"/>
              </a:rPr>
              <a:t>-1 deviations have been calculated, the last deviation is constrained,  Therefore, in a sample of size </a:t>
            </a:r>
            <a:r>
              <a:rPr lang="en-US" altLang="en-US" i="1">
                <a:ea typeface="SimSun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en-US">
                <a:ea typeface="SimSun" panose="02010600030101010101" pitchFamily="2" charset="-122"/>
                <a:sym typeface="Symbol" panose="05050102010706020507" pitchFamily="18" charset="2"/>
              </a:rPr>
              <a:t>, there are only </a:t>
            </a:r>
            <a:r>
              <a:rPr lang="en-US" altLang="en-US" i="1">
                <a:ea typeface="SimSun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en-US">
                <a:ea typeface="SimSun" panose="02010600030101010101" pitchFamily="2" charset="-122"/>
                <a:sym typeface="Symbol" panose="05050102010706020507" pitchFamily="18" charset="2"/>
              </a:rPr>
              <a:t>-1 pieces of information concerning deviation from the average.  The quantity </a:t>
            </a:r>
            <a:r>
              <a:rPr lang="en-US" altLang="en-US" i="1">
                <a:ea typeface="SimSun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en-US">
                <a:ea typeface="SimSun" panose="02010600030101010101" pitchFamily="2" charset="-122"/>
                <a:sym typeface="Symbol" panose="05050102010706020507" pitchFamily="18" charset="2"/>
              </a:rPr>
              <a:t>-1 is called the </a:t>
            </a:r>
            <a:r>
              <a:rPr lang="en-US" altLang="en-US" b="1">
                <a:ea typeface="SimSun" panose="02010600030101010101" pitchFamily="2" charset="-122"/>
                <a:sym typeface="Symbol" panose="05050102010706020507" pitchFamily="18" charset="2"/>
              </a:rPr>
              <a:t>degrees of freedom</a:t>
            </a:r>
            <a:r>
              <a:rPr lang="en-US" altLang="en-US">
                <a:ea typeface="SimSun" panose="02010600030101010101" pitchFamily="2" charset="-122"/>
                <a:sym typeface="Symbol" panose="05050102010706020507" pitchFamily="18" charset="2"/>
              </a:rPr>
              <a:t> of the sample standard deviation.</a:t>
            </a:r>
          </a:p>
          <a:p>
            <a:endParaRPr lang="en-US" altLang="en-US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en-US">
                <a:ea typeface="SimSun" panose="02010600030101010101" pitchFamily="2" charset="-122"/>
                <a:sym typeface="Symbol" panose="05050102010706020507" pitchFamily="18" charset="2"/>
              </a:rPr>
              <a:t>In practice, if </a:t>
            </a:r>
            <a:r>
              <a:rPr lang="en-US" altLang="en-US" i="1">
                <a:ea typeface="SimSun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en-US">
                <a:ea typeface="SimSun" panose="02010600030101010101" pitchFamily="2" charset="-122"/>
                <a:sym typeface="Symbol" panose="05050102010706020507" pitchFamily="18" charset="2"/>
              </a:rPr>
              <a:t> is large, regardless of whether one divides by </a:t>
            </a:r>
            <a:r>
              <a:rPr lang="en-US" altLang="en-US" i="1">
                <a:ea typeface="SimSun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en-US">
                <a:ea typeface="SimSun" panose="02010600030101010101" pitchFamily="2" charset="-122"/>
                <a:sym typeface="Symbol" panose="05050102010706020507" pitchFamily="18" charset="2"/>
              </a:rPr>
              <a:t> or </a:t>
            </a:r>
            <a:r>
              <a:rPr lang="en-US" altLang="en-US" i="1">
                <a:ea typeface="SimSun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en-US">
                <a:ea typeface="SimSun" panose="02010600030101010101" pitchFamily="2" charset="-122"/>
                <a:sym typeface="Symbol" panose="05050102010706020507" pitchFamily="18" charset="2"/>
              </a:rPr>
              <a:t>-1 doesn’t make much difference to the calculation of the sample standard deviation.    </a:t>
            </a:r>
            <a:endParaRPr lang="en-US" altLang="en-US">
              <a:latin typeface="SimSun" panose="02010600030101010101" pitchFamily="2" charset="-122"/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608260" name="Object 4"/>
          <p:cNvGraphicFramePr>
            <a:graphicFrameLocks noChangeAspect="1"/>
          </p:cNvGraphicFramePr>
          <p:nvPr/>
        </p:nvGraphicFramePr>
        <p:xfrm>
          <a:off x="5224463" y="4962525"/>
          <a:ext cx="63023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4" imgW="469800" imgH="228600" progId="Equation.3">
                  <p:embed/>
                </p:oleObj>
              </mc:Choice>
              <mc:Fallback>
                <p:oleObj name="Equation" r:id="rId4" imgW="469800" imgH="228600" progId="Equation.3">
                  <p:embed/>
                  <p:pic>
                    <p:nvPicPr>
                      <p:cNvPr id="6082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4962525"/>
                        <a:ext cx="630237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8704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9E7327-2E2A-418B-8CB3-A0574C15F677}" type="slidenum">
              <a:rPr lang="en-IE" altLang="en-US"/>
              <a:pPr/>
              <a:t>15</a:t>
            </a:fld>
            <a:endParaRPr lang="en-IE" alt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3118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F3229-C253-4D3E-9FDD-C3A5FB55C7E3}" type="slidenum">
              <a:rPr lang="en-IE" altLang="en-US"/>
              <a:pPr/>
              <a:t>18</a:t>
            </a:fld>
            <a:endParaRPr lang="en-IE" alt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89553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46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70FD0A-2939-4E4A-920E-DECB3F5C75F5}" type="slidenum">
              <a:rPr lang="en-IE" altLang="en-US"/>
              <a:pPr/>
              <a:t>20</a:t>
            </a:fld>
            <a:endParaRPr lang="en-IE" altLang="en-US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1554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IE" altLang="en-US" sz="1200" dirty="0" smtClean="0">
                <a:solidFill>
                  <a:schemeClr val="hlink"/>
                </a:solidFill>
              </a:rPr>
              <a:t>Suppose you take any random sample from a population with mean </a:t>
            </a:r>
            <a:r>
              <a:rPr lang="el-GR" altLang="en-US" sz="1200" dirty="0" smtClean="0">
                <a:solidFill>
                  <a:schemeClr val="hlink"/>
                </a:solidFill>
                <a:cs typeface="Arial" panose="020B0604020202020204" pitchFamily="34" charset="0"/>
              </a:rPr>
              <a:t>μ</a:t>
            </a:r>
            <a:r>
              <a:rPr lang="en-IE" altLang="en-US" sz="1200" dirty="0" smtClean="0">
                <a:solidFill>
                  <a:schemeClr val="hlink"/>
                </a:solidFill>
                <a:cs typeface="Arial" panose="020B0604020202020204" pitchFamily="34" charset="0"/>
              </a:rPr>
              <a:t> </a:t>
            </a:r>
            <a:r>
              <a:rPr lang="en-IE" altLang="en-US" sz="1200" dirty="0" smtClean="0">
                <a:solidFill>
                  <a:schemeClr val="hlink"/>
                </a:solidFill>
              </a:rPr>
              <a:t>and variance </a:t>
            </a:r>
            <a:r>
              <a:rPr lang="el-GR" altLang="en-US" sz="1200" dirty="0" smtClean="0">
                <a:solidFill>
                  <a:schemeClr val="hlink"/>
                </a:solidFill>
                <a:cs typeface="Arial" panose="020B0604020202020204" pitchFamily="34" charset="0"/>
              </a:rPr>
              <a:t>σ</a:t>
            </a:r>
            <a:r>
              <a:rPr lang="en-IE" altLang="en-US" sz="1200" baseline="30000" dirty="0" smtClean="0">
                <a:solidFill>
                  <a:schemeClr val="hlink"/>
                </a:solidFill>
                <a:cs typeface="Arial" panose="020B0604020202020204" pitchFamily="34" charset="0"/>
              </a:rPr>
              <a:t>2  </a:t>
            </a:r>
            <a:r>
              <a:rPr lang="en-IE" altLang="en-US" sz="1200" dirty="0" smtClean="0">
                <a:solidFill>
                  <a:schemeClr val="hlink"/>
                </a:solidFill>
                <a:cs typeface="Arial" panose="020B0604020202020204" pitchFamily="34" charset="0"/>
              </a:rPr>
              <a:t>following any type of distribution</a:t>
            </a:r>
            <a:endParaRPr lang="el-GR" altLang="en-US" sz="1200" dirty="0" smtClean="0">
              <a:solidFill>
                <a:schemeClr val="hlink"/>
              </a:solidFill>
              <a:cs typeface="Arial" panose="020B0604020202020204" pitchFamily="34" charset="0"/>
            </a:endParaRP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IE" altLang="en-US" sz="1200" dirty="0" smtClean="0">
              <a:solidFill>
                <a:schemeClr val="hlink"/>
              </a:solidFill>
            </a:endParaRP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IE" altLang="en-US" sz="1200" dirty="0" smtClean="0">
                <a:solidFill>
                  <a:schemeClr val="hlink"/>
                </a:solidFill>
              </a:rPr>
              <a:t>Then, for large sample sizes, the CLT states that the distribution of sample means is the </a:t>
            </a:r>
            <a:r>
              <a:rPr lang="en-IE" altLang="en-US" sz="1200" dirty="0" smtClean="0"/>
              <a:t>Normal Distribution</a:t>
            </a:r>
            <a:r>
              <a:rPr lang="en-IE" altLang="en-US" sz="1200" dirty="0" smtClean="0">
                <a:solidFill>
                  <a:schemeClr val="hlink"/>
                </a:solidFill>
              </a:rPr>
              <a:t>, with </a:t>
            </a:r>
            <a:r>
              <a:rPr lang="en-IE" altLang="en-US" sz="1200" dirty="0" smtClean="0"/>
              <a:t>mean </a:t>
            </a:r>
            <a:r>
              <a:rPr lang="el-GR" altLang="en-US" sz="1200" dirty="0" smtClean="0">
                <a:cs typeface="Arial" panose="020B0604020202020204" pitchFamily="34" charset="0"/>
              </a:rPr>
              <a:t>μ</a:t>
            </a:r>
            <a:r>
              <a:rPr lang="en-IE" altLang="en-US" sz="1200" dirty="0" smtClean="0">
                <a:solidFill>
                  <a:schemeClr val="hlink"/>
                </a:solidFill>
                <a:cs typeface="Arial" panose="020B0604020202020204" pitchFamily="34" charset="0"/>
              </a:rPr>
              <a:t> </a:t>
            </a:r>
            <a:r>
              <a:rPr lang="en-IE" altLang="en-US" sz="1200" dirty="0" smtClean="0">
                <a:solidFill>
                  <a:schemeClr val="hlink"/>
                </a:solidFill>
              </a:rPr>
              <a:t>and </a:t>
            </a:r>
            <a:r>
              <a:rPr lang="en-IE" altLang="en-US" sz="1200" dirty="0" smtClean="0"/>
              <a:t>variance </a:t>
            </a:r>
            <a:r>
              <a:rPr lang="el-GR" altLang="en-US" sz="1200" dirty="0" smtClean="0">
                <a:cs typeface="Arial" panose="020B0604020202020204" pitchFamily="34" charset="0"/>
              </a:rPr>
              <a:t>σ</a:t>
            </a:r>
            <a:r>
              <a:rPr lang="en-IE" altLang="en-US" sz="1200" baseline="30000" dirty="0" smtClean="0">
                <a:cs typeface="Arial" panose="020B0604020202020204" pitchFamily="34" charset="0"/>
              </a:rPr>
              <a:t>2</a:t>
            </a:r>
            <a:r>
              <a:rPr lang="en-IE" altLang="en-US" sz="1200" dirty="0" smtClean="0">
                <a:cs typeface="Arial" panose="020B0604020202020204" pitchFamily="34" charset="0"/>
              </a:rPr>
              <a:t>/n</a:t>
            </a:r>
            <a:r>
              <a:rPr lang="en-IE" altLang="en-US" sz="1200" dirty="0" smtClean="0">
                <a:solidFill>
                  <a:schemeClr val="hlink"/>
                </a:solidFill>
                <a:cs typeface="Arial" panose="020B0604020202020204" pitchFamily="34" charset="0"/>
              </a:rPr>
              <a:t> (i.e. standard deviation is </a:t>
            </a:r>
            <a:r>
              <a:rPr lang="el-GR" altLang="en-US" sz="1200" dirty="0" smtClean="0">
                <a:solidFill>
                  <a:schemeClr val="hlink"/>
                </a:solidFill>
                <a:cs typeface="Arial" panose="020B0604020202020204" pitchFamily="34" charset="0"/>
              </a:rPr>
              <a:t>σ</a:t>
            </a:r>
            <a:r>
              <a:rPr lang="en-IE" altLang="en-US" sz="1200" dirty="0" smtClean="0">
                <a:solidFill>
                  <a:schemeClr val="hlink"/>
                </a:solidFill>
                <a:cs typeface="Arial" panose="020B0604020202020204" pitchFamily="34" charset="0"/>
              </a:rPr>
              <a:t>/√n )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IE" altLang="en-US" sz="1200" dirty="0" smtClean="0"/>
              <a:t>It doesn’t matter what the distribution of the original data is, the sample mean will always be Normally distributed when n is large.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IE" altLang="en-US" sz="1200" dirty="0" smtClean="0">
              <a:solidFill>
                <a:schemeClr val="hlink"/>
              </a:solidFill>
            </a:endParaRP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IE" altLang="en-US" sz="1200" dirty="0" smtClean="0">
                <a:solidFill>
                  <a:schemeClr val="hlink"/>
                </a:solidFill>
              </a:rPr>
              <a:t>If the original data is Normal then the sample means are Normal, irrespective of sample size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IE" altLang="en-US" sz="1200" dirty="0" smtClean="0">
              <a:solidFill>
                <a:schemeClr val="hlink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8C963-0DE6-4C6F-84FD-3327D0196A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51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8C963-0DE6-4C6F-84FD-3327D0196A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14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73CAF3-A091-4328-B27A-DCA4AAEEF035}" type="slidenum">
              <a:rPr lang="en-IE" altLang="en-US"/>
              <a:pPr/>
              <a:t>3</a:t>
            </a:fld>
            <a:endParaRPr lang="en-IE" alt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 dirty="0" smtClean="0"/>
              <a:t>Abraham Wald and Survival bias</a:t>
            </a:r>
            <a:endParaRPr lang="en-IE" altLang="en-US" dirty="0"/>
          </a:p>
        </p:txBody>
      </p:sp>
    </p:spTree>
    <p:extLst>
      <p:ext uri="{BB962C8B-B14F-4D97-AF65-F5344CB8AC3E}">
        <p14:creationId xmlns:p14="http://schemas.microsoft.com/office/powerpoint/2010/main" val="2914790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Numerical variables are also known as quantitative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8C963-0DE6-4C6F-84FD-3327D0196A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altLang="en-US" sz="1200" dirty="0" smtClean="0"/>
              <a:t>A </a:t>
            </a:r>
            <a:r>
              <a:rPr lang="en-IE" altLang="en-US" sz="1200" b="1" dirty="0" err="1" smtClean="0">
                <a:solidFill>
                  <a:schemeClr val="folHlink"/>
                </a:solidFill>
              </a:rPr>
              <a:t>Barchart</a:t>
            </a:r>
            <a:r>
              <a:rPr lang="en-IE" altLang="en-US" sz="1200" dirty="0" smtClean="0"/>
              <a:t> presents the frequencies for a categorical variable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8C963-0DE6-4C6F-84FD-3327D0196A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63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A05AEA-C201-4BC6-B665-6B9992DAABF7}" type="slidenum">
              <a:rPr lang="en-IE" altLang="en-US"/>
              <a:pPr/>
              <a:t>6</a:t>
            </a:fld>
            <a:endParaRPr lang="en-IE" altLang="en-US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638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56C79-14C5-4BD8-A9C2-484DBE0F69DC}" type="slidenum">
              <a:rPr lang="en-IE" altLang="en-US"/>
              <a:pPr/>
              <a:t>7</a:t>
            </a:fld>
            <a:endParaRPr lang="en-IE" altLang="en-US"/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570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9D3EE-7A18-4003-9C26-C70073A8237E}" type="slidenum">
              <a:rPr lang="en-IE" altLang="en-US"/>
              <a:pPr/>
              <a:t>9</a:t>
            </a:fld>
            <a:endParaRPr lang="en-IE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217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8EC80-14F9-4E8C-AFBA-D905E8C39483}" type="slidenum">
              <a:rPr lang="en-IE" altLang="en-US"/>
              <a:pPr/>
              <a:t>10</a:t>
            </a:fld>
            <a:endParaRPr lang="en-IE" alt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702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EE620C-CDE8-4CA4-BDE5-576361E59542}" type="slidenum">
              <a:rPr lang="en-IE" altLang="en-US"/>
              <a:pPr/>
              <a:t>11</a:t>
            </a:fld>
            <a:endParaRPr lang="en-IE" alt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 altLang="en-US"/>
          </a:p>
          <a:p>
            <a:endParaRPr lang="en-IE" altLang="en-US"/>
          </a:p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25355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D94-E438-40FB-B881-8F883494DF4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D940-A4D3-4B80-AE6F-3BEC3EC1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8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D94-E438-40FB-B881-8F883494DF4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D940-A4D3-4B80-AE6F-3BEC3EC1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8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D94-E438-40FB-B881-8F883494DF4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D940-A4D3-4B80-AE6F-3BEC3EC1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68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D178820-A4F3-42AB-8C15-8998EAEEE00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172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3568"/>
            <a:ext cx="7886700" cy="1227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5190"/>
            <a:ext cx="7886700" cy="5123934"/>
          </a:xfrm>
        </p:spPr>
        <p:txBody>
          <a:bodyPr/>
          <a:lstStyle>
            <a:lvl2pPr marL="685800" indent="-228600">
              <a:buFont typeface="Calibri" panose="020F0502020204030204" pitchFamily="34" charset="0"/>
              <a:buChar char="-"/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96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D94-E438-40FB-B881-8F883494DF4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D940-A4D3-4B80-AE6F-3BEC3EC1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D94-E438-40FB-B881-8F883494DF4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D940-A4D3-4B80-AE6F-3BEC3EC1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D94-E438-40FB-B881-8F883494DF4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D940-A4D3-4B80-AE6F-3BEC3EC1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2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D94-E438-40FB-B881-8F883494DF4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D940-A4D3-4B80-AE6F-3BEC3EC1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D94-E438-40FB-B881-8F883494DF4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D940-A4D3-4B80-AE6F-3BEC3EC1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6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D94-E438-40FB-B881-8F883494DF4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D940-A4D3-4B80-AE6F-3BEC3EC1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4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D94-E438-40FB-B881-8F883494DF4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D940-A4D3-4B80-AE6F-3BEC3EC1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10D94-E438-40FB-B881-8F883494DF4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7D940-A4D3-4B80-AE6F-3BEC3EC1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9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w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70.png"/><Relationship Id="rId12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wmf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5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0.png"/><Relationship Id="rId5" Type="http://schemas.openxmlformats.org/officeDocument/2006/relationships/image" Target="../media/image59.wmf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fundamentals to </a:t>
            </a:r>
            <a:r>
              <a:rPr lang="en-US" dirty="0" smtClean="0"/>
              <a:t>characterize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2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36713" y="482600"/>
            <a:ext cx="3538537" cy="596900"/>
          </a:xfrm>
        </p:spPr>
        <p:txBody>
          <a:bodyPr>
            <a:normAutofit fontScale="90000"/>
          </a:bodyPr>
          <a:lstStyle/>
          <a:p>
            <a:r>
              <a:rPr lang="en-IE" altLang="en-US"/>
              <a:t>The </a:t>
            </a:r>
            <a:r>
              <a:rPr lang="en-IE" altLang="en-US" b="1"/>
              <a:t>Mean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479" y="1505656"/>
            <a:ext cx="8229600" cy="1655762"/>
          </a:xfrm>
        </p:spPr>
        <p:txBody>
          <a:bodyPr/>
          <a:lstStyle/>
          <a:p>
            <a:r>
              <a:rPr lang="en-IE" altLang="en-US" dirty="0"/>
              <a:t>Let x</a:t>
            </a:r>
            <a:r>
              <a:rPr lang="en-IE" altLang="en-US" baseline="-25000" dirty="0"/>
              <a:t>1</a:t>
            </a:r>
            <a:r>
              <a:rPr lang="en-IE" altLang="en-US" dirty="0"/>
              <a:t>,x</a:t>
            </a:r>
            <a:r>
              <a:rPr lang="en-IE" altLang="en-US" baseline="-25000" dirty="0"/>
              <a:t>2</a:t>
            </a:r>
            <a:r>
              <a:rPr lang="en-IE" altLang="en-US" dirty="0"/>
              <a:t>,x</a:t>
            </a:r>
            <a:r>
              <a:rPr lang="en-IE" altLang="en-US" baseline="-25000" dirty="0"/>
              <a:t>3</a:t>
            </a:r>
            <a:r>
              <a:rPr lang="en-IE" altLang="en-US" dirty="0"/>
              <a:t>,…,</a:t>
            </a:r>
            <a:r>
              <a:rPr lang="en-IE" altLang="en-US" dirty="0" err="1"/>
              <a:t>x</a:t>
            </a:r>
            <a:r>
              <a:rPr lang="en-IE" altLang="en-US" i="1" baseline="-25000" dirty="0" err="1"/>
              <a:t>n</a:t>
            </a:r>
            <a:r>
              <a:rPr lang="en-IE" altLang="en-US" i="1" dirty="0"/>
              <a:t> </a:t>
            </a:r>
            <a:r>
              <a:rPr lang="en-IE" altLang="en-US" dirty="0"/>
              <a:t>be the realised values</a:t>
            </a:r>
            <a:r>
              <a:rPr lang="en-IE" altLang="en-US" i="1" dirty="0"/>
              <a:t> </a:t>
            </a:r>
            <a:r>
              <a:rPr lang="en-IE" altLang="en-US" dirty="0"/>
              <a:t>of a random variable </a:t>
            </a:r>
            <a:r>
              <a:rPr lang="en-IE" altLang="en-US" b="1" dirty="0"/>
              <a:t>X</a:t>
            </a:r>
            <a:r>
              <a:rPr lang="en-IE" altLang="en-US" dirty="0"/>
              <a:t>, from a sample of size</a:t>
            </a:r>
            <a:r>
              <a:rPr lang="en-IE" altLang="en-US" b="1" dirty="0"/>
              <a:t> n.</a:t>
            </a:r>
            <a:r>
              <a:rPr lang="en-IE" altLang="en-US" dirty="0"/>
              <a:t> The </a:t>
            </a:r>
            <a:r>
              <a:rPr lang="en-IE" altLang="en-US" b="1" dirty="0">
                <a:solidFill>
                  <a:schemeClr val="folHlink"/>
                </a:solidFill>
              </a:rPr>
              <a:t>sample arithmetic mean</a:t>
            </a:r>
            <a:r>
              <a:rPr lang="en-IE" altLang="en-US" dirty="0"/>
              <a:t> is defined as:</a:t>
            </a:r>
          </a:p>
        </p:txBody>
      </p:sp>
      <p:graphicFrame>
        <p:nvGraphicFramePr>
          <p:cNvPr id="39958" name="Object 2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472833706"/>
              </p:ext>
            </p:extLst>
          </p:nvPr>
        </p:nvGraphicFramePr>
        <p:xfrm>
          <a:off x="3068303" y="2798763"/>
          <a:ext cx="2670175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4" imgW="749160" imgH="520560" progId="Equation.3">
                  <p:embed/>
                </p:oleObj>
              </mc:Choice>
              <mc:Fallback>
                <p:oleObj name="Equation" r:id="rId4" imgW="749160" imgH="520560" progId="Equation.3">
                  <p:embed/>
                  <p:pic>
                    <p:nvPicPr>
                      <p:cNvPr id="3995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303" y="2798763"/>
                        <a:ext cx="2670175" cy="192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468313" y="4724400"/>
            <a:ext cx="8229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GB" altLang="en-US" sz="260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1188" y="5136925"/>
            <a:ext cx="80137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IE" altLang="en-US" sz="1800" dirty="0">
                <a:latin typeface="Tahoma" pitchFamily="34" charset="0"/>
              </a:rPr>
              <a:t>Example: The systolic blood pressure of 7 middle aged men were:</a:t>
            </a:r>
          </a:p>
          <a:p>
            <a:pPr eaLnBrk="1" hangingPunct="1">
              <a:lnSpc>
                <a:spcPct val="10000"/>
              </a:lnSpc>
              <a:spcBef>
                <a:spcPct val="0"/>
              </a:spcBef>
              <a:buFont typeface="Wingdings" pitchFamily="2" charset="2"/>
              <a:buNone/>
            </a:pPr>
            <a:endParaRPr lang="en-IE" altLang="en-US" sz="1800" dirty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IE" altLang="en-US" sz="1800" dirty="0">
                <a:latin typeface="Tahoma" pitchFamily="34" charset="0"/>
              </a:rPr>
              <a:t>151, 124, 132, 170, 146, 124 and 113.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-36512" y="5874221"/>
            <a:ext cx="9155583" cy="869533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cs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52045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The Median and Mode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125" indent="-365125">
              <a:tabLst>
                <a:tab pos="1082675" algn="l"/>
              </a:tabLst>
            </a:pPr>
            <a:r>
              <a:rPr lang="en-IE" altLang="en-US" dirty="0"/>
              <a:t>If the sample data are arranged in increasing order, the </a:t>
            </a:r>
            <a:r>
              <a:rPr lang="en-IE" altLang="en-US" b="1" dirty="0">
                <a:solidFill>
                  <a:schemeClr val="folHlink"/>
                </a:solidFill>
              </a:rPr>
              <a:t>median</a:t>
            </a:r>
            <a:r>
              <a:rPr lang="en-IE" altLang="en-US" dirty="0"/>
              <a:t> is </a:t>
            </a:r>
          </a:p>
          <a:p>
            <a:pPr marL="1082675" lvl="1" indent="-538163">
              <a:buFontTx/>
              <a:buAutoNum type="romanLcParenBoth"/>
              <a:tabLst>
                <a:tab pos="1082675" algn="l"/>
              </a:tabLst>
            </a:pPr>
            <a:r>
              <a:rPr lang="en-IE" altLang="en-US" dirty="0"/>
              <a:t>the </a:t>
            </a:r>
            <a:r>
              <a:rPr lang="en-IE" altLang="en-US" u="sng" dirty="0"/>
              <a:t>middle</a:t>
            </a:r>
            <a:r>
              <a:rPr lang="en-IE" altLang="en-US" dirty="0"/>
              <a:t> value if </a:t>
            </a:r>
            <a:r>
              <a:rPr lang="en-IE" altLang="en-US" i="1" dirty="0"/>
              <a:t>n</a:t>
            </a:r>
            <a:r>
              <a:rPr lang="en-IE" altLang="en-US" dirty="0"/>
              <a:t> is an odd number, or</a:t>
            </a:r>
          </a:p>
          <a:p>
            <a:pPr marL="1082675" lvl="1" indent="-538163">
              <a:buFontTx/>
              <a:buAutoNum type="romanLcParenBoth"/>
              <a:tabLst>
                <a:tab pos="1082675" algn="l"/>
              </a:tabLst>
            </a:pPr>
            <a:r>
              <a:rPr lang="en-IE" altLang="en-US" u="sng" dirty="0"/>
              <a:t>midway</a:t>
            </a:r>
            <a:r>
              <a:rPr lang="en-IE" altLang="en-US" dirty="0"/>
              <a:t> between the two middle values if </a:t>
            </a:r>
            <a:r>
              <a:rPr lang="en-IE" altLang="en-US" i="1" dirty="0"/>
              <a:t>n</a:t>
            </a:r>
            <a:r>
              <a:rPr lang="en-IE" altLang="en-US" dirty="0"/>
              <a:t> is an even number</a:t>
            </a:r>
          </a:p>
          <a:p>
            <a:pPr marL="365125" indent="-365125">
              <a:buClr>
                <a:schemeClr val="tx1"/>
              </a:buClr>
              <a:tabLst>
                <a:tab pos="1082675" algn="l"/>
              </a:tabLst>
            </a:pPr>
            <a:r>
              <a:rPr lang="en-IE" altLang="en-US" dirty="0"/>
              <a:t>The </a:t>
            </a:r>
            <a:r>
              <a:rPr lang="en-IE" altLang="en-US" b="1" dirty="0">
                <a:solidFill>
                  <a:schemeClr val="folHlink"/>
                </a:solidFill>
              </a:rPr>
              <a:t>mode</a:t>
            </a:r>
            <a:r>
              <a:rPr lang="en-IE" altLang="en-US" dirty="0"/>
              <a:t> is the most commonly occurring value. </a:t>
            </a:r>
            <a:endParaRPr lang="en-IE" altLang="en-US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388" y="5130800"/>
            <a:ext cx="8964612" cy="20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IE" altLang="en-US" sz="1800" dirty="0">
                <a:latin typeface="Tahoma" pitchFamily="34" charset="0"/>
              </a:rPr>
              <a:t>The reordered systolic blood pressure data seen earlier </a:t>
            </a:r>
            <a:r>
              <a:rPr lang="en-IE" altLang="en-US" sz="1200" dirty="0">
                <a:latin typeface="Tahoma" pitchFamily="34" charset="0"/>
              </a:rPr>
              <a:t>151, 124, 132, 170, 146, 124 and 113</a:t>
            </a:r>
            <a:r>
              <a:rPr lang="en-IE" altLang="en-US" sz="1800" dirty="0">
                <a:latin typeface="Tahoma" pitchFamily="34" charset="0"/>
              </a:rPr>
              <a:t> are:</a:t>
            </a:r>
          </a:p>
          <a:p>
            <a:pPr eaLnBrk="1" hangingPunct="1">
              <a:lnSpc>
                <a:spcPct val="40000"/>
              </a:lnSpc>
              <a:spcBef>
                <a:spcPct val="0"/>
              </a:spcBef>
              <a:buFont typeface="Wingdings" pitchFamily="2" charset="2"/>
              <a:buNone/>
            </a:pPr>
            <a:endParaRPr lang="en-IE" altLang="en-US" sz="1800" dirty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IE" altLang="en-US" sz="1800" dirty="0">
                <a:latin typeface="Tahoma" pitchFamily="34" charset="0"/>
              </a:rPr>
              <a:t>113, 124, 124, 132, 146, 151, 170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 typeface="Wingdings" pitchFamily="2" charset="2"/>
              <a:buNone/>
            </a:pPr>
            <a:endParaRPr lang="en-IE" altLang="en-US" sz="1800" dirty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IE" altLang="en-US" sz="1800" dirty="0">
                <a:latin typeface="Tahoma" pitchFamily="34" charset="0"/>
              </a:rPr>
              <a:t>The </a:t>
            </a:r>
            <a:r>
              <a:rPr lang="en-IE" altLang="en-US" sz="1800" dirty="0">
                <a:solidFill>
                  <a:srgbClr val="7030A0"/>
                </a:solidFill>
                <a:latin typeface="Tahoma" pitchFamily="34" charset="0"/>
              </a:rPr>
              <a:t>Median </a:t>
            </a:r>
            <a:r>
              <a:rPr lang="en-IE" altLang="en-US" sz="1800" dirty="0">
                <a:latin typeface="Tahoma" pitchFamily="34" charset="0"/>
              </a:rPr>
              <a:t>is the value in the middle of the ordered data: 132 </a:t>
            </a:r>
            <a:endParaRPr lang="en-IE" altLang="en-US" sz="1800" dirty="0" smtClean="0">
              <a:latin typeface="Tahoma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IE" altLang="en-US" sz="1800" dirty="0"/>
              <a:t>Two individuals have systolic blood pressure = 124 mm Hg, so the </a:t>
            </a:r>
            <a:r>
              <a:rPr lang="en-IE" altLang="en-US" sz="1800" dirty="0">
                <a:solidFill>
                  <a:srgbClr val="7030A0"/>
                </a:solidFill>
              </a:rPr>
              <a:t>Mode</a:t>
            </a:r>
            <a:r>
              <a:rPr lang="en-IE" altLang="en-US" sz="1800" dirty="0"/>
              <a:t> is 124.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IE" altLang="en-US" sz="1800" dirty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IE" altLang="en-US" sz="18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348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Mean versus Median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10614"/>
            <a:ext cx="8491135" cy="244698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E" altLang="en-US" sz="2000" dirty="0"/>
              <a:t>Large sample values tend to inflate the mean.  This will happen if the histogram of the data is right-skewed. </a:t>
            </a:r>
          </a:p>
          <a:p>
            <a:pPr>
              <a:lnSpc>
                <a:spcPct val="90000"/>
              </a:lnSpc>
            </a:pPr>
            <a:endParaRPr lang="en-IE" altLang="en-US" sz="2000" dirty="0"/>
          </a:p>
          <a:p>
            <a:pPr>
              <a:lnSpc>
                <a:spcPct val="90000"/>
              </a:lnSpc>
            </a:pPr>
            <a:r>
              <a:rPr lang="en-IE" altLang="en-US" sz="2000" dirty="0"/>
              <a:t>The median is not influenced by large sample values and is a better measure of centrality if the distribution is skewed.</a:t>
            </a:r>
          </a:p>
          <a:p>
            <a:pPr>
              <a:lnSpc>
                <a:spcPct val="90000"/>
              </a:lnSpc>
            </a:pPr>
            <a:endParaRPr lang="en-IE" altLang="en-US" sz="2000" dirty="0"/>
          </a:p>
          <a:p>
            <a:pPr>
              <a:lnSpc>
                <a:spcPct val="90000"/>
              </a:lnSpc>
            </a:pPr>
            <a:r>
              <a:rPr lang="en-IE" altLang="en-US" sz="2000" dirty="0"/>
              <a:t>Note if mean=median=mode then the data are said to be </a:t>
            </a:r>
            <a:r>
              <a:rPr lang="en-IE" altLang="en-US" sz="2000" dirty="0" smtClean="0"/>
              <a:t>symmetrical</a:t>
            </a:r>
            <a:endParaRPr lang="en-IE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8753" b="10671"/>
          <a:stretch/>
        </p:blipFill>
        <p:spPr>
          <a:xfrm>
            <a:off x="395288" y="3624993"/>
            <a:ext cx="8299013" cy="323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03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 smtClean="0"/>
              <a:t>2. Measures </a:t>
            </a:r>
            <a:r>
              <a:rPr lang="en-IE" altLang="en-US" dirty="0"/>
              <a:t>of Dispersion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51375"/>
          </a:xfrm>
        </p:spPr>
        <p:txBody>
          <a:bodyPr/>
          <a:lstStyle/>
          <a:p>
            <a:pPr marL="609600" indent="-609600"/>
            <a:r>
              <a:rPr lang="en-IE" altLang="en-US" sz="2600" dirty="0"/>
              <a:t>Measures of dispersion characterise how spread out the distribution is, i.e., how variable the data are.  </a:t>
            </a:r>
          </a:p>
          <a:p>
            <a:pPr marL="609600" indent="-609600"/>
            <a:r>
              <a:rPr lang="en-IE" altLang="en-US" sz="2600" dirty="0"/>
              <a:t>Commonly used measures of dispersion include:</a:t>
            </a:r>
          </a:p>
          <a:p>
            <a:pPr marL="1154113" lvl="1" indent="-533400">
              <a:buFontTx/>
              <a:buAutoNum type="arabicPeriod"/>
            </a:pPr>
            <a:r>
              <a:rPr lang="en-IE" altLang="en-US" sz="2200" dirty="0" smtClean="0">
                <a:solidFill>
                  <a:schemeClr val="folHlink"/>
                </a:solidFill>
              </a:rPr>
              <a:t>Range </a:t>
            </a:r>
            <a:r>
              <a:rPr lang="en-IE" altLang="en-US" sz="1600" dirty="0" smtClean="0">
                <a:solidFill>
                  <a:schemeClr val="folHlink"/>
                </a:solidFill>
              </a:rPr>
              <a:t>(</a:t>
            </a:r>
            <a:r>
              <a:rPr lang="en-IE" altLang="en-US" sz="1400" dirty="0"/>
              <a:t>difference between the largest and smallest observations in the sample</a:t>
            </a:r>
            <a:r>
              <a:rPr lang="en-IE" altLang="en-US" sz="1600" dirty="0" smtClean="0">
                <a:solidFill>
                  <a:schemeClr val="folHlink"/>
                </a:solidFill>
              </a:rPr>
              <a:t>)</a:t>
            </a:r>
            <a:endParaRPr lang="en-IE" altLang="en-US" sz="2200" dirty="0">
              <a:solidFill>
                <a:schemeClr val="folHlink"/>
              </a:solidFill>
            </a:endParaRPr>
          </a:p>
          <a:p>
            <a:pPr marL="1154113" lvl="1" indent="-533400">
              <a:buFontTx/>
              <a:buAutoNum type="arabicPeriod"/>
            </a:pPr>
            <a:r>
              <a:rPr lang="en-IE" altLang="en-US" sz="2200" dirty="0">
                <a:solidFill>
                  <a:schemeClr val="folHlink"/>
                </a:solidFill>
              </a:rPr>
              <a:t>Variance &amp; Standard </a:t>
            </a:r>
            <a:r>
              <a:rPr lang="en-IE" altLang="en-US" sz="2200" dirty="0" smtClean="0">
                <a:solidFill>
                  <a:schemeClr val="folHlink"/>
                </a:solidFill>
              </a:rPr>
              <a:t>deviation</a:t>
            </a:r>
            <a:endParaRPr lang="en-IE" altLang="en-US" sz="2200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563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23569"/>
            <a:ext cx="7886700" cy="584770"/>
          </a:xfrm>
        </p:spPr>
        <p:txBody>
          <a:bodyPr>
            <a:normAutofit fontScale="90000"/>
          </a:bodyPr>
          <a:lstStyle/>
          <a:p>
            <a:r>
              <a:rPr lang="en-IE" altLang="en-US" dirty="0"/>
              <a:t>Sample Variance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719" y="708340"/>
            <a:ext cx="8793856" cy="927278"/>
          </a:xfrm>
        </p:spPr>
        <p:txBody>
          <a:bodyPr/>
          <a:lstStyle/>
          <a:p>
            <a:r>
              <a:rPr lang="en-IE" altLang="en-US" dirty="0"/>
              <a:t>The </a:t>
            </a:r>
            <a:r>
              <a:rPr lang="en-IE" altLang="en-US" b="1" dirty="0">
                <a:solidFill>
                  <a:schemeClr val="folHlink"/>
                </a:solidFill>
              </a:rPr>
              <a:t>sample variance</a:t>
            </a:r>
            <a:r>
              <a:rPr lang="en-IE" altLang="en-US" dirty="0"/>
              <a:t>, </a:t>
            </a:r>
            <a:r>
              <a:rPr lang="en-IE" altLang="en-US" b="1" dirty="0">
                <a:solidFill>
                  <a:schemeClr val="folHlink"/>
                </a:solidFill>
              </a:rPr>
              <a:t>s</a:t>
            </a:r>
            <a:r>
              <a:rPr lang="en-IE" altLang="en-US" b="1" baseline="30000" dirty="0">
                <a:solidFill>
                  <a:schemeClr val="folHlink"/>
                </a:solidFill>
              </a:rPr>
              <a:t>2</a:t>
            </a:r>
            <a:r>
              <a:rPr lang="en-IE" altLang="en-US" dirty="0"/>
              <a:t>, is the arithmetic mean of the squared deviations from the sample mean:</a:t>
            </a:r>
          </a:p>
        </p:txBody>
      </p:sp>
      <p:graphicFrame>
        <p:nvGraphicFramePr>
          <p:cNvPr id="607236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0928533"/>
              </p:ext>
            </p:extLst>
          </p:nvPr>
        </p:nvGraphicFramePr>
        <p:xfrm>
          <a:off x="3199148" y="1407219"/>
          <a:ext cx="25654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4" imgW="1180800" imgH="723600" progId="Equation.3">
                  <p:embed/>
                </p:oleObj>
              </mc:Choice>
              <mc:Fallback>
                <p:oleObj name="Equation" r:id="rId4" imgW="1180800" imgH="723600" progId="Equation.3">
                  <p:embed/>
                  <p:pic>
                    <p:nvPicPr>
                      <p:cNvPr id="6072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9148" y="1407219"/>
                        <a:ext cx="2565400" cy="163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73704" y="3447960"/>
            <a:ext cx="4645025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69925" indent="-325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22350" indent="-3508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39850" indent="-315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681163" indent="-3397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en-US" sz="3000" b="1"/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267" y="3286521"/>
            <a:ext cx="3036887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642" y="3286521"/>
            <a:ext cx="3036887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4648379" y="3429396"/>
            <a:ext cx="517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3600">
                <a:latin typeface="Tahoma" pitchFamily="34" charset="0"/>
              </a:rPr>
              <a:t>&gt;</a:t>
            </a:r>
            <a:endParaRPr lang="en-US" altLang="en-US" sz="3600">
              <a:latin typeface="Tahoma" pitchFamily="34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1400354" y="4191540"/>
            <a:ext cx="2840037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IE" altLang="en-US" kern="0" dirty="0" smtClean="0"/>
              <a:t>[0,2,4,6,8,10]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676900" y="4214638"/>
            <a:ext cx="2838450" cy="49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IE" altLang="en-US" kern="0" dirty="0" smtClean="0"/>
              <a:t>[2,3,4,6,7,8]</a:t>
            </a:r>
          </a:p>
        </p:txBody>
      </p:sp>
      <p:sp>
        <p:nvSpPr>
          <p:cNvPr id="28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971600" y="5001239"/>
            <a:ext cx="3421514" cy="72072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9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966910" y="4869160"/>
            <a:ext cx="3421514" cy="720725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0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-252536" y="5805264"/>
            <a:ext cx="5083298" cy="720725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1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499992" y="5804619"/>
            <a:ext cx="4887920" cy="720725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16286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z="3800"/>
              <a:t>Standard Deviation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34325" cy="3140075"/>
          </a:xfrm>
        </p:spPr>
        <p:txBody>
          <a:bodyPr/>
          <a:lstStyle/>
          <a:p>
            <a:r>
              <a:rPr lang="en-IE" altLang="en-US" sz="2600"/>
              <a:t>The </a:t>
            </a:r>
            <a:r>
              <a:rPr lang="en-IE" altLang="en-US" sz="2600" b="1">
                <a:solidFill>
                  <a:schemeClr val="folHlink"/>
                </a:solidFill>
              </a:rPr>
              <a:t>sample standard deviation</a:t>
            </a:r>
            <a:r>
              <a:rPr lang="en-IE" altLang="en-US" sz="2600" b="1"/>
              <a:t>, </a:t>
            </a:r>
            <a:r>
              <a:rPr lang="en-IE" altLang="en-US" sz="2600" b="1">
                <a:solidFill>
                  <a:schemeClr val="folHlink"/>
                </a:solidFill>
              </a:rPr>
              <a:t>s</a:t>
            </a:r>
            <a:r>
              <a:rPr lang="en-IE" altLang="en-US" sz="2600" b="1"/>
              <a:t>, </a:t>
            </a:r>
            <a:r>
              <a:rPr lang="en-IE" altLang="en-US" sz="2600"/>
              <a:t> is  the square-root of the variance </a:t>
            </a:r>
          </a:p>
        </p:txBody>
      </p:sp>
      <p:sp>
        <p:nvSpPr>
          <p:cNvPr id="588807" name="Rectangle 7"/>
          <p:cNvSpPr>
            <a:spLocks noChangeArrowheads="1"/>
          </p:cNvSpPr>
          <p:nvPr/>
        </p:nvSpPr>
        <p:spPr bwMode="auto">
          <a:xfrm>
            <a:off x="611188" y="5229225"/>
            <a:ext cx="74930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IE" altLang="en-US" b="1"/>
              <a:t>s </a:t>
            </a:r>
            <a:r>
              <a:rPr lang="en-IE" altLang="en-US"/>
              <a:t>has the advantage of being in the same units as the original variable</a:t>
            </a:r>
            <a:r>
              <a:rPr lang="en-IE" altLang="en-US" b="1"/>
              <a:t> x </a:t>
            </a:r>
            <a:endParaRPr lang="en-IE" altLang="en-US" b="1" i="1">
              <a:sym typeface="Symbol" panose="05050102010706020507" pitchFamily="18" charset="2"/>
            </a:endParaRPr>
          </a:p>
        </p:txBody>
      </p:sp>
      <p:graphicFrame>
        <p:nvGraphicFramePr>
          <p:cNvPr id="588808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2627313" y="2924175"/>
          <a:ext cx="2811462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4" imgW="1231560" imgH="761760" progId="Equation.3">
                  <p:embed/>
                </p:oleObj>
              </mc:Choice>
              <mc:Fallback>
                <p:oleObj name="Equation" r:id="rId4" imgW="1231560" imgH="761760" progId="Equation.3">
                  <p:embed/>
                  <p:pic>
                    <p:nvPicPr>
                      <p:cNvPr id="5888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924175"/>
                        <a:ext cx="2811462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3580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Skewness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5190"/>
            <a:ext cx="7886700" cy="1115665"/>
          </a:xfrm>
        </p:spPr>
        <p:txBody>
          <a:bodyPr/>
          <a:lstStyle/>
          <a:p>
            <a:r>
              <a:rPr lang="en-US" dirty="0" smtClean="0"/>
              <a:t>The coefficient of the skewness is a measure of the degree of symmetry in the variable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1" y="4117539"/>
            <a:ext cx="2816802" cy="17621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332" r="55184" b="3179"/>
          <a:stretch/>
        </p:blipFill>
        <p:spPr>
          <a:xfrm>
            <a:off x="147244" y="4234851"/>
            <a:ext cx="2490277" cy="1922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3777" t="6332"/>
          <a:stretch/>
        </p:blipFill>
        <p:spPr>
          <a:xfrm>
            <a:off x="6474768" y="4234851"/>
            <a:ext cx="2575125" cy="1995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03073" y="6313053"/>
            <a:ext cx="181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Skewness = 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5627" y="6313053"/>
            <a:ext cx="181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Skewness &lt; 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3125" y="6313053"/>
            <a:ext cx="181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Skewness &gt; 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998538" y="2647859"/>
                <a:ext cx="342747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𝑆𝑘𝑒𝑤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538" y="2647859"/>
                <a:ext cx="3427477" cy="1038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42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Kurtosis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623956" cy="4530725"/>
          </a:xfrm>
        </p:spPr>
        <p:txBody>
          <a:bodyPr/>
          <a:lstStyle/>
          <a:p>
            <a:r>
              <a:rPr lang="en-US" dirty="0" smtClean="0"/>
              <a:t>The coefficient of kurtosis is a measure for the degree of </a:t>
            </a:r>
            <a:r>
              <a:rPr lang="en-US" dirty="0" err="1" smtClean="0"/>
              <a:t>peakedness</a:t>
            </a:r>
            <a:r>
              <a:rPr lang="en-US" dirty="0" smtClean="0"/>
              <a:t>/flatness in the variable distribution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409457"/>
            <a:ext cx="8167686" cy="22427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057" y="277814"/>
            <a:ext cx="3345788" cy="2774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3338" y="3370968"/>
                <a:ext cx="3916841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𝐾𝑢𝑟𝑡𝑜𝑠𝑖𝑠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38" y="3370968"/>
                <a:ext cx="3916841" cy="1038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49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51359"/>
            <a:ext cx="7886700" cy="447405"/>
          </a:xfrm>
        </p:spPr>
        <p:txBody>
          <a:bodyPr>
            <a:normAutofit fontScale="90000"/>
          </a:bodyPr>
          <a:lstStyle/>
          <a:p>
            <a:r>
              <a:rPr lang="en-IE" altLang="en-US" dirty="0"/>
              <a:t>The </a:t>
            </a:r>
            <a:r>
              <a:rPr lang="en-IE" altLang="en-US" dirty="0" smtClean="0"/>
              <a:t>Normal/Gaussian </a:t>
            </a:r>
            <a:r>
              <a:rPr lang="en-IE" altLang="en-US" dirty="0"/>
              <a:t>Distribution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164" y="617826"/>
            <a:ext cx="8780318" cy="35177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IE" altLang="en-US" sz="2000" dirty="0"/>
              <a:t>The </a:t>
            </a:r>
            <a:r>
              <a:rPr lang="en-IE" altLang="en-US" sz="2000" b="1" dirty="0"/>
              <a:t>Normal distribution</a:t>
            </a:r>
            <a:r>
              <a:rPr lang="en-IE" altLang="en-US" sz="2000" dirty="0"/>
              <a:t> is considered to be the most important distribution in </a:t>
            </a:r>
            <a:r>
              <a:rPr lang="en-IE" altLang="en-US" sz="2000" dirty="0" smtClean="0"/>
              <a:t>statistics</a:t>
            </a:r>
          </a:p>
          <a:p>
            <a:r>
              <a:rPr lang="en-US" sz="2100" dirty="0"/>
              <a:t>Two parameters define a Gaussian:</a:t>
            </a:r>
          </a:p>
          <a:p>
            <a:pPr lvl="1"/>
            <a:r>
              <a:rPr lang="en-US" sz="1900" dirty="0"/>
              <a:t>Mean </a:t>
            </a:r>
            <a:r>
              <a:rPr lang="en-US" sz="1900" dirty="0">
                <a:sym typeface="Symbol"/>
              </a:rPr>
              <a:t> - location of center</a:t>
            </a:r>
          </a:p>
          <a:p>
            <a:pPr lvl="1"/>
            <a:r>
              <a:rPr lang="en-US" sz="1900" dirty="0" smtClean="0">
                <a:sym typeface="Symbol"/>
              </a:rPr>
              <a:t>Variance </a:t>
            </a:r>
            <a:r>
              <a:rPr lang="en-US" sz="1900" baseline="30000" dirty="0">
                <a:sym typeface="Symbol"/>
              </a:rPr>
              <a:t>2 </a:t>
            </a:r>
            <a:r>
              <a:rPr lang="en-US" sz="1900" dirty="0">
                <a:sym typeface="Symbol"/>
              </a:rPr>
              <a:t>- spread/width of curve</a:t>
            </a:r>
            <a:endParaRPr lang="en-US" sz="1900" baseline="30000" dirty="0">
              <a:sym typeface="Symbol"/>
            </a:endParaRPr>
          </a:p>
          <a:p>
            <a:pPr>
              <a:lnSpc>
                <a:spcPct val="90000"/>
              </a:lnSpc>
            </a:pPr>
            <a:r>
              <a:rPr lang="en-IE" altLang="en-US" sz="2000" dirty="0" smtClean="0"/>
              <a:t>It </a:t>
            </a:r>
            <a:r>
              <a:rPr lang="en-IE" altLang="en-US" sz="2000" dirty="0"/>
              <a:t>occurs in “nature” from processes consisting of a very large number of elements acting in an </a:t>
            </a:r>
            <a:r>
              <a:rPr lang="en-IE" altLang="en-US" sz="2000" b="1" dirty="0"/>
              <a:t>additive</a:t>
            </a:r>
            <a:r>
              <a:rPr lang="en-IE" altLang="en-US" sz="2000" dirty="0"/>
              <a:t> </a:t>
            </a:r>
            <a:r>
              <a:rPr lang="en-IE" altLang="en-US" sz="2000" dirty="0" smtClean="0"/>
              <a:t>manner</a:t>
            </a:r>
          </a:p>
          <a:p>
            <a:pPr marL="365125" indent="-365125"/>
            <a:r>
              <a:rPr lang="en-IE" altLang="en-US" sz="2000" dirty="0"/>
              <a:t>The Normal distribution has a symmetric bell-shaped density curve</a:t>
            </a:r>
          </a:p>
          <a:p>
            <a:pPr marL="365125" indent="-365125"/>
            <a:r>
              <a:rPr lang="en-IE" altLang="en-US" sz="2000" dirty="0"/>
              <a:t>Characterised by two parameters, i.e. the mean </a:t>
            </a:r>
            <a:r>
              <a:rPr lang="en-IE" altLang="en-US" sz="2000" dirty="0">
                <a:sym typeface="Symbol" panose="05050102010706020507" pitchFamily="18" charset="2"/>
              </a:rPr>
              <a:t></a:t>
            </a:r>
            <a:r>
              <a:rPr lang="en-IE" altLang="en-US" sz="2000" b="1" i="1" dirty="0">
                <a:sym typeface="Symbol" panose="05050102010706020507" pitchFamily="18" charset="2"/>
              </a:rPr>
              <a:t></a:t>
            </a:r>
            <a:r>
              <a:rPr lang="en-IE" altLang="en-US" sz="2000" dirty="0">
                <a:sym typeface="Symbol" panose="05050102010706020507" pitchFamily="18" charset="2"/>
              </a:rPr>
              <a:t>, and standard deviation </a:t>
            </a:r>
            <a:r>
              <a:rPr lang="en-IE" altLang="en-US" sz="2000" b="1" i="1" dirty="0">
                <a:sym typeface="Symbol" panose="05050102010706020507" pitchFamily="18" charset="2"/>
              </a:rPr>
              <a:t></a:t>
            </a:r>
          </a:p>
          <a:p>
            <a:pPr marL="898525" lvl="1" indent="-354013"/>
            <a:r>
              <a:rPr lang="en-IE" altLang="en-US" sz="2000" dirty="0">
                <a:sym typeface="Symbol" panose="05050102010706020507" pitchFamily="18" charset="2"/>
              </a:rPr>
              <a:t>68% of data lie within 1</a:t>
            </a:r>
            <a:r>
              <a:rPr lang="en-IE" altLang="en-US" sz="2000" b="1" i="1" dirty="0">
                <a:sym typeface="Symbol" panose="05050102010706020507" pitchFamily="18" charset="2"/>
              </a:rPr>
              <a:t></a:t>
            </a:r>
            <a:r>
              <a:rPr lang="en-IE" altLang="en-US" sz="2000" dirty="0">
                <a:sym typeface="Symbol" panose="05050102010706020507" pitchFamily="18" charset="2"/>
              </a:rPr>
              <a:t> of the mean </a:t>
            </a:r>
            <a:r>
              <a:rPr lang="en-IE" altLang="en-US" sz="2000" b="1" i="1" dirty="0">
                <a:sym typeface="Symbol" panose="05050102010706020507" pitchFamily="18" charset="2"/>
              </a:rPr>
              <a:t></a:t>
            </a:r>
          </a:p>
          <a:p>
            <a:pPr marL="898525" lvl="1" indent="-354013"/>
            <a:r>
              <a:rPr lang="en-IE" altLang="en-US" sz="2000" dirty="0">
                <a:sym typeface="Symbol" panose="05050102010706020507" pitchFamily="18" charset="2"/>
              </a:rPr>
              <a:t>95% of data lie within 2</a:t>
            </a:r>
            <a:r>
              <a:rPr lang="en-IE" altLang="en-US" sz="2000" b="1" i="1" dirty="0">
                <a:sym typeface="Symbol" panose="05050102010706020507" pitchFamily="18" charset="2"/>
              </a:rPr>
              <a:t></a:t>
            </a:r>
            <a:r>
              <a:rPr lang="en-IE" altLang="en-US" sz="2000" dirty="0">
                <a:sym typeface="Symbol" panose="05050102010706020507" pitchFamily="18" charset="2"/>
              </a:rPr>
              <a:t> of the mean </a:t>
            </a:r>
            <a:r>
              <a:rPr lang="en-IE" altLang="en-US" sz="2000" b="1" i="1" dirty="0">
                <a:sym typeface="Symbol" panose="05050102010706020507" pitchFamily="18" charset="2"/>
              </a:rPr>
              <a:t></a:t>
            </a:r>
          </a:p>
          <a:p>
            <a:pPr marL="898525" lvl="1" indent="-354013"/>
            <a:r>
              <a:rPr lang="en-IE" altLang="en-US" sz="2000" dirty="0">
                <a:sym typeface="Symbol" panose="05050102010706020507" pitchFamily="18" charset="2"/>
              </a:rPr>
              <a:t>99.7% of data lie within 3</a:t>
            </a:r>
            <a:r>
              <a:rPr lang="en-IE" altLang="en-US" sz="2000" b="1" i="1" dirty="0">
                <a:sym typeface="Symbol" panose="05050102010706020507" pitchFamily="18" charset="2"/>
              </a:rPr>
              <a:t></a:t>
            </a:r>
            <a:r>
              <a:rPr lang="en-IE" altLang="en-US" sz="2000" dirty="0">
                <a:sym typeface="Symbol" panose="05050102010706020507" pitchFamily="18" charset="2"/>
              </a:rPr>
              <a:t> of the mean </a:t>
            </a:r>
            <a:r>
              <a:rPr lang="en-IE" altLang="en-US" sz="2000" b="1" i="1" dirty="0">
                <a:sym typeface="Symbol" panose="05050102010706020507" pitchFamily="18" charset="2"/>
              </a:rPr>
              <a:t></a:t>
            </a:r>
            <a:endParaRPr lang="en-IE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IE" altLang="en-US" sz="2000" dirty="0"/>
          </a:p>
          <a:p>
            <a:pPr>
              <a:lnSpc>
                <a:spcPct val="90000"/>
              </a:lnSpc>
            </a:pPr>
            <a:endParaRPr lang="en-IE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4438639"/>
            <a:ext cx="3538022" cy="2419361"/>
          </a:xfrm>
          <a:prstGeom prst="rect">
            <a:avLst/>
          </a:prstGeom>
        </p:spPr>
      </p:pic>
      <p:graphicFrame>
        <p:nvGraphicFramePr>
          <p:cNvPr id="28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926619"/>
              </p:ext>
            </p:extLst>
          </p:nvPr>
        </p:nvGraphicFramePr>
        <p:xfrm>
          <a:off x="4500563" y="5648319"/>
          <a:ext cx="4179743" cy="1018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8" name="Equation" r:id="rId5" imgW="1981080" imgH="482400" progId="Equation.3">
                  <p:embed/>
                </p:oleObj>
              </mc:Choice>
              <mc:Fallback>
                <p:oleObj name="Equation" r:id="rId5" imgW="1981080" imgH="48240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648319"/>
                        <a:ext cx="4179743" cy="10182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7245" y="3187850"/>
            <a:ext cx="1676389" cy="213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37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distribution</a:t>
            </a:r>
            <a:endParaRPr lang="en-US" dirty="0"/>
          </a:p>
        </p:txBody>
      </p:sp>
      <p:pic>
        <p:nvPicPr>
          <p:cNvPr id="4" name="Picture 3" descr="Gaussian 1D 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5759" y="1209947"/>
            <a:ext cx="2776191" cy="2171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76474" y="3381375"/>
            <a:ext cx="151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 = 0   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= 1</a:t>
            </a:r>
            <a:endParaRPr lang="en-US" dirty="0"/>
          </a:p>
        </p:txBody>
      </p:sp>
      <p:pic>
        <p:nvPicPr>
          <p:cNvPr id="6" name="Picture 5" descr="Gaussian 1D b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43834" y="1209946"/>
            <a:ext cx="2776191" cy="21714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72173" y="3381375"/>
            <a:ext cx="184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 = 2   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= 1</a:t>
            </a:r>
            <a:endParaRPr lang="en-US" dirty="0"/>
          </a:p>
        </p:txBody>
      </p:sp>
      <p:pic>
        <p:nvPicPr>
          <p:cNvPr id="8" name="Picture 7" descr="Gaussian 1D 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95759" y="3886471"/>
            <a:ext cx="2776191" cy="21714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76473" y="6076950"/>
            <a:ext cx="180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 = 0   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= 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76924" y="6076950"/>
            <a:ext cx="176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 = -2   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= 0.3</a:t>
            </a:r>
            <a:endParaRPr lang="en-US" dirty="0"/>
          </a:p>
        </p:txBody>
      </p:sp>
      <p:pic>
        <p:nvPicPr>
          <p:cNvPr id="12" name="Picture 11" descr="Gaussian 1D 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43834" y="3895996"/>
            <a:ext cx="2776191" cy="2171429"/>
          </a:xfrm>
          <a:prstGeom prst="rect">
            <a:avLst/>
          </a:prstGeom>
        </p:spPr>
      </p:pic>
      <p:graphicFrame>
        <p:nvGraphicFramePr>
          <p:cNvPr id="202754" name="Content Placeholder 3"/>
          <p:cNvGraphicFramePr>
            <a:graphicFrameLocks noChangeAspect="1"/>
          </p:cNvGraphicFramePr>
          <p:nvPr/>
        </p:nvGraphicFramePr>
        <p:xfrm>
          <a:off x="2860676" y="1408114"/>
          <a:ext cx="1035049" cy="510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43" name="Equation" r:id="rId8" imgW="901440" imgH="444240" progId="Equation.3">
                  <p:embed/>
                </p:oleObj>
              </mc:Choice>
              <mc:Fallback>
                <p:oleObj name="Equation" r:id="rId8" imgW="901440" imgH="444240" progId="Equation.3">
                  <p:embed/>
                  <p:pic>
                    <p:nvPicPr>
                      <p:cNvPr id="20275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6" y="1408114"/>
                        <a:ext cx="1035049" cy="5100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310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23568"/>
            <a:ext cx="4097896" cy="1649670"/>
          </a:xfrm>
        </p:spPr>
        <p:txBody>
          <a:bodyPr>
            <a:normAutofit/>
          </a:bodyPr>
          <a:lstStyle/>
          <a:p>
            <a:r>
              <a:rPr lang="en-IE" altLang="en-US" sz="3200" dirty="0"/>
              <a:t>Terminology</a:t>
            </a:r>
            <a:br>
              <a:rPr lang="en-IE" altLang="en-US" sz="3200" dirty="0"/>
            </a:br>
            <a:r>
              <a:rPr lang="en-IE" altLang="en-US" sz="3200" dirty="0"/>
              <a:t>Populations &amp; Samples</a:t>
            </a:r>
            <a:endParaRPr lang="en-US" altLang="en-US" sz="3200" dirty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668" y="1773238"/>
            <a:ext cx="8281115" cy="44640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altLang="en-US" sz="2600" b="1" dirty="0">
                <a:solidFill>
                  <a:schemeClr val="folHlink"/>
                </a:solidFill>
              </a:rPr>
              <a:t>Population</a:t>
            </a:r>
            <a:r>
              <a:rPr lang="en-IE" altLang="en-US" sz="2600" dirty="0"/>
              <a:t>: the complete set </a:t>
            </a:r>
            <a:r>
              <a:rPr lang="en-IE" altLang="en-US" sz="2600" dirty="0" smtClean="0"/>
              <a:t>of                                                                 data (individuals</a:t>
            </a:r>
            <a:r>
              <a:rPr lang="en-IE" altLang="en-US" sz="2600" dirty="0"/>
              <a:t>, </a:t>
            </a:r>
            <a:r>
              <a:rPr lang="en-IE" altLang="en-US" sz="2600" dirty="0" smtClean="0"/>
              <a:t>objects, scores…) </a:t>
            </a:r>
            <a:endParaRPr lang="en-IE" altLang="en-US" sz="2600" dirty="0"/>
          </a:p>
          <a:p>
            <a:pPr lvl="1">
              <a:lnSpc>
                <a:spcPct val="90000"/>
              </a:lnSpc>
            </a:pPr>
            <a:r>
              <a:rPr lang="en-IE" altLang="en-US" sz="2200" dirty="0"/>
              <a:t>Often too large to sample in its </a:t>
            </a:r>
            <a:r>
              <a:rPr lang="en-IE" altLang="en-US" sz="2200" dirty="0" smtClean="0"/>
              <a:t>                                                              entirety </a:t>
            </a:r>
            <a:endParaRPr lang="en-IE" altLang="en-US" sz="2200" dirty="0"/>
          </a:p>
          <a:p>
            <a:pPr>
              <a:lnSpc>
                <a:spcPct val="90000"/>
              </a:lnSpc>
            </a:pPr>
            <a:endParaRPr lang="en-IE" altLang="en-US" sz="2600" dirty="0"/>
          </a:p>
          <a:p>
            <a:pPr>
              <a:lnSpc>
                <a:spcPct val="90000"/>
              </a:lnSpc>
            </a:pPr>
            <a:r>
              <a:rPr lang="en-IE" altLang="en-US" sz="2600" b="1" dirty="0">
                <a:solidFill>
                  <a:schemeClr val="folHlink"/>
                </a:solidFill>
              </a:rPr>
              <a:t>Sample</a:t>
            </a:r>
            <a:r>
              <a:rPr lang="en-IE" altLang="en-US" sz="2600" dirty="0"/>
              <a:t>: A subset of the population. </a:t>
            </a:r>
          </a:p>
          <a:p>
            <a:pPr lvl="1">
              <a:lnSpc>
                <a:spcPct val="90000"/>
              </a:lnSpc>
            </a:pPr>
            <a:r>
              <a:rPr lang="en-IE" altLang="en-US" sz="2200" dirty="0"/>
              <a:t>A sample may be classified as</a:t>
            </a:r>
            <a:r>
              <a:rPr lang="en-IE" altLang="en-US" sz="2200" b="1" dirty="0"/>
              <a:t> </a:t>
            </a:r>
            <a:r>
              <a:rPr lang="en-IE" altLang="en-US" sz="2200" b="1" dirty="0">
                <a:solidFill>
                  <a:schemeClr val="folHlink"/>
                </a:solidFill>
              </a:rPr>
              <a:t>random</a:t>
            </a:r>
            <a:r>
              <a:rPr lang="en-IE" altLang="en-US" sz="2200" b="1" dirty="0"/>
              <a:t> </a:t>
            </a:r>
            <a:r>
              <a:rPr lang="en-IE" altLang="en-US" sz="2200" dirty="0"/>
              <a:t>(each member has equal chance of being selected from a population) or </a:t>
            </a:r>
            <a:r>
              <a:rPr lang="en-IE" altLang="en-US" sz="2200" b="1" dirty="0">
                <a:solidFill>
                  <a:schemeClr val="folHlink"/>
                </a:solidFill>
              </a:rPr>
              <a:t>convenience</a:t>
            </a:r>
            <a:r>
              <a:rPr lang="en-IE" altLang="en-US" sz="2200" dirty="0"/>
              <a:t> (what’s available).</a:t>
            </a:r>
          </a:p>
          <a:p>
            <a:pPr lvl="1">
              <a:lnSpc>
                <a:spcPct val="90000"/>
              </a:lnSpc>
            </a:pPr>
            <a:r>
              <a:rPr lang="en-IE" altLang="en-US" sz="2200" dirty="0"/>
              <a:t>Random selection attempts to ensure the sample is </a:t>
            </a:r>
            <a:r>
              <a:rPr lang="en-IE" altLang="en-US" sz="2200" b="1" dirty="0">
                <a:solidFill>
                  <a:schemeClr val="folHlink"/>
                </a:solidFill>
              </a:rPr>
              <a:t>representative</a:t>
            </a:r>
            <a:r>
              <a:rPr lang="en-IE" altLang="en-US" sz="2200" dirty="0"/>
              <a:t> of the </a:t>
            </a:r>
            <a:r>
              <a:rPr lang="en-IE" altLang="en-US" sz="2200" dirty="0" smtClean="0"/>
              <a:t>population.</a:t>
            </a:r>
            <a:endParaRPr lang="en-US" altLang="en-US" sz="2200" dirty="0"/>
          </a:p>
        </p:txBody>
      </p:sp>
      <p:pic>
        <p:nvPicPr>
          <p:cNvPr id="79874" name="Picture 2" descr="Image result for Statistics population s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910" y="0"/>
            <a:ext cx="3959090" cy="302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2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27" y="123568"/>
            <a:ext cx="6059569" cy="1227437"/>
          </a:xfrm>
        </p:spPr>
        <p:txBody>
          <a:bodyPr>
            <a:noAutofit/>
          </a:bodyPr>
          <a:lstStyle/>
          <a:p>
            <a:r>
              <a:rPr lang="en-IE" altLang="en-US" sz="2400" dirty="0" smtClean="0"/>
              <a:t>Converting any normal probability distribution to a </a:t>
            </a:r>
            <a:r>
              <a:rPr lang="en-IE" altLang="en-US" sz="2400" b="1" dirty="0" smtClean="0"/>
              <a:t>standard </a:t>
            </a:r>
            <a:r>
              <a:rPr lang="en-IE" altLang="en-US" sz="2400" dirty="0" smtClean="0"/>
              <a:t>normal probability distribution</a:t>
            </a:r>
            <a:endParaRPr lang="en-IE" altLang="en-US" sz="2400" dirty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28" y="1565190"/>
            <a:ext cx="4955598" cy="5123934"/>
          </a:xfrm>
        </p:spPr>
        <p:txBody>
          <a:bodyPr>
            <a:normAutofit/>
          </a:bodyPr>
          <a:lstStyle/>
          <a:p>
            <a:r>
              <a:rPr lang="en-IE" altLang="en-US" sz="2000" dirty="0">
                <a:sym typeface="Symbol" panose="05050102010706020507" pitchFamily="18" charset="2"/>
              </a:rPr>
              <a:t>If </a:t>
            </a:r>
            <a:r>
              <a:rPr lang="en-IE" altLang="en-US" sz="2000" i="1" dirty="0">
                <a:sym typeface="Symbol" panose="05050102010706020507" pitchFamily="18" charset="2"/>
              </a:rPr>
              <a:t>X</a:t>
            </a:r>
            <a:r>
              <a:rPr lang="en-IE" altLang="en-US" sz="2000" dirty="0">
                <a:sym typeface="Symbol" panose="05050102010706020507" pitchFamily="18" charset="2"/>
              </a:rPr>
              <a:t> is a Normally distributed random variable with mean = </a:t>
            </a:r>
            <a:r>
              <a:rPr lang="en-IE" altLang="en-US" sz="2000" b="1" i="1" dirty="0">
                <a:sym typeface="Symbol" panose="05050102010706020507" pitchFamily="18" charset="2"/>
              </a:rPr>
              <a:t></a:t>
            </a:r>
            <a:r>
              <a:rPr lang="en-IE" altLang="en-US" sz="2000" dirty="0">
                <a:sym typeface="Symbol" panose="05050102010706020507" pitchFamily="18" charset="2"/>
              </a:rPr>
              <a:t> and standard deviation = </a:t>
            </a:r>
            <a:r>
              <a:rPr lang="en-IE" altLang="en-US" sz="2000" b="1" i="1" dirty="0">
                <a:sym typeface="Symbol" panose="05050102010706020507" pitchFamily="18" charset="2"/>
              </a:rPr>
              <a:t></a:t>
            </a:r>
            <a:r>
              <a:rPr lang="en-IE" altLang="en-US" sz="2000" dirty="0">
                <a:sym typeface="Symbol" panose="05050102010706020507" pitchFamily="18" charset="2"/>
              </a:rPr>
              <a:t>, then </a:t>
            </a:r>
            <a:r>
              <a:rPr lang="en-IE" altLang="en-US" sz="2000" i="1" dirty="0">
                <a:sym typeface="Symbol" panose="05050102010706020507" pitchFamily="18" charset="2"/>
              </a:rPr>
              <a:t>X</a:t>
            </a:r>
            <a:r>
              <a:rPr lang="en-IE" altLang="en-US" sz="2000" dirty="0">
                <a:sym typeface="Symbol" panose="05050102010706020507" pitchFamily="18" charset="2"/>
              </a:rPr>
              <a:t> can be converted to a </a:t>
            </a:r>
            <a:r>
              <a:rPr lang="en-IE" altLang="en-US" sz="2000" b="1" dirty="0">
                <a:sym typeface="Symbol" panose="05050102010706020507" pitchFamily="18" charset="2"/>
              </a:rPr>
              <a:t>Standard</a:t>
            </a:r>
            <a:r>
              <a:rPr lang="en-IE" altLang="en-US" sz="2000" dirty="0">
                <a:sym typeface="Symbol" panose="05050102010706020507" pitchFamily="18" charset="2"/>
              </a:rPr>
              <a:t> Normal random variable </a:t>
            </a:r>
            <a:r>
              <a:rPr lang="en-IE" altLang="en-US" sz="2000" i="1" dirty="0">
                <a:sym typeface="Symbol" panose="05050102010706020507" pitchFamily="18" charset="2"/>
              </a:rPr>
              <a:t>Z </a:t>
            </a:r>
            <a:r>
              <a:rPr lang="en-IE" altLang="en-US" sz="2000" dirty="0">
                <a:sym typeface="Symbol" panose="05050102010706020507" pitchFamily="18" charset="2"/>
              </a:rPr>
              <a:t>using</a:t>
            </a:r>
            <a:r>
              <a:rPr lang="en-IE" altLang="en-US" sz="2000" dirty="0" smtClean="0">
                <a:sym typeface="Symbol" panose="05050102010706020507" pitchFamily="18" charset="2"/>
              </a:rPr>
              <a:t>:</a:t>
            </a:r>
          </a:p>
          <a:p>
            <a:endParaRPr lang="en-IE" altLang="en-US" sz="2000" dirty="0">
              <a:sym typeface="Symbol" panose="05050102010706020507" pitchFamily="18" charset="2"/>
            </a:endParaRPr>
          </a:p>
          <a:p>
            <a:endParaRPr lang="en-IE" altLang="en-US" sz="2000" dirty="0" smtClean="0">
              <a:sym typeface="Symbol" panose="05050102010706020507" pitchFamily="18" charset="2"/>
            </a:endParaRPr>
          </a:p>
          <a:p>
            <a:endParaRPr lang="en-IE" altLang="en-US" sz="2000" dirty="0">
              <a:sym typeface="Symbol" panose="05050102010706020507" pitchFamily="18" charset="2"/>
            </a:endParaRPr>
          </a:p>
          <a:p>
            <a:endParaRPr lang="en-IE" altLang="en-US" sz="2000" i="1" dirty="0" smtClean="0"/>
          </a:p>
          <a:p>
            <a:endParaRPr lang="en-IE" altLang="en-US" sz="2000" i="1" dirty="0"/>
          </a:p>
          <a:p>
            <a:r>
              <a:rPr lang="en-IE" altLang="en-US" sz="2000" i="1" dirty="0" smtClean="0"/>
              <a:t>Z</a:t>
            </a:r>
            <a:r>
              <a:rPr lang="en-IE" altLang="en-US" sz="2000" dirty="0" smtClean="0"/>
              <a:t> </a:t>
            </a:r>
            <a:r>
              <a:rPr lang="en-IE" altLang="en-US" sz="2000" dirty="0"/>
              <a:t>has </a:t>
            </a:r>
            <a:r>
              <a:rPr lang="en-IE" altLang="en-US" sz="2000" dirty="0">
                <a:sym typeface="Symbol" panose="05050102010706020507" pitchFamily="18" charset="2"/>
              </a:rPr>
              <a:t>mean</a:t>
            </a:r>
            <a:r>
              <a:rPr lang="en-IE" altLang="en-US" sz="2000" b="1" i="1" dirty="0">
                <a:sym typeface="Symbol" panose="05050102010706020507" pitchFamily="18" charset="2"/>
              </a:rPr>
              <a:t> </a:t>
            </a:r>
            <a:r>
              <a:rPr lang="en-IE" altLang="en-US" sz="2000" dirty="0">
                <a:sym typeface="Symbol" panose="05050102010706020507" pitchFamily="18" charset="2"/>
              </a:rPr>
              <a:t>= 0 and standard deviation = 1</a:t>
            </a:r>
          </a:p>
          <a:p>
            <a:r>
              <a:rPr lang="en-IE" altLang="en-US" sz="2000" dirty="0">
                <a:sym typeface="Symbol" panose="05050102010706020507" pitchFamily="18" charset="2"/>
              </a:rPr>
              <a:t>Using this transformation, we </a:t>
            </a:r>
            <a:r>
              <a:rPr lang="en-IE" altLang="en-US" sz="2000" dirty="0" smtClean="0">
                <a:sym typeface="Symbol" panose="05050102010706020507" pitchFamily="18" charset="2"/>
              </a:rPr>
              <a:t>can easily </a:t>
            </a:r>
            <a:r>
              <a:rPr lang="en-IE" altLang="en-US" sz="2000" dirty="0">
                <a:sym typeface="Symbol" panose="05050102010706020507" pitchFamily="18" charset="2"/>
              </a:rPr>
              <a:t>calculate areas under </a:t>
            </a:r>
            <a:r>
              <a:rPr lang="en-IE" altLang="en-US" sz="2000" b="1" dirty="0">
                <a:sym typeface="Symbol" panose="05050102010706020507" pitchFamily="18" charset="2"/>
              </a:rPr>
              <a:t>any </a:t>
            </a:r>
            <a:r>
              <a:rPr lang="en-IE" altLang="en-US" sz="2000" dirty="0">
                <a:sym typeface="Symbol" panose="05050102010706020507" pitchFamily="18" charset="2"/>
              </a:rPr>
              <a:t>normal distribution</a:t>
            </a:r>
          </a:p>
          <a:p>
            <a:endParaRPr lang="en-IE" altLang="en-US" sz="2000" dirty="0">
              <a:sym typeface="Symbol" panose="05050102010706020507" pitchFamily="18" charset="2"/>
            </a:endParaRPr>
          </a:p>
        </p:txBody>
      </p:sp>
      <p:graphicFrame>
        <p:nvGraphicFramePr>
          <p:cNvPr id="182276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13602742"/>
              </p:ext>
            </p:extLst>
          </p:nvPr>
        </p:nvGraphicFramePr>
        <p:xfrm>
          <a:off x="1360200" y="3017523"/>
          <a:ext cx="2235200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3" name="Equation" r:id="rId4" imgW="698400" imgH="393480" progId="Equation.3">
                  <p:embed/>
                </p:oleObj>
              </mc:Choice>
              <mc:Fallback>
                <p:oleObj name="Equation" r:id="rId4" imgW="698400" imgH="393480" progId="Equation.3">
                  <p:embed/>
                  <p:pic>
                    <p:nvPicPr>
                      <p:cNvPr id="182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200" y="3017523"/>
                        <a:ext cx="2235200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2472" y="3017523"/>
            <a:ext cx="4083961" cy="37054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69958" y="865610"/>
                <a:ext cx="2068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958" y="865610"/>
                <a:ext cx="206820" cy="553998"/>
              </a:xfrm>
              <a:prstGeom prst="rect">
                <a:avLst/>
              </a:prstGeom>
              <a:blipFill>
                <a:blip r:embed="rId7"/>
                <a:stretch>
                  <a:fillRect l="-2941" r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26"/>
          <p:cNvSpPr>
            <a:spLocks noChangeArrowheads="1"/>
          </p:cNvSpPr>
          <p:nvPr/>
        </p:nvSpPr>
        <p:spPr bwMode="auto">
          <a:xfrm>
            <a:off x="7519406" y="302622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" name="Rectangle 226"/>
          <p:cNvSpPr>
            <a:spLocks noChangeArrowheads="1"/>
          </p:cNvSpPr>
          <p:nvPr/>
        </p:nvSpPr>
        <p:spPr bwMode="auto">
          <a:xfrm>
            <a:off x="7519406" y="539718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" name="Rectangle 226"/>
          <p:cNvSpPr>
            <a:spLocks noChangeArrowheads="1"/>
          </p:cNvSpPr>
          <p:nvPr/>
        </p:nvSpPr>
        <p:spPr bwMode="auto">
          <a:xfrm>
            <a:off x="7519406" y="778901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" name="Rectangle 226"/>
          <p:cNvSpPr>
            <a:spLocks noChangeArrowheads="1"/>
          </p:cNvSpPr>
          <p:nvPr/>
        </p:nvSpPr>
        <p:spPr bwMode="auto">
          <a:xfrm>
            <a:off x="7519406" y="1013822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" name="Rectangle 226"/>
          <p:cNvSpPr>
            <a:spLocks noChangeArrowheads="1"/>
          </p:cNvSpPr>
          <p:nvPr/>
        </p:nvSpPr>
        <p:spPr bwMode="auto">
          <a:xfrm>
            <a:off x="7519406" y="1217022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" name="Rectangle 226"/>
          <p:cNvSpPr>
            <a:spLocks noChangeArrowheads="1"/>
          </p:cNvSpPr>
          <p:nvPr/>
        </p:nvSpPr>
        <p:spPr bwMode="auto">
          <a:xfrm>
            <a:off x="7519406" y="1456205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" name="Rectangle 226"/>
          <p:cNvSpPr>
            <a:spLocks noChangeArrowheads="1"/>
          </p:cNvSpPr>
          <p:nvPr/>
        </p:nvSpPr>
        <p:spPr bwMode="auto">
          <a:xfrm>
            <a:off x="7519406" y="1693301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" name="Rectangle 226"/>
          <p:cNvSpPr>
            <a:spLocks noChangeArrowheads="1"/>
          </p:cNvSpPr>
          <p:nvPr/>
        </p:nvSpPr>
        <p:spPr bwMode="auto">
          <a:xfrm>
            <a:off x="7865443" y="304416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9" name="Rectangle 226"/>
          <p:cNvSpPr>
            <a:spLocks noChangeArrowheads="1"/>
          </p:cNvSpPr>
          <p:nvPr/>
        </p:nvSpPr>
        <p:spPr bwMode="auto">
          <a:xfrm>
            <a:off x="7865443" y="541512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" name="Rectangle 226"/>
          <p:cNvSpPr>
            <a:spLocks noChangeArrowheads="1"/>
          </p:cNvSpPr>
          <p:nvPr/>
        </p:nvSpPr>
        <p:spPr bwMode="auto">
          <a:xfrm>
            <a:off x="7865443" y="780695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" name="Rectangle 226"/>
          <p:cNvSpPr>
            <a:spLocks noChangeArrowheads="1"/>
          </p:cNvSpPr>
          <p:nvPr/>
        </p:nvSpPr>
        <p:spPr bwMode="auto">
          <a:xfrm>
            <a:off x="7865443" y="1015616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2" name="Rectangle 226"/>
          <p:cNvSpPr>
            <a:spLocks noChangeArrowheads="1"/>
          </p:cNvSpPr>
          <p:nvPr/>
        </p:nvSpPr>
        <p:spPr bwMode="auto">
          <a:xfrm>
            <a:off x="7865443" y="1218816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3" name="Rectangle 226"/>
          <p:cNvSpPr>
            <a:spLocks noChangeArrowheads="1"/>
          </p:cNvSpPr>
          <p:nvPr/>
        </p:nvSpPr>
        <p:spPr bwMode="auto">
          <a:xfrm>
            <a:off x="7865443" y="1457999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4" name="Rectangle 226"/>
          <p:cNvSpPr>
            <a:spLocks noChangeArrowheads="1"/>
          </p:cNvSpPr>
          <p:nvPr/>
        </p:nvSpPr>
        <p:spPr bwMode="auto">
          <a:xfrm>
            <a:off x="7865443" y="1695095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6" name="Rectangle 226"/>
          <p:cNvSpPr>
            <a:spLocks noChangeArrowheads="1"/>
          </p:cNvSpPr>
          <p:nvPr/>
        </p:nvSpPr>
        <p:spPr bwMode="auto">
          <a:xfrm>
            <a:off x="8211481" y="306209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7" name="Rectangle 226"/>
          <p:cNvSpPr>
            <a:spLocks noChangeArrowheads="1"/>
          </p:cNvSpPr>
          <p:nvPr/>
        </p:nvSpPr>
        <p:spPr bwMode="auto">
          <a:xfrm>
            <a:off x="8211481" y="543305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8" name="Rectangle 226"/>
          <p:cNvSpPr>
            <a:spLocks noChangeArrowheads="1"/>
          </p:cNvSpPr>
          <p:nvPr/>
        </p:nvSpPr>
        <p:spPr bwMode="auto">
          <a:xfrm>
            <a:off x="8211481" y="782488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9" name="Rectangle 226"/>
          <p:cNvSpPr>
            <a:spLocks noChangeArrowheads="1"/>
          </p:cNvSpPr>
          <p:nvPr/>
        </p:nvSpPr>
        <p:spPr bwMode="auto">
          <a:xfrm>
            <a:off x="8211481" y="1017409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0" name="Rectangle 226"/>
          <p:cNvSpPr>
            <a:spLocks noChangeArrowheads="1"/>
          </p:cNvSpPr>
          <p:nvPr/>
        </p:nvSpPr>
        <p:spPr bwMode="auto">
          <a:xfrm>
            <a:off x="8211481" y="1220609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1" name="Rectangle 226"/>
          <p:cNvSpPr>
            <a:spLocks noChangeArrowheads="1"/>
          </p:cNvSpPr>
          <p:nvPr/>
        </p:nvSpPr>
        <p:spPr bwMode="auto">
          <a:xfrm>
            <a:off x="8211481" y="1459792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2" name="Rectangle 226"/>
          <p:cNvSpPr>
            <a:spLocks noChangeArrowheads="1"/>
          </p:cNvSpPr>
          <p:nvPr/>
        </p:nvSpPr>
        <p:spPr bwMode="auto">
          <a:xfrm>
            <a:off x="8211481" y="1696888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4" name="Rectangle 226"/>
          <p:cNvSpPr>
            <a:spLocks noChangeArrowheads="1"/>
          </p:cNvSpPr>
          <p:nvPr/>
        </p:nvSpPr>
        <p:spPr bwMode="auto">
          <a:xfrm>
            <a:off x="8568275" y="297612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5" name="Rectangle 226"/>
          <p:cNvSpPr>
            <a:spLocks noChangeArrowheads="1"/>
          </p:cNvSpPr>
          <p:nvPr/>
        </p:nvSpPr>
        <p:spPr bwMode="auto">
          <a:xfrm>
            <a:off x="8568275" y="534708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6" name="Rectangle 226"/>
          <p:cNvSpPr>
            <a:spLocks noChangeArrowheads="1"/>
          </p:cNvSpPr>
          <p:nvPr/>
        </p:nvSpPr>
        <p:spPr bwMode="auto">
          <a:xfrm>
            <a:off x="8568275" y="773891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7" name="Rectangle 226"/>
          <p:cNvSpPr>
            <a:spLocks noChangeArrowheads="1"/>
          </p:cNvSpPr>
          <p:nvPr/>
        </p:nvSpPr>
        <p:spPr bwMode="auto">
          <a:xfrm>
            <a:off x="8568275" y="1008812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" name="Rectangle 226"/>
          <p:cNvSpPr>
            <a:spLocks noChangeArrowheads="1"/>
          </p:cNvSpPr>
          <p:nvPr/>
        </p:nvSpPr>
        <p:spPr bwMode="auto">
          <a:xfrm>
            <a:off x="8568275" y="1212012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9" name="Rectangle 226"/>
          <p:cNvSpPr>
            <a:spLocks noChangeArrowheads="1"/>
          </p:cNvSpPr>
          <p:nvPr/>
        </p:nvSpPr>
        <p:spPr bwMode="auto">
          <a:xfrm>
            <a:off x="8568275" y="1451195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" name="Rectangle 226"/>
          <p:cNvSpPr>
            <a:spLocks noChangeArrowheads="1"/>
          </p:cNvSpPr>
          <p:nvPr/>
        </p:nvSpPr>
        <p:spPr bwMode="auto">
          <a:xfrm>
            <a:off x="8568275" y="1688291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17388" y="1973220"/>
                <a:ext cx="348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388" y="1973220"/>
                <a:ext cx="348055" cy="276999"/>
              </a:xfrm>
              <a:prstGeom prst="rect">
                <a:avLst/>
              </a:prstGeom>
              <a:blipFill>
                <a:blip r:embed="rId8"/>
                <a:stretch>
                  <a:fillRect l="-5263" b="-22222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517388" y="2294554"/>
                <a:ext cx="348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388" y="2294554"/>
                <a:ext cx="348055" cy="276999"/>
              </a:xfrm>
              <a:prstGeom prst="rect">
                <a:avLst/>
              </a:prstGeom>
              <a:blipFill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867217" y="1969755"/>
                <a:ext cx="348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217" y="1969755"/>
                <a:ext cx="348055" cy="276999"/>
              </a:xfrm>
              <a:prstGeom prst="rect">
                <a:avLst/>
              </a:prstGeom>
              <a:blipFill>
                <a:blip r:embed="rId10"/>
                <a:stretch>
                  <a:fillRect l="-7018" b="-2173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867217" y="2291089"/>
                <a:ext cx="348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217" y="2291089"/>
                <a:ext cx="348055" cy="276999"/>
              </a:xfrm>
              <a:prstGeom prst="rect">
                <a:avLst/>
              </a:prstGeom>
              <a:blipFill>
                <a:blip r:embed="rId11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241291" y="1969754"/>
                <a:ext cx="348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291" y="1969754"/>
                <a:ext cx="348055" cy="276999"/>
              </a:xfrm>
              <a:prstGeom prst="rect">
                <a:avLst/>
              </a:prstGeom>
              <a:blipFill>
                <a:blip r:embed="rId12"/>
                <a:stretch>
                  <a:fillRect l="-7018" b="-2173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241291" y="2291088"/>
                <a:ext cx="348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291" y="2291088"/>
                <a:ext cx="348055" cy="276999"/>
              </a:xfrm>
              <a:prstGeom prst="rect">
                <a:avLst/>
              </a:prstGeom>
              <a:blipFill>
                <a:blip r:embed="rId1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622293" y="1966289"/>
                <a:ext cx="348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293" y="1966289"/>
                <a:ext cx="348055" cy="276999"/>
              </a:xfrm>
              <a:prstGeom prst="rect">
                <a:avLst/>
              </a:prstGeom>
              <a:blipFill>
                <a:blip r:embed="rId14"/>
                <a:stretch>
                  <a:fillRect l="-5172" b="-22222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622293" y="2287623"/>
                <a:ext cx="348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293" y="2287623"/>
                <a:ext cx="348055" cy="276999"/>
              </a:xfrm>
              <a:prstGeom prst="rect">
                <a:avLst/>
              </a:prstGeom>
              <a:blipFill>
                <a:blip r:embed="rId1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4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altLang="en-US" dirty="0"/>
              <a:t>Central Limit Theorem (CLT</a:t>
            </a:r>
            <a:r>
              <a:rPr lang="en-IE" altLang="en-US" dirty="0" smtClean="0"/>
              <a:t>)</a:t>
            </a:r>
            <a:br>
              <a:rPr lang="en-IE" altLang="en-US" dirty="0" smtClean="0"/>
            </a:br>
            <a:r>
              <a:rPr lang="en-IE" altLang="en-US" sz="3600" dirty="0" smtClean="0"/>
              <a:t>Example</a:t>
            </a:r>
            <a:r>
              <a:rPr lang="en-IE" altLang="en-US" sz="3600" dirty="0"/>
              <a:t>: Toss 1, 2 or 10 dice (10,000 times)</a:t>
            </a:r>
            <a:endParaRPr lang="en-US" altLang="en-US" sz="3600" dirty="0"/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205038"/>
            <a:ext cx="2016125" cy="1152525"/>
          </a:xfrm>
        </p:spPr>
        <p:txBody>
          <a:bodyPr/>
          <a:lstStyle/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altLang="en-US" sz="2100" u="sng"/>
              <a:t>Toss 1 dice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altLang="en-US" sz="2100"/>
              <a:t>Histogram of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IE" altLang="en-US" sz="2100"/>
              <a:t>data</a:t>
            </a:r>
            <a:endParaRPr lang="en-US" altLang="en-US" sz="2100"/>
          </a:p>
        </p:txBody>
      </p:sp>
      <p:pic>
        <p:nvPicPr>
          <p:cNvPr id="6287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9"/>
          <a:stretch>
            <a:fillRect/>
          </a:stretch>
        </p:blipFill>
        <p:spPr bwMode="auto">
          <a:xfrm>
            <a:off x="0" y="3357563"/>
            <a:ext cx="2879725" cy="258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87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3"/>
          <a:stretch>
            <a:fillRect/>
          </a:stretch>
        </p:blipFill>
        <p:spPr bwMode="auto">
          <a:xfrm>
            <a:off x="2916238" y="3500438"/>
            <a:ext cx="2921000" cy="255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87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3"/>
          <a:stretch>
            <a:fillRect/>
          </a:stretch>
        </p:blipFill>
        <p:spPr bwMode="auto">
          <a:xfrm>
            <a:off x="6011863" y="3429000"/>
            <a:ext cx="29210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8743" name="Rectangle 7"/>
          <p:cNvSpPr>
            <a:spLocks noChangeArrowheads="1"/>
          </p:cNvSpPr>
          <p:nvPr/>
        </p:nvSpPr>
        <p:spPr bwMode="auto">
          <a:xfrm>
            <a:off x="3059113" y="2133600"/>
            <a:ext cx="2670175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IE" altLang="en-US" sz="2100" u="sng"/>
              <a:t>Toss 2 dice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IE" altLang="en-US" sz="2100"/>
              <a:t>Histogram of averages</a:t>
            </a:r>
            <a:endParaRPr lang="en-US" altLang="en-US" sz="2100"/>
          </a:p>
        </p:txBody>
      </p:sp>
      <p:sp>
        <p:nvSpPr>
          <p:cNvPr id="628744" name="Rectangle 8"/>
          <p:cNvSpPr>
            <a:spLocks noChangeArrowheads="1"/>
          </p:cNvSpPr>
          <p:nvPr/>
        </p:nvSpPr>
        <p:spPr bwMode="auto">
          <a:xfrm>
            <a:off x="5867400" y="2133600"/>
            <a:ext cx="2884488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IE" altLang="en-US" sz="2100" u="sng"/>
              <a:t>Toss 10 dice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IE" altLang="en-US" sz="2100"/>
              <a:t>Histogram of averages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100"/>
          </a:p>
        </p:txBody>
      </p:sp>
      <p:sp>
        <p:nvSpPr>
          <p:cNvPr id="628745" name="Rectangle 9"/>
          <p:cNvSpPr>
            <a:spLocks noChangeArrowheads="1"/>
          </p:cNvSpPr>
          <p:nvPr/>
        </p:nvSpPr>
        <p:spPr bwMode="auto">
          <a:xfrm>
            <a:off x="250825" y="5734050"/>
            <a:ext cx="2736850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IE" altLang="en-US" sz="1900" b="1"/>
              <a:t>Distribution of data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IE" altLang="en-US" sz="1900" b="1"/>
              <a:t>is far from Normal</a:t>
            </a:r>
            <a:endParaRPr lang="en-US" altLang="en-US" sz="1900" b="1"/>
          </a:p>
        </p:txBody>
      </p:sp>
      <p:sp>
        <p:nvSpPr>
          <p:cNvPr id="628746" name="Rectangle 10"/>
          <p:cNvSpPr>
            <a:spLocks noChangeArrowheads="1"/>
          </p:cNvSpPr>
          <p:nvPr/>
        </p:nvSpPr>
        <p:spPr bwMode="auto">
          <a:xfrm>
            <a:off x="3563938" y="5876925"/>
            <a:ext cx="5580062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IE" altLang="en-US" sz="1900" b="1" dirty="0"/>
              <a:t>Distribution of </a:t>
            </a:r>
            <a:r>
              <a:rPr lang="en-IE" altLang="en-US" sz="1900" b="1" u="sng" dirty="0"/>
              <a:t>averages</a:t>
            </a:r>
            <a:r>
              <a:rPr lang="en-IE" altLang="en-US" sz="1900" b="1" dirty="0"/>
              <a:t> approach Normal as sample size (no. of dice) increases</a:t>
            </a:r>
            <a:endParaRPr lang="en-US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16218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3200" dirty="0" smtClean="0"/>
              <a:t>The importance of thinking in terms of probability clouds instead of binary categories</a:t>
            </a:r>
            <a:endParaRPr lang="en-NZ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431" r="4291"/>
          <a:stretch/>
        </p:blipFill>
        <p:spPr>
          <a:xfrm>
            <a:off x="167425" y="1207924"/>
            <a:ext cx="8487178" cy="384151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 bwMode="auto">
          <a:xfrm>
            <a:off x="516329" y="6555486"/>
            <a:ext cx="4032448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 flipV="1">
            <a:off x="1852890" y="5308112"/>
            <a:ext cx="0" cy="1247374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rgbClr val="EFADA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 flipV="1">
            <a:off x="3337238" y="5283797"/>
            <a:ext cx="0" cy="1247374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rgbClr val="72D2D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0" y="6269561"/>
            <a:ext cx="65009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 b="1" dirty="0" smtClean="0">
                <a:latin typeface="Tahoma" pitchFamily="34" charset="0"/>
              </a:rPr>
              <a:t>Trait</a:t>
            </a:r>
            <a:endParaRPr lang="en-US" altLang="en-US" sz="1100" b="1" dirty="0">
              <a:latin typeface="Tahoma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4"/>
          <a:stretch/>
        </p:blipFill>
        <p:spPr>
          <a:xfrm>
            <a:off x="5312244" y="4829302"/>
            <a:ext cx="3709200" cy="192478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 bwMode="auto">
          <a:xfrm flipV="1">
            <a:off x="2630450" y="5283797"/>
            <a:ext cx="0" cy="1247374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rgbClr val="72D2D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2630450" y="5283797"/>
            <a:ext cx="0" cy="1247374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rgbClr val="EFADA9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Multiply 8"/>
          <p:cNvSpPr/>
          <p:nvPr/>
        </p:nvSpPr>
        <p:spPr>
          <a:xfrm>
            <a:off x="325046" y="5094554"/>
            <a:ext cx="4662152" cy="1763446"/>
          </a:xfrm>
          <a:prstGeom prst="mathMultiply">
            <a:avLst>
              <a:gd name="adj1" fmla="val 21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975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030" y="1489753"/>
            <a:ext cx="7886700" cy="58044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N</a:t>
            </a:r>
            <a:r>
              <a:rPr lang="en-US" sz="3600" dirty="0" smtClean="0"/>
              <a:t>ormal curves with </a:t>
            </a:r>
            <a:r>
              <a:rPr lang="en-US" sz="3600" dirty="0"/>
              <a:t>the same </a:t>
            </a:r>
            <a:r>
              <a:rPr lang="en-US" sz="3600" dirty="0" smtClean="0"/>
              <a:t>mean but different standard deviations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30" y="2371725"/>
            <a:ext cx="4171950" cy="448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430" y="2702936"/>
            <a:ext cx="4009994" cy="406847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31430" y="193497"/>
            <a:ext cx="8465994" cy="580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Two cities have the same yearly average temperature: could one of them have substantially more hot days in any given year than the other?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42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 smtClean="0"/>
              <a:t>Scatter-plot</a:t>
            </a:r>
            <a:endParaRPr lang="en-US" altLang="en-US" dirty="0"/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668" y="1844675"/>
            <a:ext cx="4125532" cy="4651375"/>
          </a:xfrm>
        </p:spPr>
        <p:txBody>
          <a:bodyPr>
            <a:normAutofit fontScale="92500" lnSpcReduction="10000"/>
          </a:bodyPr>
          <a:lstStyle/>
          <a:p>
            <a:r>
              <a:rPr lang="en-IE" altLang="en-US" dirty="0"/>
              <a:t>Displays the relationship between two continuous variables</a:t>
            </a:r>
          </a:p>
          <a:p>
            <a:endParaRPr lang="en-IE" altLang="en-US" dirty="0"/>
          </a:p>
          <a:p>
            <a:r>
              <a:rPr lang="en-IE" altLang="en-US" dirty="0"/>
              <a:t>Useful in the early stage of analysis when exploring data and determining is a linear regression analysis is appropriate</a:t>
            </a:r>
          </a:p>
          <a:p>
            <a:endParaRPr lang="en-US" altLang="en-US" dirty="0"/>
          </a:p>
          <a:p>
            <a:r>
              <a:rPr lang="en-IE" altLang="en-US" dirty="0"/>
              <a:t>May show outliers in your data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056" y="2946481"/>
            <a:ext cx="4254173" cy="3743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38058" y="1648584"/>
                <a:ext cx="2068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058" y="1648584"/>
                <a:ext cx="206820" cy="553998"/>
              </a:xfrm>
              <a:prstGeom prst="rect">
                <a:avLst/>
              </a:prstGeom>
              <a:blipFill>
                <a:blip r:embed="rId3"/>
                <a:stretch>
                  <a:fillRect l="-5882" r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26"/>
          <p:cNvSpPr>
            <a:spLocks noChangeArrowheads="1"/>
          </p:cNvSpPr>
          <p:nvPr/>
        </p:nvSpPr>
        <p:spPr bwMode="auto">
          <a:xfrm>
            <a:off x="6287506" y="1085596"/>
            <a:ext cx="350207" cy="270904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" name="Rectangle 226"/>
          <p:cNvSpPr>
            <a:spLocks noChangeArrowheads="1"/>
          </p:cNvSpPr>
          <p:nvPr/>
        </p:nvSpPr>
        <p:spPr bwMode="auto">
          <a:xfrm>
            <a:off x="6287506" y="1322692"/>
            <a:ext cx="350207" cy="270904"/>
          </a:xfrm>
          <a:prstGeom prst="rect">
            <a:avLst/>
          </a:prstGeom>
          <a:solidFill>
            <a:srgbClr val="00B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" name="Rectangle 226"/>
          <p:cNvSpPr>
            <a:spLocks noChangeArrowheads="1"/>
          </p:cNvSpPr>
          <p:nvPr/>
        </p:nvSpPr>
        <p:spPr bwMode="auto">
          <a:xfrm>
            <a:off x="6287506" y="1561875"/>
            <a:ext cx="350207" cy="270904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" name="Rectangle 226"/>
          <p:cNvSpPr>
            <a:spLocks noChangeArrowheads="1"/>
          </p:cNvSpPr>
          <p:nvPr/>
        </p:nvSpPr>
        <p:spPr bwMode="auto">
          <a:xfrm>
            <a:off x="6287506" y="1796796"/>
            <a:ext cx="350207" cy="270904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" name="Rectangle 226"/>
          <p:cNvSpPr>
            <a:spLocks noChangeArrowheads="1"/>
          </p:cNvSpPr>
          <p:nvPr/>
        </p:nvSpPr>
        <p:spPr bwMode="auto">
          <a:xfrm>
            <a:off x="6287506" y="1999996"/>
            <a:ext cx="350207" cy="270904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" name="Rectangle 226"/>
          <p:cNvSpPr>
            <a:spLocks noChangeArrowheads="1"/>
          </p:cNvSpPr>
          <p:nvPr/>
        </p:nvSpPr>
        <p:spPr bwMode="auto">
          <a:xfrm>
            <a:off x="6287506" y="2239179"/>
            <a:ext cx="350207" cy="270904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" name="Rectangle 226"/>
          <p:cNvSpPr>
            <a:spLocks noChangeArrowheads="1"/>
          </p:cNvSpPr>
          <p:nvPr/>
        </p:nvSpPr>
        <p:spPr bwMode="auto">
          <a:xfrm>
            <a:off x="6287506" y="2476275"/>
            <a:ext cx="350207" cy="270904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" name="Rectangle 226"/>
          <p:cNvSpPr>
            <a:spLocks noChangeArrowheads="1"/>
          </p:cNvSpPr>
          <p:nvPr/>
        </p:nvSpPr>
        <p:spPr bwMode="auto">
          <a:xfrm>
            <a:off x="6633543" y="1087390"/>
            <a:ext cx="350207" cy="270904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" name="Rectangle 226"/>
          <p:cNvSpPr>
            <a:spLocks noChangeArrowheads="1"/>
          </p:cNvSpPr>
          <p:nvPr/>
        </p:nvSpPr>
        <p:spPr bwMode="auto">
          <a:xfrm>
            <a:off x="6633543" y="1324486"/>
            <a:ext cx="350207" cy="270904"/>
          </a:xfrm>
          <a:prstGeom prst="rect">
            <a:avLst/>
          </a:prstGeom>
          <a:solidFill>
            <a:srgbClr val="00B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" name="Rectangle 226"/>
          <p:cNvSpPr>
            <a:spLocks noChangeArrowheads="1"/>
          </p:cNvSpPr>
          <p:nvPr/>
        </p:nvSpPr>
        <p:spPr bwMode="auto">
          <a:xfrm>
            <a:off x="6633543" y="1563669"/>
            <a:ext cx="350207" cy="270904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" name="Rectangle 226"/>
          <p:cNvSpPr>
            <a:spLocks noChangeArrowheads="1"/>
          </p:cNvSpPr>
          <p:nvPr/>
        </p:nvSpPr>
        <p:spPr bwMode="auto">
          <a:xfrm>
            <a:off x="6633543" y="1798590"/>
            <a:ext cx="350207" cy="270904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" name="Rectangle 226"/>
          <p:cNvSpPr>
            <a:spLocks noChangeArrowheads="1"/>
          </p:cNvSpPr>
          <p:nvPr/>
        </p:nvSpPr>
        <p:spPr bwMode="auto">
          <a:xfrm>
            <a:off x="6633543" y="2001790"/>
            <a:ext cx="350207" cy="270904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" name="Rectangle 226"/>
          <p:cNvSpPr>
            <a:spLocks noChangeArrowheads="1"/>
          </p:cNvSpPr>
          <p:nvPr/>
        </p:nvSpPr>
        <p:spPr bwMode="auto">
          <a:xfrm>
            <a:off x="6633543" y="2240973"/>
            <a:ext cx="350207" cy="270904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9" name="Rectangle 226"/>
          <p:cNvSpPr>
            <a:spLocks noChangeArrowheads="1"/>
          </p:cNvSpPr>
          <p:nvPr/>
        </p:nvSpPr>
        <p:spPr bwMode="auto">
          <a:xfrm>
            <a:off x="6633543" y="2478069"/>
            <a:ext cx="350207" cy="270904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" name="Rectangle 226"/>
          <p:cNvSpPr>
            <a:spLocks noChangeArrowheads="1"/>
          </p:cNvSpPr>
          <p:nvPr/>
        </p:nvSpPr>
        <p:spPr bwMode="auto">
          <a:xfrm>
            <a:off x="6979581" y="1089183"/>
            <a:ext cx="350207" cy="270904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" name="Rectangle 226"/>
          <p:cNvSpPr>
            <a:spLocks noChangeArrowheads="1"/>
          </p:cNvSpPr>
          <p:nvPr/>
        </p:nvSpPr>
        <p:spPr bwMode="auto">
          <a:xfrm>
            <a:off x="6979581" y="1326279"/>
            <a:ext cx="350207" cy="270904"/>
          </a:xfrm>
          <a:prstGeom prst="rect">
            <a:avLst/>
          </a:prstGeom>
          <a:solidFill>
            <a:srgbClr val="00B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2" name="Rectangle 226"/>
          <p:cNvSpPr>
            <a:spLocks noChangeArrowheads="1"/>
          </p:cNvSpPr>
          <p:nvPr/>
        </p:nvSpPr>
        <p:spPr bwMode="auto">
          <a:xfrm>
            <a:off x="6979581" y="1565462"/>
            <a:ext cx="350207" cy="270904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3" name="Rectangle 226"/>
          <p:cNvSpPr>
            <a:spLocks noChangeArrowheads="1"/>
          </p:cNvSpPr>
          <p:nvPr/>
        </p:nvSpPr>
        <p:spPr bwMode="auto">
          <a:xfrm>
            <a:off x="6979581" y="1800383"/>
            <a:ext cx="350207" cy="270904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4" name="Rectangle 226"/>
          <p:cNvSpPr>
            <a:spLocks noChangeArrowheads="1"/>
          </p:cNvSpPr>
          <p:nvPr/>
        </p:nvSpPr>
        <p:spPr bwMode="auto">
          <a:xfrm>
            <a:off x="6979581" y="2003583"/>
            <a:ext cx="350207" cy="270904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5" name="Rectangle 226"/>
          <p:cNvSpPr>
            <a:spLocks noChangeArrowheads="1"/>
          </p:cNvSpPr>
          <p:nvPr/>
        </p:nvSpPr>
        <p:spPr bwMode="auto">
          <a:xfrm>
            <a:off x="6979581" y="2242766"/>
            <a:ext cx="350207" cy="270904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6" name="Rectangle 226"/>
          <p:cNvSpPr>
            <a:spLocks noChangeArrowheads="1"/>
          </p:cNvSpPr>
          <p:nvPr/>
        </p:nvSpPr>
        <p:spPr bwMode="auto">
          <a:xfrm>
            <a:off x="6979581" y="2479862"/>
            <a:ext cx="350207" cy="270904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7" name="Rectangle 226"/>
          <p:cNvSpPr>
            <a:spLocks noChangeArrowheads="1"/>
          </p:cNvSpPr>
          <p:nvPr/>
        </p:nvSpPr>
        <p:spPr bwMode="auto">
          <a:xfrm>
            <a:off x="7336375" y="1080586"/>
            <a:ext cx="350207" cy="270904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8" name="Rectangle 226"/>
          <p:cNvSpPr>
            <a:spLocks noChangeArrowheads="1"/>
          </p:cNvSpPr>
          <p:nvPr/>
        </p:nvSpPr>
        <p:spPr bwMode="auto">
          <a:xfrm>
            <a:off x="7336375" y="1317682"/>
            <a:ext cx="350207" cy="270904"/>
          </a:xfrm>
          <a:prstGeom prst="rect">
            <a:avLst/>
          </a:prstGeom>
          <a:solidFill>
            <a:srgbClr val="00B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9" name="Rectangle 226"/>
          <p:cNvSpPr>
            <a:spLocks noChangeArrowheads="1"/>
          </p:cNvSpPr>
          <p:nvPr/>
        </p:nvSpPr>
        <p:spPr bwMode="auto">
          <a:xfrm>
            <a:off x="7336375" y="1556865"/>
            <a:ext cx="350207" cy="270904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0" name="Rectangle 226"/>
          <p:cNvSpPr>
            <a:spLocks noChangeArrowheads="1"/>
          </p:cNvSpPr>
          <p:nvPr/>
        </p:nvSpPr>
        <p:spPr bwMode="auto">
          <a:xfrm>
            <a:off x="7336375" y="1791786"/>
            <a:ext cx="350207" cy="270904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1" name="Rectangle 226"/>
          <p:cNvSpPr>
            <a:spLocks noChangeArrowheads="1"/>
          </p:cNvSpPr>
          <p:nvPr/>
        </p:nvSpPr>
        <p:spPr bwMode="auto">
          <a:xfrm>
            <a:off x="7336375" y="1994986"/>
            <a:ext cx="350207" cy="270904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2" name="Rectangle 226"/>
          <p:cNvSpPr>
            <a:spLocks noChangeArrowheads="1"/>
          </p:cNvSpPr>
          <p:nvPr/>
        </p:nvSpPr>
        <p:spPr bwMode="auto">
          <a:xfrm>
            <a:off x="7336375" y="2234169"/>
            <a:ext cx="350207" cy="270904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3" name="Rectangle 226"/>
          <p:cNvSpPr>
            <a:spLocks noChangeArrowheads="1"/>
          </p:cNvSpPr>
          <p:nvPr/>
        </p:nvSpPr>
        <p:spPr bwMode="auto">
          <a:xfrm>
            <a:off x="7336375" y="2471265"/>
            <a:ext cx="350207" cy="270904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7361136">
            <a:off x="5812389" y="74886"/>
            <a:ext cx="170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7361136">
            <a:off x="6199226" y="75130"/>
            <a:ext cx="170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Income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7361136">
            <a:off x="6511443" y="133138"/>
            <a:ext cx="1705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Blood pressure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 rot="17361136">
            <a:off x="6886519" y="101345"/>
            <a:ext cx="170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99121" y="4403759"/>
            <a:ext cx="85725" cy="721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627546" y="4746659"/>
            <a:ext cx="85725" cy="721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8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GB" altLang="en-US" dirty="0" smtClean="0"/>
              <a:t>  </a:t>
            </a:r>
            <a:endParaRPr lang="en-GB" altLang="en-US" dirty="0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 smtClean="0"/>
              <a:t>Correlation</a:t>
            </a:r>
            <a:endParaRPr lang="en-US" altLang="en-US" dirty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565190"/>
            <a:ext cx="5829300" cy="338745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IE" altLang="en-US" dirty="0"/>
              <a:t>Sometimes we have two quantitative measurements which are related in some </a:t>
            </a:r>
            <a:r>
              <a:rPr lang="en-IE" altLang="en-US" dirty="0" smtClean="0"/>
              <a:t>way</a:t>
            </a:r>
          </a:p>
          <a:p>
            <a:r>
              <a:rPr lang="en-NZ" dirty="0"/>
              <a:t>Correlation: The degree of relationship between the variables under consideration is measure through the correlation analysis. </a:t>
            </a:r>
          </a:p>
          <a:p>
            <a:r>
              <a:rPr lang="en-NZ" dirty="0"/>
              <a:t>The measure of correlation called the correlation coefficient </a:t>
            </a:r>
          </a:p>
          <a:p>
            <a:r>
              <a:rPr lang="en-NZ" dirty="0"/>
              <a:t>The degree of relationship is expressed by coefficient which range from correlation ( -1 ≤ r ≥ +1) </a:t>
            </a:r>
          </a:p>
          <a:p>
            <a:r>
              <a:rPr lang="en-NZ" dirty="0"/>
              <a:t>The direction of change is indicated by a sign. </a:t>
            </a:r>
          </a:p>
          <a:p>
            <a:r>
              <a:rPr lang="en-NZ" dirty="0"/>
              <a:t> The correlation analysis enable us to have an idea about the degree &amp; direction of the relationship between the two variables under study. </a:t>
            </a:r>
          </a:p>
          <a:p>
            <a:pPr>
              <a:lnSpc>
                <a:spcPct val="90000"/>
              </a:lnSpc>
            </a:pPr>
            <a:endParaRPr lang="en-IE" altLang="en-US" dirty="0" smtClean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360394"/>
              </p:ext>
            </p:extLst>
          </p:nvPr>
        </p:nvGraphicFramePr>
        <p:xfrm>
          <a:off x="6353523" y="-66675"/>
          <a:ext cx="2868635" cy="2754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5" name="Chart" r:id="rId3" imgW="3124200" imgH="3000451" progId="MSGraph.Chart.8">
                  <p:embed/>
                </p:oleObj>
              </mc:Choice>
              <mc:Fallback>
                <p:oleObj name="Chart" r:id="rId3" imgW="3124200" imgH="3000451" progId="MSGraph.Chart.8">
                  <p:embed/>
                  <p:pic>
                    <p:nvPicPr>
                      <p:cNvPr id="263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523" y="-66675"/>
                        <a:ext cx="2868635" cy="2754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430098"/>
              </p:ext>
            </p:extLst>
          </p:nvPr>
        </p:nvGraphicFramePr>
        <p:xfrm>
          <a:off x="6353523" y="2487220"/>
          <a:ext cx="2790477" cy="283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6" name="Chart" r:id="rId5" imgW="3105302" imgH="3152851" progId="MSGraph.Chart.8">
                  <p:embed/>
                </p:oleObj>
              </mc:Choice>
              <mc:Fallback>
                <p:oleObj name="Chart" r:id="rId5" imgW="3105302" imgH="3152851" progId="MSGraph.Chart.8">
                  <p:embed/>
                  <p:pic>
                    <p:nvPicPr>
                      <p:cNvPr id="265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523" y="2487220"/>
                        <a:ext cx="2790477" cy="283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/>
          <a:srcRect t="721"/>
          <a:stretch/>
        </p:blipFill>
        <p:spPr>
          <a:xfrm>
            <a:off x="1064052" y="5387008"/>
            <a:ext cx="7164797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40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2390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Causal Explanation  </a:t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2400" y="1631372"/>
            <a:ext cx="8991600" cy="5074227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3600" b="1" i="1" dirty="0" smtClean="0">
                <a:solidFill>
                  <a:srgbClr val="000099"/>
                </a:solidFill>
              </a:rPr>
              <a:t>Causal effect</a:t>
            </a:r>
            <a:r>
              <a:rPr lang="en-US" altLang="en-US" sz="3600" b="1" dirty="0" smtClean="0">
                <a:solidFill>
                  <a:schemeClr val="tx1"/>
                </a:solidFill>
              </a:rPr>
              <a:t>: </a:t>
            </a:r>
            <a:r>
              <a:rPr lang="en-US" altLang="en-US" sz="3600" b="1" u="sng" dirty="0" smtClean="0">
                <a:solidFill>
                  <a:schemeClr val="tx1"/>
                </a:solidFill>
              </a:rPr>
              <a:t>The finding </a:t>
            </a:r>
            <a:r>
              <a:rPr lang="en-US" altLang="en-US" sz="3600" b="1" dirty="0" smtClean="0">
                <a:solidFill>
                  <a:schemeClr val="tx1"/>
                </a:solidFill>
              </a:rPr>
              <a:t>that change in one variable leads to change in another variable, other things being equal.</a:t>
            </a:r>
          </a:p>
          <a:p>
            <a:r>
              <a:rPr lang="en-US" sz="3600" dirty="0" smtClean="0"/>
              <a:t>Criteria </a:t>
            </a:r>
            <a:r>
              <a:rPr lang="en-US" sz="3600" dirty="0"/>
              <a:t>for Identifying a Causal Effect</a:t>
            </a:r>
            <a:endParaRPr lang="en-US" altLang="en-US" sz="3600" b="1" dirty="0" smtClean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sz="2700" b="1" u="sng" dirty="0">
              <a:solidFill>
                <a:srgbClr val="000099"/>
              </a:solidFill>
            </a:endParaRPr>
          </a:p>
          <a:p>
            <a:pPr marL="0" indent="0">
              <a:buNone/>
              <a:defRPr/>
            </a:pPr>
            <a:r>
              <a:rPr lang="en-US" b="1" i="1" dirty="0" smtClean="0"/>
              <a:t>1.</a:t>
            </a:r>
            <a:r>
              <a:rPr lang="en-US" b="1" i="1" dirty="0" smtClean="0">
                <a:solidFill>
                  <a:srgbClr val="000099"/>
                </a:solidFill>
              </a:rPr>
              <a:t> Association</a:t>
            </a:r>
            <a:r>
              <a:rPr lang="en-US" b="1" dirty="0">
                <a:solidFill>
                  <a:srgbClr val="000099"/>
                </a:solidFill>
              </a:rPr>
              <a:t>:</a:t>
            </a:r>
            <a:r>
              <a:rPr lang="en-US" b="1" dirty="0"/>
              <a:t> Empirical (observed) correlation between independent and dependent variables (must vary together)</a:t>
            </a:r>
          </a:p>
          <a:p>
            <a:pPr marL="0" indent="0">
              <a:buNone/>
              <a:defRPr/>
            </a:pPr>
            <a:r>
              <a:rPr lang="en-US" b="1" dirty="0"/>
              <a:t> </a:t>
            </a:r>
          </a:p>
          <a:p>
            <a:pPr marL="44450" indent="0">
              <a:buNone/>
              <a:defRPr/>
            </a:pPr>
            <a:r>
              <a:rPr lang="en-US" b="1" i="1" dirty="0"/>
              <a:t>2. </a:t>
            </a:r>
            <a:r>
              <a:rPr lang="en-US" b="1" i="1" dirty="0">
                <a:solidFill>
                  <a:srgbClr val="000099"/>
                </a:solidFill>
              </a:rPr>
              <a:t>Time Order</a:t>
            </a:r>
            <a:r>
              <a:rPr lang="en-US" b="1" dirty="0">
                <a:solidFill>
                  <a:srgbClr val="000099"/>
                </a:solidFill>
              </a:rPr>
              <a:t>: </a:t>
            </a:r>
            <a:r>
              <a:rPr lang="en-US" b="1" dirty="0"/>
              <a:t>Independent variable comes before  dependent variable </a:t>
            </a:r>
          </a:p>
          <a:p>
            <a:pPr marL="44450" indent="0">
              <a:buNone/>
              <a:defRPr/>
            </a:pPr>
            <a:endParaRPr lang="en-US" b="1" dirty="0"/>
          </a:p>
          <a:p>
            <a:pPr marL="44450" indent="0">
              <a:buNone/>
              <a:defRPr/>
            </a:pPr>
            <a:r>
              <a:rPr lang="en-US" b="1" i="1" dirty="0"/>
              <a:t>3. </a:t>
            </a:r>
            <a:r>
              <a:rPr lang="en-US" b="1" i="1" dirty="0" err="1">
                <a:solidFill>
                  <a:srgbClr val="000099"/>
                </a:solidFill>
              </a:rPr>
              <a:t>Nonspuriousness</a:t>
            </a:r>
            <a:r>
              <a:rPr lang="en-US" b="1" dirty="0">
                <a:solidFill>
                  <a:srgbClr val="000099"/>
                </a:solidFill>
              </a:rPr>
              <a:t>: </a:t>
            </a:r>
            <a:r>
              <a:rPr lang="en-US" b="1" dirty="0"/>
              <a:t>Relationship between  independent and dependent variable not due to third </a:t>
            </a:r>
            <a:r>
              <a:rPr lang="en-US" b="1" dirty="0" smtClean="0"/>
              <a:t>variable</a:t>
            </a:r>
          </a:p>
          <a:p>
            <a:pPr marL="44450" indent="0">
              <a:buNone/>
              <a:defRPr/>
            </a:pPr>
            <a:r>
              <a:rPr lang="en-US" altLang="en-US" b="1" dirty="0" smtClean="0">
                <a:solidFill>
                  <a:srgbClr val="FF0000"/>
                </a:solidFill>
              </a:rPr>
              <a:t>Example: ‘‘</a:t>
            </a:r>
            <a:r>
              <a:rPr lang="en-US" altLang="en-US" b="1" dirty="0">
                <a:solidFill>
                  <a:srgbClr val="FF0000"/>
                </a:solidFill>
              </a:rPr>
              <a:t>The correlation between workers’ education grades and wages is strongly positive”</a:t>
            </a:r>
          </a:p>
          <a:p>
            <a:pPr marL="44450" indent="0">
              <a:buNone/>
              <a:defRPr/>
            </a:pPr>
            <a:endParaRPr lang="en-US" dirty="0"/>
          </a:p>
          <a:p>
            <a:pPr lvl="1" eaLnBrk="1" hangingPunct="1"/>
            <a:endParaRPr lang="en-US" altLang="en-US" sz="3200" b="1" dirty="0" smtClean="0">
              <a:solidFill>
                <a:schemeClr val="tx1"/>
              </a:solidFill>
            </a:endParaRP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189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83563" cy="8223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tx1"/>
                </a:solidFill>
              </a:rPr>
              <a:t>Correlation vs. Causation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915400" cy="54102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FF0000"/>
                </a:solidFill>
              </a:rPr>
              <a:t>Possibility 1</a:t>
            </a:r>
          </a:p>
          <a:p>
            <a:pPr lvl="1" eaLnBrk="1" hangingPunct="1"/>
            <a:r>
              <a:rPr lang="en-US" altLang="en-US" sz="3200" b="1" dirty="0" smtClean="0">
                <a:solidFill>
                  <a:srgbClr val="000099"/>
                </a:solidFill>
              </a:rPr>
              <a:t>Studying hard improves skills &amp; skilled workers get better paying jobs</a:t>
            </a:r>
          </a:p>
          <a:p>
            <a:pPr lvl="2" eaLnBrk="1" hangingPunct="1"/>
            <a:r>
              <a:rPr lang="en-US" altLang="en-US" sz="2800" b="1" dirty="0" smtClean="0">
                <a:sym typeface="Wingdings" panose="05000000000000000000" pitchFamily="2" charset="2"/>
              </a:rPr>
              <a:t>Education causes wages to </a:t>
            </a:r>
            <a:endParaRPr lang="en-US" altLang="en-US" sz="2800" b="1" dirty="0" smtClean="0"/>
          </a:p>
          <a:p>
            <a:pPr eaLnBrk="1" hangingPunct="1"/>
            <a:r>
              <a:rPr lang="en-US" altLang="en-US" sz="3200" b="1" dirty="0" smtClean="0">
                <a:solidFill>
                  <a:srgbClr val="FF0000"/>
                </a:solidFill>
              </a:rPr>
              <a:t>Possibility 2</a:t>
            </a:r>
          </a:p>
          <a:p>
            <a:pPr lvl="1" eaLnBrk="1" hangingPunct="1"/>
            <a:r>
              <a:rPr lang="en-US" altLang="en-US" sz="3200" b="1" dirty="0" smtClean="0">
                <a:solidFill>
                  <a:srgbClr val="000099"/>
                </a:solidFill>
              </a:rPr>
              <a:t>Individuals are born with quality </a:t>
            </a:r>
            <a:r>
              <a:rPr lang="en-US" altLang="en-US" sz="3200" b="1" i="1" dirty="0" smtClean="0">
                <a:solidFill>
                  <a:srgbClr val="000099"/>
                </a:solidFill>
              </a:rPr>
              <a:t>A,</a:t>
            </a:r>
            <a:r>
              <a:rPr lang="en-US" altLang="en-US" sz="3200" b="1" dirty="0" smtClean="0">
                <a:solidFill>
                  <a:srgbClr val="000099"/>
                </a:solidFill>
              </a:rPr>
              <a:t> which is relevant for success in education AND on the job</a:t>
            </a:r>
          </a:p>
          <a:p>
            <a:pPr lvl="2" eaLnBrk="1" hangingPunct="1"/>
            <a:r>
              <a:rPr lang="en-US" altLang="en-US" sz="2800" b="1" dirty="0" smtClean="0"/>
              <a:t>Quality A (NOT education) causes wages to </a:t>
            </a:r>
            <a:r>
              <a:rPr lang="en-US" altLang="en-US" sz="2800" b="1" dirty="0" smtClean="0">
                <a:sym typeface="Wingdings" panose="05000000000000000000" pitchFamily="2" charset="2"/>
              </a:rPr>
              <a:t>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4888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23569"/>
            <a:ext cx="4641850" cy="1184532"/>
          </a:xfrm>
        </p:spPr>
        <p:txBody>
          <a:bodyPr>
            <a:normAutofit fontScale="90000"/>
          </a:bodyPr>
          <a:lstStyle/>
          <a:p>
            <a:r>
              <a:rPr lang="en-IE" altLang="en-US" dirty="0" smtClean="0"/>
              <a:t>Establishing causality</a:t>
            </a:r>
            <a:endParaRPr lang="en-US" altLang="en-US" dirty="0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1087438"/>
            <a:ext cx="5359355" cy="4579937"/>
          </a:xfrm>
        </p:spPr>
        <p:txBody>
          <a:bodyPr>
            <a:normAutofit/>
          </a:bodyPr>
          <a:lstStyle/>
          <a:p>
            <a:r>
              <a:rPr lang="en-IE" altLang="en-US" sz="2600" dirty="0" smtClean="0"/>
              <a:t>The only way of establishing causality is through a controlled experiment involving:</a:t>
            </a:r>
            <a:endParaRPr lang="en-IE" altLang="en-US" sz="2600" dirty="0"/>
          </a:p>
          <a:p>
            <a:pPr lvl="1"/>
            <a:r>
              <a:rPr lang="en-IE" altLang="en-US" sz="2200" b="1" dirty="0">
                <a:solidFill>
                  <a:schemeClr val="folHlink"/>
                </a:solidFill>
              </a:rPr>
              <a:t>Dependent</a:t>
            </a:r>
            <a:r>
              <a:rPr lang="en-IE" altLang="en-US" sz="2200" b="1" dirty="0"/>
              <a:t>/</a:t>
            </a:r>
            <a:r>
              <a:rPr lang="en-IE" altLang="en-US" sz="2200" b="1" dirty="0">
                <a:solidFill>
                  <a:schemeClr val="folHlink"/>
                </a:solidFill>
              </a:rPr>
              <a:t>Response</a:t>
            </a:r>
            <a:r>
              <a:rPr lang="en-IE" altLang="en-US" sz="2200" b="1" dirty="0"/>
              <a:t>. </a:t>
            </a:r>
            <a:r>
              <a:rPr lang="en-IE" altLang="en-US" sz="2200" dirty="0"/>
              <a:t>Variable of primary interest (e.g. blood pressure in an  antihypertensive drug trial). Not controlled by </a:t>
            </a:r>
            <a:r>
              <a:rPr lang="en-IE" altLang="en-US" sz="2200" dirty="0" smtClean="0"/>
              <a:t>an </a:t>
            </a:r>
            <a:r>
              <a:rPr lang="en-IE" altLang="en-US" sz="2200" dirty="0"/>
              <a:t>experimenter.</a:t>
            </a:r>
            <a:endParaRPr lang="en-IE" altLang="en-US" sz="2200" b="1" dirty="0"/>
          </a:p>
          <a:p>
            <a:pPr lvl="1"/>
            <a:r>
              <a:rPr lang="en-IE" altLang="en-US" sz="2200" b="1" dirty="0">
                <a:solidFill>
                  <a:schemeClr val="folHlink"/>
                </a:solidFill>
              </a:rPr>
              <a:t> Independent</a:t>
            </a:r>
            <a:r>
              <a:rPr lang="en-IE" altLang="en-US" sz="2200" b="1" dirty="0"/>
              <a:t>/</a:t>
            </a:r>
            <a:r>
              <a:rPr lang="en-IE" altLang="en-US" sz="2200" b="1" dirty="0">
                <a:solidFill>
                  <a:schemeClr val="folHlink"/>
                </a:solidFill>
              </a:rPr>
              <a:t>Predictor</a:t>
            </a:r>
            <a:r>
              <a:rPr lang="en-IE" altLang="en-US" sz="2200" dirty="0">
                <a:solidFill>
                  <a:schemeClr val="folHlink"/>
                </a:solidFill>
              </a:rPr>
              <a:t> </a:t>
            </a:r>
          </a:p>
          <a:p>
            <a:pPr lvl="2"/>
            <a:r>
              <a:rPr lang="en-IE" altLang="en-US" dirty="0"/>
              <a:t>called a </a:t>
            </a:r>
            <a:r>
              <a:rPr lang="en-IE" altLang="en-US" b="1" dirty="0">
                <a:solidFill>
                  <a:schemeClr val="folHlink"/>
                </a:solidFill>
              </a:rPr>
              <a:t>Factor</a:t>
            </a:r>
            <a:r>
              <a:rPr lang="en-IE" altLang="en-US" dirty="0"/>
              <a:t> when</a:t>
            </a:r>
            <a:r>
              <a:rPr lang="en-IE" altLang="en-US" b="1" dirty="0"/>
              <a:t> </a:t>
            </a:r>
            <a:r>
              <a:rPr lang="en-IE" altLang="en-US" dirty="0"/>
              <a:t>controlled by experimenter. It is often nominal (e.g. treatment) </a:t>
            </a:r>
          </a:p>
          <a:p>
            <a:endParaRPr lang="en-IE" altLang="en-US" dirty="0"/>
          </a:p>
        </p:txBody>
      </p:sp>
      <p:pic>
        <p:nvPicPr>
          <p:cNvPr id="77826" name="Picture 2" descr="description of independent variable, dependent variable, and contro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/>
          <a:stretch/>
        </p:blipFill>
        <p:spPr bwMode="auto">
          <a:xfrm>
            <a:off x="5490693" y="123568"/>
            <a:ext cx="3653307" cy="411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828185"/>
            <a:ext cx="4955146" cy="194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2613" y="1294868"/>
            <a:ext cx="3770312" cy="619125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Just two dimensions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23568"/>
            <a:ext cx="5324475" cy="12274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Multivariate Gaussian distribution</a:t>
            </a:r>
            <a:endParaRPr lang="en-US" dirty="0"/>
          </a:p>
        </p:txBody>
      </p:sp>
      <p:pic>
        <p:nvPicPr>
          <p:cNvPr id="4" name="Picture 3" descr="Gaussian 2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856" y="1913993"/>
            <a:ext cx="5972260" cy="467127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367115" y="3781425"/>
          <a:ext cx="2232025" cy="2039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5" name="Equation" r:id="rId4" imgW="1028520" imgH="939600" progId="Equation.3">
                  <p:embed/>
                </p:oleObj>
              </mc:Choice>
              <mc:Fallback>
                <p:oleObj name="Equation" r:id="rId4" imgW="1028520" imgH="9396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115" y="3781425"/>
                        <a:ext cx="2232025" cy="20399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10281" y="1913993"/>
                <a:ext cx="2068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281" y="1913993"/>
                <a:ext cx="206820" cy="553998"/>
              </a:xfrm>
              <a:prstGeom prst="rect">
                <a:avLst/>
              </a:prstGeom>
              <a:blipFill>
                <a:blip r:embed="rId6"/>
                <a:stretch>
                  <a:fillRect l="-5882" r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26"/>
          <p:cNvSpPr>
            <a:spLocks noChangeArrowheads="1"/>
          </p:cNvSpPr>
          <p:nvPr/>
        </p:nvSpPr>
        <p:spPr bwMode="auto">
          <a:xfrm>
            <a:off x="7359729" y="1351005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" name="Rectangle 226"/>
          <p:cNvSpPr>
            <a:spLocks noChangeArrowheads="1"/>
          </p:cNvSpPr>
          <p:nvPr/>
        </p:nvSpPr>
        <p:spPr bwMode="auto">
          <a:xfrm>
            <a:off x="7359729" y="1588101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" name="Rectangle 226"/>
          <p:cNvSpPr>
            <a:spLocks noChangeArrowheads="1"/>
          </p:cNvSpPr>
          <p:nvPr/>
        </p:nvSpPr>
        <p:spPr bwMode="auto">
          <a:xfrm>
            <a:off x="7359729" y="1827284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" name="Rectangle 226"/>
          <p:cNvSpPr>
            <a:spLocks noChangeArrowheads="1"/>
          </p:cNvSpPr>
          <p:nvPr/>
        </p:nvSpPr>
        <p:spPr bwMode="auto">
          <a:xfrm>
            <a:off x="7359729" y="2062205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" name="Rectangle 226"/>
          <p:cNvSpPr>
            <a:spLocks noChangeArrowheads="1"/>
          </p:cNvSpPr>
          <p:nvPr/>
        </p:nvSpPr>
        <p:spPr bwMode="auto">
          <a:xfrm>
            <a:off x="7359729" y="2265405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" name="Rectangle 226"/>
          <p:cNvSpPr>
            <a:spLocks noChangeArrowheads="1"/>
          </p:cNvSpPr>
          <p:nvPr/>
        </p:nvSpPr>
        <p:spPr bwMode="auto">
          <a:xfrm>
            <a:off x="7359729" y="2504588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" name="Rectangle 226"/>
          <p:cNvSpPr>
            <a:spLocks noChangeArrowheads="1"/>
          </p:cNvSpPr>
          <p:nvPr/>
        </p:nvSpPr>
        <p:spPr bwMode="auto">
          <a:xfrm>
            <a:off x="7359729" y="2741684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" name="Rectangle 226"/>
          <p:cNvSpPr>
            <a:spLocks noChangeArrowheads="1"/>
          </p:cNvSpPr>
          <p:nvPr/>
        </p:nvSpPr>
        <p:spPr bwMode="auto">
          <a:xfrm>
            <a:off x="7705766" y="1352799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" name="Rectangle 226"/>
          <p:cNvSpPr>
            <a:spLocks noChangeArrowheads="1"/>
          </p:cNvSpPr>
          <p:nvPr/>
        </p:nvSpPr>
        <p:spPr bwMode="auto">
          <a:xfrm>
            <a:off x="7705766" y="1589895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" name="Rectangle 226"/>
          <p:cNvSpPr>
            <a:spLocks noChangeArrowheads="1"/>
          </p:cNvSpPr>
          <p:nvPr/>
        </p:nvSpPr>
        <p:spPr bwMode="auto">
          <a:xfrm>
            <a:off x="7705766" y="1829078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" name="Rectangle 226"/>
          <p:cNvSpPr>
            <a:spLocks noChangeArrowheads="1"/>
          </p:cNvSpPr>
          <p:nvPr/>
        </p:nvSpPr>
        <p:spPr bwMode="auto">
          <a:xfrm>
            <a:off x="7705766" y="2063999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" name="Rectangle 226"/>
          <p:cNvSpPr>
            <a:spLocks noChangeArrowheads="1"/>
          </p:cNvSpPr>
          <p:nvPr/>
        </p:nvSpPr>
        <p:spPr bwMode="auto">
          <a:xfrm>
            <a:off x="7705766" y="2267199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9" name="Rectangle 226"/>
          <p:cNvSpPr>
            <a:spLocks noChangeArrowheads="1"/>
          </p:cNvSpPr>
          <p:nvPr/>
        </p:nvSpPr>
        <p:spPr bwMode="auto">
          <a:xfrm>
            <a:off x="7705766" y="2506382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" name="Rectangle 226"/>
          <p:cNvSpPr>
            <a:spLocks noChangeArrowheads="1"/>
          </p:cNvSpPr>
          <p:nvPr/>
        </p:nvSpPr>
        <p:spPr bwMode="auto">
          <a:xfrm>
            <a:off x="7705766" y="2743478"/>
            <a:ext cx="350207" cy="270904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0961" y="161536"/>
            <a:ext cx="1324331" cy="83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9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23568"/>
            <a:ext cx="3904713" cy="1666595"/>
          </a:xfrm>
        </p:spPr>
        <p:txBody>
          <a:bodyPr/>
          <a:lstStyle/>
          <a:p>
            <a:r>
              <a:rPr lang="en-IE" altLang="en-US" dirty="0"/>
              <a:t>Statistical Inference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6073"/>
            <a:ext cx="4945487" cy="4763015"/>
          </a:xfrm>
        </p:spPr>
        <p:txBody>
          <a:bodyPr>
            <a:normAutofit fontScale="85000" lnSpcReduction="20000"/>
          </a:bodyPr>
          <a:lstStyle/>
          <a:p>
            <a:pPr marL="365125" indent="-365125"/>
            <a:r>
              <a:rPr lang="en-IE" altLang="en-US" sz="2600" b="1" dirty="0"/>
              <a:t>Statistical Inference </a:t>
            </a:r>
            <a:r>
              <a:rPr lang="en-IE" altLang="en-US" sz="2600" dirty="0"/>
              <a:t>– the process of drawing conclusions about a </a:t>
            </a:r>
            <a:r>
              <a:rPr lang="en-IE" altLang="en-US" sz="2600" u="sng" dirty="0"/>
              <a:t>population</a:t>
            </a:r>
            <a:r>
              <a:rPr lang="en-IE" altLang="en-US" sz="2600" dirty="0"/>
              <a:t> based on information in a </a:t>
            </a:r>
            <a:r>
              <a:rPr lang="en-IE" altLang="en-US" sz="2600" u="sng" dirty="0" smtClean="0"/>
              <a:t>sample</a:t>
            </a:r>
          </a:p>
          <a:p>
            <a:pPr>
              <a:buFontTx/>
              <a:buChar char="•"/>
            </a:pPr>
            <a:r>
              <a:rPr lang="en-IE" altLang="en-US" sz="2400" dirty="0"/>
              <a:t>Whether or not a sample is representative of a population depends on (</a:t>
            </a:r>
            <a:r>
              <a:rPr lang="en-IE" altLang="en-US" sz="2400" dirty="0" err="1"/>
              <a:t>i</a:t>
            </a:r>
            <a:r>
              <a:rPr lang="en-IE" altLang="en-US" sz="2400" dirty="0"/>
              <a:t>) how individuals in sample are chosen and (ii) what is being measured. </a:t>
            </a:r>
          </a:p>
          <a:p>
            <a:pPr>
              <a:buFontTx/>
              <a:buChar char="•"/>
            </a:pPr>
            <a:endParaRPr lang="en-IE" altLang="en-US" sz="2400" dirty="0"/>
          </a:p>
          <a:p>
            <a:pPr>
              <a:buFontTx/>
              <a:buChar char="•"/>
            </a:pPr>
            <a:r>
              <a:rPr lang="en-IE" altLang="en-US" sz="2400" dirty="0"/>
              <a:t>Non-random sampling can lead to </a:t>
            </a:r>
            <a:r>
              <a:rPr lang="en-IE" altLang="en-US" sz="2400" b="1" dirty="0"/>
              <a:t>Sampling Bias</a:t>
            </a:r>
            <a:r>
              <a:rPr lang="en-IE" altLang="en-US" sz="2400" dirty="0"/>
              <a:t>, i.e., tendency for some individuals to be selected more readily that others.  A different type of non-randomness is selection of individuals such that the variation among individuals in the sample is not representative of the underlying variability in the population, i.e. the sample is too homogenous.</a:t>
            </a:r>
          </a:p>
          <a:p>
            <a:pPr marL="365125" indent="-365125"/>
            <a:endParaRPr lang="en-IE" altLang="en-US" sz="2600" u="sng" dirty="0"/>
          </a:p>
          <a:p>
            <a:pPr marL="365125" indent="-365125"/>
            <a:endParaRPr lang="en-IE" altLang="en-US" sz="26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061" y="123568"/>
            <a:ext cx="3220734" cy="22269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234" y="2455683"/>
            <a:ext cx="3372387" cy="2452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53852"/>
          <a:stretch/>
        </p:blipFill>
        <p:spPr>
          <a:xfrm>
            <a:off x="6923824" y="5013097"/>
            <a:ext cx="1187410" cy="181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38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 smtClean="0"/>
              <a:t>Data Variables</a:t>
            </a:r>
            <a:endParaRPr lang="en-US" altLang="en-US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094705"/>
            <a:ext cx="7772400" cy="10873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IE" altLang="en-US" b="1" dirty="0">
                <a:solidFill>
                  <a:schemeClr val="folHlink"/>
                </a:solidFill>
              </a:rPr>
              <a:t>Variables</a:t>
            </a:r>
            <a:r>
              <a:rPr lang="en-IE" altLang="en-US" dirty="0"/>
              <a:t> are the quantities measured in a </a:t>
            </a:r>
            <a:r>
              <a:rPr lang="en-IE" altLang="en-US" dirty="0" smtClean="0"/>
              <a:t>data sample</a:t>
            </a:r>
          </a:p>
          <a:p>
            <a:pPr lvl="1"/>
            <a:r>
              <a:rPr lang="en-IE" altLang="en-US" dirty="0" smtClean="0"/>
              <a:t>They </a:t>
            </a:r>
            <a:r>
              <a:rPr lang="en-IE" altLang="en-US" dirty="0"/>
              <a:t>may be classified as</a:t>
            </a:r>
            <a:r>
              <a:rPr lang="en-IE" altLang="en-US" dirty="0" smtClean="0"/>
              <a:t>:</a:t>
            </a:r>
            <a:endParaRPr lang="en-IE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11750"/>
          <a:stretch/>
        </p:blipFill>
        <p:spPr>
          <a:xfrm>
            <a:off x="307519" y="2322142"/>
            <a:ext cx="8436431" cy="41534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1885" y="2454942"/>
            <a:ext cx="151161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Data Variables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3499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23568"/>
            <a:ext cx="3994865" cy="1318866"/>
          </a:xfrm>
        </p:spPr>
        <p:txBody>
          <a:bodyPr/>
          <a:lstStyle/>
          <a:p>
            <a:r>
              <a:rPr lang="en-IE" altLang="en-US" dirty="0" smtClean="0"/>
              <a:t>Frequency </a:t>
            </a:r>
            <a:r>
              <a:rPr lang="en-IE" altLang="en-US" dirty="0"/>
              <a:t>Distributions</a:t>
            </a:r>
            <a:endParaRPr lang="en-US" altLang="en-US" dirty="0"/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547" y="1700213"/>
            <a:ext cx="4539384" cy="302633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IE" altLang="en-US" sz="2600" dirty="0"/>
              <a:t>An (</a:t>
            </a:r>
            <a:r>
              <a:rPr lang="en-IE" altLang="en-US" sz="2600" b="1" dirty="0">
                <a:solidFill>
                  <a:schemeClr val="folHlink"/>
                </a:solidFill>
              </a:rPr>
              <a:t>Empirical</a:t>
            </a:r>
            <a:r>
              <a:rPr lang="en-IE" altLang="en-US" sz="2600" b="1" dirty="0"/>
              <a:t>) </a:t>
            </a:r>
            <a:r>
              <a:rPr lang="en-IE" altLang="en-US" sz="2600" b="1" dirty="0">
                <a:solidFill>
                  <a:schemeClr val="folHlink"/>
                </a:solidFill>
              </a:rPr>
              <a:t>Frequency Distribution</a:t>
            </a:r>
            <a:r>
              <a:rPr lang="en-IE" altLang="en-US" sz="2600" dirty="0"/>
              <a:t> or </a:t>
            </a:r>
            <a:r>
              <a:rPr lang="en-IE" altLang="en-US" sz="2600" b="1" dirty="0">
                <a:solidFill>
                  <a:schemeClr val="folHlink"/>
                </a:solidFill>
              </a:rPr>
              <a:t>Histogram</a:t>
            </a:r>
            <a:r>
              <a:rPr lang="en-IE" altLang="en-US" sz="2600" dirty="0"/>
              <a:t> for a continuous variable presents the counts of observations grouped within pre-specified classes or groups</a:t>
            </a:r>
          </a:p>
          <a:p>
            <a:pPr>
              <a:lnSpc>
                <a:spcPct val="90000"/>
              </a:lnSpc>
            </a:pPr>
            <a:endParaRPr lang="en-IE" altLang="en-US" sz="2600" dirty="0"/>
          </a:p>
          <a:p>
            <a:r>
              <a:rPr lang="en-IE" altLang="en-US" sz="2400" dirty="0" smtClean="0"/>
              <a:t>Example: Blood </a:t>
            </a:r>
            <a:r>
              <a:rPr lang="en-IE" altLang="en-US" sz="2400" dirty="0"/>
              <a:t>samples taken from 36 male volunteers as part of a study to determine the natural variation in </a:t>
            </a:r>
            <a:r>
              <a:rPr lang="en-IE" altLang="en-US" sz="2400" dirty="0" smtClean="0"/>
              <a:t>serum CK </a:t>
            </a:r>
            <a:r>
              <a:rPr lang="en-IE" altLang="en-US" sz="2400" dirty="0"/>
              <a:t>concentration.</a:t>
            </a:r>
          </a:p>
          <a:p>
            <a:pPr>
              <a:lnSpc>
                <a:spcPct val="90000"/>
              </a:lnSpc>
            </a:pPr>
            <a:endParaRPr lang="en-IE" altLang="en-US" sz="2600" dirty="0"/>
          </a:p>
          <a:p>
            <a:pPr>
              <a:lnSpc>
                <a:spcPct val="90000"/>
              </a:lnSpc>
            </a:pPr>
            <a:endParaRPr lang="en-IE" altLang="en-US" sz="2600" dirty="0"/>
          </a:p>
          <a:p>
            <a:pPr>
              <a:lnSpc>
                <a:spcPct val="90000"/>
              </a:lnSpc>
            </a:pPr>
            <a:endParaRPr lang="en-IE" altLang="en-US" sz="2600" dirty="0"/>
          </a:p>
        </p:txBody>
      </p:sp>
      <p:graphicFrame>
        <p:nvGraphicFramePr>
          <p:cNvPr id="4" name="Group 19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1931"/>
              </p:ext>
            </p:extLst>
          </p:nvPr>
        </p:nvGraphicFramePr>
        <p:xfrm>
          <a:off x="1021614" y="5114206"/>
          <a:ext cx="2903739" cy="16459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4381">
                  <a:extLst>
                    <a:ext uri="{9D8B030D-6E8A-4147-A177-3AD203B41FA5}">
                      <a16:colId xmlns:a16="http://schemas.microsoft.com/office/drawing/2014/main" val="4189878253"/>
                    </a:ext>
                  </a:extLst>
                </a:gridCol>
                <a:gridCol w="483107">
                  <a:extLst>
                    <a:ext uri="{9D8B030D-6E8A-4147-A177-3AD203B41FA5}">
                      <a16:colId xmlns:a16="http://schemas.microsoft.com/office/drawing/2014/main" val="942236331"/>
                    </a:ext>
                  </a:extLst>
                </a:gridCol>
                <a:gridCol w="509205">
                  <a:extLst>
                    <a:ext uri="{9D8B030D-6E8A-4147-A177-3AD203B41FA5}">
                      <a16:colId xmlns:a16="http://schemas.microsoft.com/office/drawing/2014/main" val="2567494178"/>
                    </a:ext>
                  </a:extLst>
                </a:gridCol>
                <a:gridCol w="459557">
                  <a:extLst>
                    <a:ext uri="{9D8B030D-6E8A-4147-A177-3AD203B41FA5}">
                      <a16:colId xmlns:a16="http://schemas.microsoft.com/office/drawing/2014/main" val="2145397011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1935456076"/>
                    </a:ext>
                  </a:extLst>
                </a:gridCol>
                <a:gridCol w="484381">
                  <a:extLst>
                    <a:ext uri="{9D8B030D-6E8A-4147-A177-3AD203B41FA5}">
                      <a16:colId xmlns:a16="http://schemas.microsoft.com/office/drawing/2014/main" val="600819922"/>
                    </a:ext>
                  </a:extLst>
                </a:gridCol>
              </a:tblGrid>
              <a:tr h="237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121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82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151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68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58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303201053"/>
                  </a:ext>
                </a:extLst>
              </a:tr>
              <a:tr h="237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95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145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64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201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163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62603811"/>
                  </a:ext>
                </a:extLst>
              </a:tr>
              <a:tr h="2384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84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57</a:t>
                      </a:r>
                      <a:endParaRPr kumimoji="0" lang="en-IE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139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60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78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94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3869826228"/>
                  </a:ext>
                </a:extLst>
              </a:tr>
              <a:tr h="237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119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104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113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118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203</a:t>
                      </a:r>
                      <a:endParaRPr kumimoji="0" lang="en-IE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2906610259"/>
                  </a:ext>
                </a:extLst>
              </a:tr>
              <a:tr h="237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62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83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67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93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92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3711489754"/>
                  </a:ext>
                </a:extLst>
              </a:tr>
              <a:tr h="237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123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70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48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95</a:t>
                      </a:r>
                      <a:endParaRPr kumimoji="0" lang="en-IE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42</a:t>
                      </a:r>
                      <a:endParaRPr kumimoji="0" lang="en-IE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393643843"/>
                  </a:ext>
                </a:extLst>
              </a:tr>
            </a:tbl>
          </a:graphicData>
        </a:graphic>
      </p:graphicFrame>
      <p:graphicFrame>
        <p:nvGraphicFramePr>
          <p:cNvPr id="5" name="Group 18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919837"/>
              </p:ext>
            </p:extLst>
          </p:nvPr>
        </p:nvGraphicFramePr>
        <p:xfrm>
          <a:off x="4764020" y="123568"/>
          <a:ext cx="4379980" cy="3111332"/>
        </p:xfrm>
        <a:graphic>
          <a:graphicData uri="http://schemas.openxmlformats.org/drawingml/2006/table">
            <a:tbl>
              <a:tblPr/>
              <a:tblGrid>
                <a:gridCol w="1042215">
                  <a:extLst>
                    <a:ext uri="{9D8B030D-6E8A-4147-A177-3AD203B41FA5}">
                      <a16:colId xmlns:a16="http://schemas.microsoft.com/office/drawing/2014/main" val="3742228041"/>
                    </a:ext>
                  </a:extLst>
                </a:gridCol>
                <a:gridCol w="1020743">
                  <a:extLst>
                    <a:ext uri="{9D8B030D-6E8A-4147-A177-3AD203B41FA5}">
                      <a16:colId xmlns:a16="http://schemas.microsoft.com/office/drawing/2014/main" val="1438974730"/>
                    </a:ext>
                  </a:extLst>
                </a:gridCol>
                <a:gridCol w="1158511">
                  <a:extLst>
                    <a:ext uri="{9D8B030D-6E8A-4147-A177-3AD203B41FA5}">
                      <a16:colId xmlns:a16="http://schemas.microsoft.com/office/drawing/2014/main" val="3238252793"/>
                    </a:ext>
                  </a:extLst>
                </a:gridCol>
                <a:gridCol w="1158511">
                  <a:extLst>
                    <a:ext uri="{9D8B030D-6E8A-4147-A177-3AD203B41FA5}">
                      <a16:colId xmlns:a16="http://schemas.microsoft.com/office/drawing/2014/main" val="984641808"/>
                    </a:ext>
                  </a:extLst>
                </a:gridCol>
              </a:tblGrid>
              <a:tr h="374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Serum CK (U/I)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Cumulative Rel. 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87931"/>
                  </a:ext>
                </a:extLst>
              </a:tr>
              <a:tr h="211588">
                <a:tc>
                  <a:txBody>
                    <a:bodyPr/>
                    <a:lstStyle>
                      <a:lvl1pPr marL="361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61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20-39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61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7938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973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1526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981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61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7938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973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1526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981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490389"/>
                  </a:ext>
                </a:extLst>
              </a:tr>
              <a:tr h="211588">
                <a:tc>
                  <a:txBody>
                    <a:bodyPr/>
                    <a:lstStyle>
                      <a:lvl1pPr marL="361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61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40-59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9764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21558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23352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514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971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429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88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4343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9764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21558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23352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514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971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429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88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4343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521004"/>
                  </a:ext>
                </a:extLst>
              </a:tr>
              <a:tr h="211588">
                <a:tc>
                  <a:txBody>
                    <a:bodyPr/>
                    <a:lstStyle>
                      <a:lvl1pPr marL="361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61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60-79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61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7938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973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1526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981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61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7938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973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1526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981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061151"/>
                  </a:ext>
                </a:extLst>
              </a:tr>
              <a:tr h="211588">
                <a:tc>
                  <a:txBody>
                    <a:bodyPr/>
                    <a:lstStyle>
                      <a:lvl1pPr marL="361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61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80-99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61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7938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973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1526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981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61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7938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973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1526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981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3290045"/>
                  </a:ext>
                </a:extLst>
              </a:tr>
              <a:tr h="211588">
                <a:tc>
                  <a:txBody>
                    <a:bodyPr/>
                    <a:lstStyle>
                      <a:lvl1pPr marL="361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61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100-119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61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7938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973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1526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981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61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7938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973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1526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981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5155"/>
                  </a:ext>
                </a:extLst>
              </a:tr>
              <a:tr h="211588">
                <a:tc>
                  <a:txBody>
                    <a:bodyPr/>
                    <a:lstStyle>
                      <a:lvl1pPr marL="361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61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120-139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9764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21558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23352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514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971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429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88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4343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9764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21558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23352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514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971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429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88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4343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001566"/>
                  </a:ext>
                </a:extLst>
              </a:tr>
              <a:tr h="211588">
                <a:tc>
                  <a:txBody>
                    <a:bodyPr/>
                    <a:lstStyle>
                      <a:lvl1pPr marL="361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61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140-159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61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7938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973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1526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981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61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7938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973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1526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981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344857"/>
                  </a:ext>
                </a:extLst>
              </a:tr>
              <a:tr h="211588">
                <a:tc>
                  <a:txBody>
                    <a:bodyPr/>
                    <a:lstStyle>
                      <a:lvl1pPr marL="361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61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160-179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7081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88753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20669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2463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40751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7081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88753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20669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2463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40751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601219"/>
                  </a:ext>
                </a:extLst>
              </a:tr>
              <a:tr h="211588">
                <a:tc>
                  <a:txBody>
                    <a:bodyPr/>
                    <a:lstStyle>
                      <a:lvl1pPr marL="361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61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180-199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61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7938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973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1526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981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61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7938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973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1526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981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6361667"/>
                  </a:ext>
                </a:extLst>
              </a:tr>
              <a:tr h="211588">
                <a:tc>
                  <a:txBody>
                    <a:bodyPr/>
                    <a:lstStyle>
                      <a:lvl1pPr marL="361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61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200-219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7081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88753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20669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2463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40751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7081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88753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20669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2463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40751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332853"/>
                  </a:ext>
                </a:extLst>
              </a:tr>
              <a:tr h="276692">
                <a:tc>
                  <a:txBody>
                    <a:bodyPr/>
                    <a:lstStyle>
                      <a:lvl1pPr marL="361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61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61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7938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973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1526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981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61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7938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973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1526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981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121103"/>
                  </a:ext>
                </a:extLst>
              </a:tr>
            </a:tbl>
          </a:graphicData>
        </a:graphic>
      </p:graphicFrame>
      <p:pic>
        <p:nvPicPr>
          <p:cNvPr id="6" name="Picture 1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7" t="20017" r="44340" b="5652"/>
          <a:stretch/>
        </p:blipFill>
        <p:spPr>
          <a:xfrm>
            <a:off x="4693930" y="3492679"/>
            <a:ext cx="4397974" cy="3318968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18838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 smtClean="0"/>
              <a:t>Density curve</a:t>
            </a:r>
            <a:endParaRPr lang="en-IE" altLang="en-US" dirty="0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083" y="1565190"/>
            <a:ext cx="4572000" cy="512393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IE" altLang="en-US" dirty="0"/>
              <a:t>As sample size increases, histogram class widths can be narrowed such that the histogram eventually becomes a smooth curve</a:t>
            </a:r>
          </a:p>
          <a:p>
            <a:pPr>
              <a:lnSpc>
                <a:spcPct val="90000"/>
              </a:lnSpc>
            </a:pPr>
            <a:r>
              <a:rPr lang="en-IE" altLang="en-US" dirty="0"/>
              <a:t>The population histogram of a random variable is referred to as the </a:t>
            </a:r>
            <a:r>
              <a:rPr lang="en-IE" altLang="en-US" b="1" dirty="0">
                <a:solidFill>
                  <a:schemeClr val="folHlink"/>
                </a:solidFill>
              </a:rPr>
              <a:t>distribution</a:t>
            </a:r>
            <a:r>
              <a:rPr lang="en-IE" altLang="en-US" b="1" dirty="0"/>
              <a:t> </a:t>
            </a:r>
            <a:r>
              <a:rPr lang="en-IE" altLang="en-US" dirty="0"/>
              <a:t>of the random variable, i.e. it shows how the population is distributed across the number </a:t>
            </a:r>
            <a:r>
              <a:rPr lang="en-IE" altLang="en-US" dirty="0" smtClean="0"/>
              <a:t>line</a:t>
            </a:r>
          </a:p>
          <a:p>
            <a:r>
              <a:rPr lang="en-IE" altLang="en-US" dirty="0"/>
              <a:t>A smooth curve representing a relative frequency distribution is called a </a:t>
            </a:r>
            <a:r>
              <a:rPr lang="en-IE" altLang="en-US" b="1" dirty="0"/>
              <a:t>density</a:t>
            </a:r>
            <a:r>
              <a:rPr lang="en-IE" altLang="en-US" dirty="0"/>
              <a:t> curve</a:t>
            </a:r>
          </a:p>
          <a:p>
            <a:r>
              <a:rPr lang="en-IE" altLang="en-US" dirty="0" smtClean="0"/>
              <a:t>The </a:t>
            </a:r>
            <a:r>
              <a:rPr lang="en-IE" altLang="en-US" dirty="0"/>
              <a:t>area under the density curve between any two points </a:t>
            </a:r>
            <a:r>
              <a:rPr lang="en-IE" altLang="en-US" b="1" dirty="0"/>
              <a:t>a</a:t>
            </a:r>
            <a:r>
              <a:rPr lang="en-IE" altLang="en-US" dirty="0"/>
              <a:t> and </a:t>
            </a:r>
            <a:r>
              <a:rPr lang="en-IE" altLang="en-US" b="1" dirty="0"/>
              <a:t>b</a:t>
            </a:r>
            <a:r>
              <a:rPr lang="en-IE" altLang="en-US" dirty="0"/>
              <a:t> is the proportion of values between </a:t>
            </a:r>
            <a:r>
              <a:rPr lang="en-IE" altLang="en-US" b="1" dirty="0"/>
              <a:t>a</a:t>
            </a:r>
            <a:r>
              <a:rPr lang="en-IE" altLang="en-US" dirty="0"/>
              <a:t> and </a:t>
            </a:r>
            <a:r>
              <a:rPr lang="en-IE" altLang="en-US" b="1" dirty="0"/>
              <a:t>b</a:t>
            </a:r>
            <a:r>
              <a:rPr lang="en-IE" altLang="en-US" dirty="0"/>
              <a:t>.</a:t>
            </a:r>
          </a:p>
          <a:p>
            <a:pPr>
              <a:lnSpc>
                <a:spcPct val="90000"/>
              </a:lnSpc>
            </a:pPr>
            <a:endParaRPr lang="en-IE" alt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507" y="123568"/>
            <a:ext cx="4271493" cy="3203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223" y="3777410"/>
            <a:ext cx="4200331" cy="29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9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Distribution Shapes</a:t>
            </a:r>
          </a:p>
        </p:txBody>
      </p:sp>
      <p:pic>
        <p:nvPicPr>
          <p:cNvPr id="5" name="Picture 9" descr="http://semanticommunity.info/@api/deki/files/27073/Figure2-1.png?size=bestfit&amp;width=479&amp;height=587&amp;revision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" t="2452" r="7062" b="10468"/>
          <a:stretch>
            <a:fillRect/>
          </a:stretch>
        </p:blipFill>
        <p:spPr bwMode="auto">
          <a:xfrm>
            <a:off x="4608710" y="1351005"/>
            <a:ext cx="4322702" cy="512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2835" name="Picture 3" descr="shap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34"/>
          <a:stretch/>
        </p:blipFill>
        <p:spPr bwMode="auto">
          <a:xfrm>
            <a:off x="340409" y="1351005"/>
            <a:ext cx="3510988" cy="330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shap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6" b="52278"/>
          <a:stretch/>
        </p:blipFill>
        <p:spPr bwMode="auto">
          <a:xfrm>
            <a:off x="267839" y="4911195"/>
            <a:ext cx="1887684" cy="157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shap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6" t="49699"/>
          <a:stretch/>
        </p:blipFill>
        <p:spPr bwMode="auto">
          <a:xfrm>
            <a:off x="2023333" y="4811485"/>
            <a:ext cx="1887684" cy="166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481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you characterize the distribution of your data?</a:t>
            </a:r>
            <a:endParaRPr lang="en-US" dirty="0"/>
          </a:p>
        </p:txBody>
      </p:sp>
      <p:pic>
        <p:nvPicPr>
          <p:cNvPr id="117762" name="Picture 2" descr="Image result for kurtosis Mean variance Skew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70" y="2223221"/>
            <a:ext cx="8516660" cy="417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6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altLang="en-US" dirty="0" smtClean="0"/>
              <a:t>1. Measures </a:t>
            </a:r>
            <a:r>
              <a:rPr lang="en-IE" altLang="en-US" dirty="0"/>
              <a:t>of Central Tendency </a:t>
            </a:r>
            <a:r>
              <a:rPr lang="en-IE" altLang="en-US" dirty="0" smtClean="0"/>
              <a:t> (</a:t>
            </a:r>
            <a:r>
              <a:rPr lang="en-IE" altLang="en-US" dirty="0"/>
              <a:t>Location</a:t>
            </a:r>
            <a:r>
              <a:rPr lang="en-IE" altLang="en-US" dirty="0" smtClean="0"/>
              <a:t>) in data</a:t>
            </a:r>
            <a:endParaRPr lang="en-IE" alt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 dirty="0">
                <a:latin typeface="Times New Roman" panose="02020603050405020304" pitchFamily="18" charset="0"/>
              </a:rPr>
              <a:t>Measures of location indicate where on the number line the data are to be found. </a:t>
            </a:r>
            <a:endParaRPr lang="en-IE" altLang="en-US" dirty="0" smtClean="0">
              <a:latin typeface="Times New Roman" panose="02020603050405020304" pitchFamily="18" charset="0"/>
            </a:endParaRPr>
          </a:p>
          <a:p>
            <a:r>
              <a:rPr lang="en-IE" altLang="en-US" dirty="0" smtClean="0">
                <a:latin typeface="Times New Roman" panose="02020603050405020304" pitchFamily="18" charset="0"/>
              </a:rPr>
              <a:t>Common </a:t>
            </a:r>
            <a:r>
              <a:rPr lang="en-IE" altLang="en-US" dirty="0">
                <a:latin typeface="Times New Roman" panose="02020603050405020304" pitchFamily="18" charset="0"/>
              </a:rPr>
              <a:t>measures of location are:</a:t>
            </a:r>
          </a:p>
          <a:p>
            <a:pPr marL="0" indent="0">
              <a:lnSpc>
                <a:spcPct val="40000"/>
              </a:lnSpc>
              <a:buFont typeface="Wingdings" panose="05000000000000000000" pitchFamily="2" charset="2"/>
              <a:buNone/>
            </a:pPr>
            <a:endParaRPr lang="en-IE" altLang="en-US" dirty="0"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IE" altLang="en-US" dirty="0">
                <a:latin typeface="Times New Roman" panose="02020603050405020304" pitchFamily="18" charset="0"/>
              </a:rPr>
              <a:t>(</a:t>
            </a:r>
            <a:r>
              <a:rPr lang="en-IE" altLang="en-US" dirty="0" err="1">
                <a:latin typeface="Times New Roman" panose="02020603050405020304" pitchFamily="18" charset="0"/>
              </a:rPr>
              <a:t>i</a:t>
            </a:r>
            <a:r>
              <a:rPr lang="en-IE" altLang="en-US" dirty="0">
                <a:latin typeface="Times New Roman" panose="02020603050405020304" pitchFamily="18" charset="0"/>
              </a:rPr>
              <a:t>)</a:t>
            </a:r>
            <a:r>
              <a:rPr lang="en-IE" altLang="en-US" b="1" dirty="0">
                <a:latin typeface="Times New Roman" panose="02020603050405020304" pitchFamily="18" charset="0"/>
              </a:rPr>
              <a:t>	</a:t>
            </a:r>
            <a:r>
              <a:rPr lang="en-IE" altLang="en-US" dirty="0">
                <a:latin typeface="Times New Roman" panose="02020603050405020304" pitchFamily="18" charset="0"/>
              </a:rPr>
              <a:t>the </a:t>
            </a:r>
            <a:r>
              <a:rPr lang="en-IE" altLang="en-US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Arithmetic</a:t>
            </a:r>
            <a:r>
              <a:rPr lang="en-IE" altLang="en-US" dirty="0">
                <a:latin typeface="Times New Roman" panose="02020603050405020304" pitchFamily="18" charset="0"/>
              </a:rPr>
              <a:t> </a:t>
            </a:r>
            <a:r>
              <a:rPr lang="en-IE" altLang="en-US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Mean</a:t>
            </a:r>
            <a:r>
              <a:rPr lang="en-IE" altLang="en-US" b="1" dirty="0">
                <a:latin typeface="Times New Roman" panose="02020603050405020304" pitchFamily="18" charset="0"/>
              </a:rPr>
              <a:t>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E" altLang="en-US" dirty="0">
                <a:latin typeface="Times New Roman" panose="02020603050405020304" pitchFamily="18" charset="0"/>
              </a:rPr>
              <a:t>(ii)</a:t>
            </a:r>
            <a:r>
              <a:rPr lang="en-IE" altLang="en-US" b="1" dirty="0">
                <a:latin typeface="Times New Roman" panose="02020603050405020304" pitchFamily="18" charset="0"/>
              </a:rPr>
              <a:t>	</a:t>
            </a:r>
            <a:r>
              <a:rPr lang="en-IE" altLang="en-US" dirty="0">
                <a:latin typeface="Times New Roman" panose="02020603050405020304" pitchFamily="18" charset="0"/>
              </a:rPr>
              <a:t>the</a:t>
            </a:r>
            <a:r>
              <a:rPr lang="en-IE" altLang="en-US" b="1" dirty="0">
                <a:latin typeface="Times New Roman" panose="02020603050405020304" pitchFamily="18" charset="0"/>
              </a:rPr>
              <a:t> </a:t>
            </a:r>
            <a:r>
              <a:rPr lang="en-IE" altLang="en-US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Median</a:t>
            </a:r>
            <a:r>
              <a:rPr lang="en-IE" altLang="en-US" dirty="0">
                <a:latin typeface="Times New Roman" panose="02020603050405020304" pitchFamily="18" charset="0"/>
              </a:rPr>
              <a:t>, and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E" altLang="en-US" dirty="0">
                <a:latin typeface="Times New Roman" panose="02020603050405020304" pitchFamily="18" charset="0"/>
              </a:rPr>
              <a:t>(iii)</a:t>
            </a:r>
            <a:r>
              <a:rPr lang="en-IE" altLang="en-US" b="1" dirty="0">
                <a:latin typeface="Times New Roman" panose="02020603050405020304" pitchFamily="18" charset="0"/>
              </a:rPr>
              <a:t>	</a:t>
            </a:r>
            <a:r>
              <a:rPr lang="en-IE" altLang="en-US" dirty="0">
                <a:latin typeface="Times New Roman" panose="02020603050405020304" pitchFamily="18" charset="0"/>
              </a:rPr>
              <a:t>the </a:t>
            </a:r>
            <a:r>
              <a:rPr lang="en-IE" altLang="en-US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4179904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975</TotalTime>
  <Words>1778</Words>
  <Application>Microsoft Office PowerPoint</Application>
  <PresentationFormat>On-screen Show (4:3)</PresentationFormat>
  <Paragraphs>293</Paragraphs>
  <Slides>29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SimSun</vt:lpstr>
      <vt:lpstr>Arial</vt:lpstr>
      <vt:lpstr>Calibri</vt:lpstr>
      <vt:lpstr>Calibri Light</vt:lpstr>
      <vt:lpstr>Cambria Math</vt:lpstr>
      <vt:lpstr>Gill Sans</vt:lpstr>
      <vt:lpstr>Symbol</vt:lpstr>
      <vt:lpstr>Tahoma</vt:lpstr>
      <vt:lpstr>Times New Roman</vt:lpstr>
      <vt:lpstr>Wingdings</vt:lpstr>
      <vt:lpstr>ヒラギノ角ゴ ProN W3</vt:lpstr>
      <vt:lpstr>Office Theme</vt:lpstr>
      <vt:lpstr>Equation</vt:lpstr>
      <vt:lpstr>Chart</vt:lpstr>
      <vt:lpstr>Statistical fundamentals to characterize data</vt:lpstr>
      <vt:lpstr>Terminology Populations &amp; Samples</vt:lpstr>
      <vt:lpstr>Statistical Inference</vt:lpstr>
      <vt:lpstr>Data Variables</vt:lpstr>
      <vt:lpstr>Frequency Distributions</vt:lpstr>
      <vt:lpstr>Density curve</vt:lpstr>
      <vt:lpstr>Distribution Shapes</vt:lpstr>
      <vt:lpstr>How can you characterize the distribution of your data?</vt:lpstr>
      <vt:lpstr>1. Measures of Central Tendency  (Location) in data</vt:lpstr>
      <vt:lpstr>The Mean</vt:lpstr>
      <vt:lpstr>The Median and Mode</vt:lpstr>
      <vt:lpstr>Mean versus Median</vt:lpstr>
      <vt:lpstr>2. Measures of Dispersion</vt:lpstr>
      <vt:lpstr>Sample Variance</vt:lpstr>
      <vt:lpstr>Standard Deviation</vt:lpstr>
      <vt:lpstr>3. Skewness</vt:lpstr>
      <vt:lpstr>4. Kurtosis</vt:lpstr>
      <vt:lpstr>The Normal/Gaussian Distribution</vt:lpstr>
      <vt:lpstr>Gaussian distribution</vt:lpstr>
      <vt:lpstr>Converting any normal probability distribution to a standard normal probability distribution</vt:lpstr>
      <vt:lpstr>Central Limit Theorem (CLT) Example: Toss 1, 2 or 10 dice (10,000 times)</vt:lpstr>
      <vt:lpstr>The importance of thinking in terms of probability clouds instead of binary categories</vt:lpstr>
      <vt:lpstr>Normal curves with the same mean but different standard deviations</vt:lpstr>
      <vt:lpstr>Scatter-plot</vt:lpstr>
      <vt:lpstr>Correlation</vt:lpstr>
      <vt:lpstr>  Causal Explanation   </vt:lpstr>
      <vt:lpstr>Correlation vs. Causation</vt:lpstr>
      <vt:lpstr>Establishing causality</vt:lpstr>
      <vt:lpstr>Multivariate Gaussian distribution</vt:lpstr>
    </vt:vector>
  </TitlesOfParts>
  <Company>Otago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Rozado</dc:creator>
  <cp:lastModifiedBy>David Rozado</cp:lastModifiedBy>
  <cp:revision>103</cp:revision>
  <dcterms:created xsi:type="dcterms:W3CDTF">2017-12-25T22:02:04Z</dcterms:created>
  <dcterms:modified xsi:type="dcterms:W3CDTF">2019-09-25T04:58:06Z</dcterms:modified>
</cp:coreProperties>
</file>