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5" r:id="rId3"/>
    <p:sldId id="258" r:id="rId4"/>
    <p:sldId id="262" r:id="rId5"/>
    <p:sldId id="261" r:id="rId6"/>
    <p:sldId id="260" r:id="rId7"/>
    <p:sldId id="282" r:id="rId8"/>
    <p:sldId id="283" r:id="rId9"/>
    <p:sldId id="284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88" r:id="rId19"/>
    <p:sldId id="273" r:id="rId20"/>
    <p:sldId id="286" r:id="rId21"/>
    <p:sldId id="274" r:id="rId22"/>
    <p:sldId id="275" r:id="rId23"/>
    <p:sldId id="276" r:id="rId24"/>
    <p:sldId id="278" r:id="rId25"/>
    <p:sldId id="277" r:id="rId26"/>
    <p:sldId id="279" r:id="rId27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34" autoAdjust="0"/>
  </p:normalViewPr>
  <p:slideViewPr>
    <p:cSldViewPr snapToGrid="0">
      <p:cViewPr varScale="1">
        <p:scale>
          <a:sx n="96" d="100"/>
          <a:sy n="96" d="100"/>
        </p:scale>
        <p:origin x="20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C9721-4976-4919-9F94-A3A5F12AA7AC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89C8B-08F3-4F3F-9678-79AB8864B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3547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D915-4521-42A2-A2A2-74DFC9A4AF15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6A8E1-1D58-48C0-AC3B-CFEEF97BF6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007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6A8E1-1D58-48C0-AC3B-CFEEF97BF63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558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information from the previous slide we can define four rules as follows: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the current token is a '(', add a new node as the left child of the current node, and descend to the left child.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the current token is in the list ['+','-','/','*'], set the root value of the current node to the operator represented by the current token. Add a new node as the right child of the current node and descend to the right child.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the current token is a number, set the root value of the current node to the number and return to the parent.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the current token is a ')', go to the parent of the current node.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6A8E1-1D58-48C0-AC3B-CFEEF97BF635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45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6A8E1-1D58-48C0-AC3B-CFEEF97BF635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525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148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854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663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Calibri" panose="020F0502020204030204" pitchFamily="34" charset="0"/>
              <a:buChar char="-"/>
              <a:defRPr/>
            </a:lvl2pPr>
            <a:lvl3pPr marL="857250" indent="-171450">
              <a:buFont typeface="Courier New" panose="02070309020205020404" pitchFamily="49" charset="0"/>
              <a:buChar char="o"/>
              <a:defRPr/>
            </a:lvl3pPr>
            <a:lvl4pPr marL="1200150" indent="-17145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86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116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669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62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52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268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7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062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3B5A-0EDB-4C8C-B60D-E8FACBB416E9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7168-CD4F-4650-8BCF-ACDC7DAD9B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429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90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55277"/>
            <a:ext cx="6858000" cy="854686"/>
          </a:xfrm>
        </p:spPr>
        <p:txBody>
          <a:bodyPr/>
          <a:lstStyle/>
          <a:p>
            <a:r>
              <a:rPr lang="en-NZ" dirty="0" smtClean="0"/>
              <a:t>Trees and tree algorithms</a:t>
            </a:r>
            <a:endParaRPr lang="en-NZ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64673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 the tree data structure: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114038" cy="4782439"/>
          </a:xfrm>
        </p:spPr>
        <p:txBody>
          <a:bodyPr/>
          <a:lstStyle/>
          <a:p>
            <a:r>
              <a:rPr lang="en-US" dirty="0" smtClean="0"/>
              <a:t>Parse </a:t>
            </a:r>
            <a:r>
              <a:rPr lang="en-US" dirty="0"/>
              <a:t>trees can be used to represent real-world constructions like sentences or mathematical expressions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Representing </a:t>
            </a:r>
            <a:r>
              <a:rPr lang="en-US" dirty="0"/>
              <a:t>a sentence as a tree structure allows us to work with the individual parts of the sentence by using subtrees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We can also represent a mathematical expression such as ((7+3)∗(5−2)) as a parse tree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8" y="152899"/>
            <a:ext cx="3234436" cy="35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59" y="4091622"/>
            <a:ext cx="35909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3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762" y="113919"/>
            <a:ext cx="7886700" cy="7803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build a parse tree from a fully parenthesized mathematical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7" y="1075174"/>
            <a:ext cx="4324275" cy="5601956"/>
          </a:xfrm>
        </p:spPr>
        <p:txBody>
          <a:bodyPr>
            <a:normAutofit/>
          </a:bodyPr>
          <a:lstStyle/>
          <a:p>
            <a:r>
              <a:rPr lang="en-US" dirty="0"/>
              <a:t>The hierarchy of the tree helps us understand the order of evaluation for the whole expression. </a:t>
            </a:r>
            <a:endParaRPr lang="en-US" dirty="0" smtClean="0"/>
          </a:p>
          <a:p>
            <a:pPr lvl="1"/>
            <a:r>
              <a:rPr lang="en-US" dirty="0" smtClean="0"/>
              <a:t>Before </a:t>
            </a:r>
            <a:r>
              <a:rPr lang="en-US" dirty="0"/>
              <a:t>we can evaluate the top-level multiplication, we must evaluate the addition and the subtraction in the subtrees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Using the hierarchical structure of trees, we can simply replace an entire subtree with one node once we have evaluated the expressions in the </a:t>
            </a:r>
            <a:r>
              <a:rPr lang="en-US" dirty="0" smtClean="0"/>
              <a:t>children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5875" y="1223891"/>
                <a:ext cx="38024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7+3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5−2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75" y="1223891"/>
                <a:ext cx="38024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96" y="1996943"/>
            <a:ext cx="3345888" cy="2238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352" y="4823209"/>
            <a:ext cx="2157487" cy="185392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6971254" y="4285351"/>
            <a:ext cx="351692" cy="48761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parse tree from a fully parenthesized mathematical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first step in building a parse tree is to break up the expression string into a list of tokens.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(3+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4∗5)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'('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'3'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'+'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'('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'4'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'*'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'5'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')'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')'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endParaRPr lang="en-US" dirty="0" smtClean="0"/>
              </a:p>
              <a:p>
                <a:r>
                  <a:rPr lang="en-US" dirty="0" smtClean="0"/>
                  <a:t>There are four different kinds of tokens to consider: </a:t>
                </a:r>
              </a:p>
              <a:p>
                <a:pPr lvl="1"/>
                <a:r>
                  <a:rPr lang="en-US" dirty="0" smtClean="0"/>
                  <a:t>left </a:t>
                </a:r>
                <a:r>
                  <a:rPr lang="en-US" dirty="0"/>
                  <a:t>parentheses (</a:t>
                </a:r>
              </a:p>
              <a:p>
                <a:pPr lvl="1"/>
                <a:r>
                  <a:rPr lang="en-US" dirty="0"/>
                  <a:t>right parentheses ) </a:t>
                </a:r>
              </a:p>
              <a:p>
                <a:pPr lvl="1"/>
                <a:r>
                  <a:rPr lang="en-US" dirty="0"/>
                  <a:t>Operators +,-,/,*</a:t>
                </a:r>
              </a:p>
              <a:p>
                <a:pPr lvl="1"/>
                <a:r>
                  <a:rPr lang="en-US" dirty="0"/>
                  <a:t>Operands 1,2,3,… </a:t>
                </a:r>
                <a:endParaRPr lang="en-US" dirty="0" smtClean="0"/>
              </a:p>
              <a:p>
                <a:r>
                  <a:rPr lang="en-US" dirty="0"/>
                  <a:t>We know that whenever we read a left parenthesis we are starting a new expression, and hence we should create a new tree to correspond to that expression. </a:t>
                </a:r>
                <a:endParaRPr lang="en-US" dirty="0" smtClean="0"/>
              </a:p>
              <a:p>
                <a:r>
                  <a:rPr lang="en-US" dirty="0" smtClean="0"/>
                  <a:t>Conversely</a:t>
                </a:r>
                <a:r>
                  <a:rPr lang="en-US" dirty="0"/>
                  <a:t>, whenever we read a right parenthesis, we have finished an expression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We also know that operands are going to be leaf nodes and children of their operators. </a:t>
                </a:r>
                <a:endParaRPr lang="en-US" dirty="0" smtClean="0"/>
              </a:p>
              <a:p>
                <a:r>
                  <a:rPr lang="en-US" dirty="0" smtClean="0"/>
                  <a:t>Finally</a:t>
                </a:r>
                <a:r>
                  <a:rPr lang="en-US" dirty="0"/>
                  <a:t>, we know that every operator is going to have both a left and a right </a:t>
                </a:r>
                <a:r>
                  <a:rPr lang="en-US" dirty="0" smtClean="0"/>
                  <a:t>child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238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74" y="41068"/>
            <a:ext cx="4272645" cy="813831"/>
          </a:xfrm>
        </p:spPr>
        <p:txBody>
          <a:bodyPr>
            <a:normAutofit/>
          </a:bodyPr>
          <a:lstStyle/>
          <a:p>
            <a:r>
              <a:rPr lang="en-US" sz="2000" dirty="0"/>
              <a:t>How to build a parse tree from a fully parenthesized mathematical expression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559" r="10122"/>
          <a:stretch/>
        </p:blipFill>
        <p:spPr>
          <a:xfrm>
            <a:off x="514100" y="1579898"/>
            <a:ext cx="847519" cy="815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9333"/>
          <a:stretch/>
        </p:blipFill>
        <p:spPr>
          <a:xfrm>
            <a:off x="2594365" y="1366629"/>
            <a:ext cx="1165865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5669"/>
          <a:stretch/>
        </p:blipFill>
        <p:spPr>
          <a:xfrm>
            <a:off x="4853649" y="1366630"/>
            <a:ext cx="1221966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589" y="1366629"/>
            <a:ext cx="1609725" cy="1762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04" y="3858670"/>
            <a:ext cx="1609725" cy="2581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8455" y="3858669"/>
            <a:ext cx="1609725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r="4288"/>
          <a:stretch/>
        </p:blipFill>
        <p:spPr>
          <a:xfrm>
            <a:off x="4664657" y="3858668"/>
            <a:ext cx="1932695" cy="2581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/>
          <a:srcRect r="6077"/>
          <a:stretch/>
        </p:blipFill>
        <p:spPr>
          <a:xfrm>
            <a:off x="7035658" y="3858667"/>
            <a:ext cx="1887652" cy="2581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8180" y="513397"/>
                <a:ext cx="348813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(3+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4∗5)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80" y="513397"/>
                <a:ext cx="3488134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55978" y="3120009"/>
            <a:ext cx="77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4318" y="3124379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71112" y="3124379"/>
            <a:ext cx="6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86497" y="3124378"/>
            <a:ext cx="6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9781" y="6439942"/>
            <a:ext cx="6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1081" y="6435570"/>
            <a:ext cx="6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52660" y="6435568"/>
            <a:ext cx="6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20446" y="6402307"/>
            <a:ext cx="5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303275" y="131504"/>
            <a:ext cx="297186" cy="39883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0861" y="926098"/>
            <a:ext cx="43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active/current node is shown in gray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0.0316 1.85185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6 -4.07407E-6 L 0.08576 0.000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76 0.00092 L 0.14757 0.0011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7 0.00116 L 0.17986 0.0004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86 0.00046 L 0.22309 0.0004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9 0.00046 L 0.27309 0.0004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09 0.00046 L 0.30087 0.0004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87 0.00046 L 0.33264 0.0004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</a:t>
            </a:r>
            <a:r>
              <a:rPr lang="en-US" smtClean="0"/>
              <a:t>Traversals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12" y="1825625"/>
            <a:ext cx="5647174" cy="4351338"/>
          </a:xfrm>
        </p:spPr>
        <p:txBody>
          <a:bodyPr/>
          <a:lstStyle/>
          <a:p>
            <a:r>
              <a:rPr lang="en-US" b="1" dirty="0" smtClean="0"/>
              <a:t>Tree traversals </a:t>
            </a:r>
            <a:r>
              <a:rPr lang="en-US" b="1" dirty="0"/>
              <a:t>are </a:t>
            </a:r>
            <a:r>
              <a:rPr lang="en-US" b="1" dirty="0" smtClean="0"/>
              <a:t>commonly </a:t>
            </a:r>
            <a:r>
              <a:rPr lang="en-US" b="1" dirty="0"/>
              <a:t>used patterns to visit all the nodes in a tree.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difference between these patterns is the order in which each node is visited. </a:t>
            </a:r>
            <a:endParaRPr lang="en-US" dirty="0" smtClean="0"/>
          </a:p>
          <a:p>
            <a:r>
              <a:rPr lang="en-US" dirty="0" smtClean="0"/>
              <a:t>The most popular traversals methods are:</a:t>
            </a:r>
          </a:p>
          <a:p>
            <a:pPr lvl="1"/>
            <a:r>
              <a:rPr lang="en-US" dirty="0" smtClean="0"/>
              <a:t>Depth </a:t>
            </a:r>
            <a:r>
              <a:rPr lang="en-US" dirty="0"/>
              <a:t>First Traversals:</a:t>
            </a:r>
            <a:endParaRPr lang="en-US" dirty="0" smtClean="0"/>
          </a:p>
          <a:p>
            <a:pPr lvl="2"/>
            <a:r>
              <a:rPr lang="en-US" dirty="0" smtClean="0"/>
              <a:t>preorder</a:t>
            </a:r>
          </a:p>
          <a:p>
            <a:pPr lvl="2"/>
            <a:r>
              <a:rPr lang="en-US" dirty="0" err="1" smtClean="0"/>
              <a:t>inorder</a:t>
            </a:r>
            <a:endParaRPr lang="en-US" dirty="0" smtClean="0"/>
          </a:p>
          <a:p>
            <a:pPr lvl="2"/>
            <a:r>
              <a:rPr lang="en-US" dirty="0" err="1" smtClean="0"/>
              <a:t>Postorder</a:t>
            </a:r>
            <a:endParaRPr lang="en-US" dirty="0" smtClean="0"/>
          </a:p>
          <a:p>
            <a:pPr lvl="1"/>
            <a:r>
              <a:rPr lang="en-US" dirty="0"/>
              <a:t>Breadth First or Level Order Traversal</a:t>
            </a:r>
          </a:p>
          <a:p>
            <a:pPr lvl="1"/>
            <a:endParaRPr lang="en-US" dirty="0" smtClean="0"/>
          </a:p>
        </p:txBody>
      </p:sp>
      <p:pic>
        <p:nvPicPr>
          <p:cNvPr id="1028" name="Picture 4" descr="CS241: Data Structures &amp; Algorithms 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825625"/>
            <a:ext cx="34671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- Preorder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82089" cy="4351338"/>
          </a:xfrm>
        </p:spPr>
        <p:txBody>
          <a:bodyPr/>
          <a:lstStyle/>
          <a:p>
            <a:r>
              <a:rPr lang="en-US" dirty="0"/>
              <a:t>In a preorder traversal, we visit the root node first, then recursively do a preorder traversal of the left subtree, followed by a recursive preorder traversal of the right subtree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Preorder (Root</a:t>
            </a:r>
            <a:r>
              <a:rPr lang="en-US" dirty="0"/>
              <a:t>, </a:t>
            </a:r>
            <a:r>
              <a:rPr lang="en-US" dirty="0" smtClean="0"/>
              <a:t>Left, Right</a:t>
            </a:r>
            <a:r>
              <a:rPr lang="en-US" dirty="0"/>
              <a:t>)</a:t>
            </a:r>
            <a:endParaRPr lang="en-US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/>
              <a:t>Typical example: parsing an object with chronological order (i.e. chapters in a book)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72" y="0"/>
            <a:ext cx="3625728" cy="18457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8650" y="4687613"/>
            <a:ext cx="4034412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preorder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getRootVal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preorder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getLeftChild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preorder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getRightChild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539" r="67750" b="27812"/>
          <a:stretch/>
        </p:blipFill>
        <p:spPr>
          <a:xfrm>
            <a:off x="5902706" y="2767604"/>
            <a:ext cx="3122211" cy="38133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28877" y="6581001"/>
            <a:ext cx="30960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Numbers beside nodes indicate traversal order</a:t>
            </a:r>
          </a:p>
        </p:txBody>
      </p:sp>
    </p:spTree>
    <p:extLst>
      <p:ext uri="{BB962C8B-B14F-4D97-AF65-F5344CB8AC3E}">
        <p14:creationId xmlns:p14="http://schemas.microsoft.com/office/powerpoint/2010/main" val="19037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127"/>
            <a:ext cx="7886700" cy="693679"/>
          </a:xfrm>
        </p:spPr>
        <p:txBody>
          <a:bodyPr/>
          <a:lstStyle/>
          <a:p>
            <a:r>
              <a:rPr lang="en-US" dirty="0"/>
              <a:t>Depth first - </a:t>
            </a:r>
            <a:r>
              <a:rPr lang="en-US" dirty="0" err="1"/>
              <a:t>Inorder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5222"/>
            <a:ext cx="5419310" cy="5091741"/>
          </a:xfrm>
        </p:spPr>
        <p:txBody>
          <a:bodyPr/>
          <a:lstStyle/>
          <a:p>
            <a:r>
              <a:rPr lang="en-US" dirty="0"/>
              <a:t>In an </a:t>
            </a:r>
            <a:r>
              <a:rPr lang="en-US" dirty="0" err="1"/>
              <a:t>inorder</a:t>
            </a:r>
            <a:r>
              <a:rPr lang="en-US" dirty="0"/>
              <a:t> traversal, we recursively do an </a:t>
            </a:r>
            <a:r>
              <a:rPr lang="en-US" dirty="0" err="1"/>
              <a:t>inorder</a:t>
            </a:r>
            <a:r>
              <a:rPr lang="en-US" dirty="0"/>
              <a:t> traversal on the left subtree, visit the root node, and finally do a recursive </a:t>
            </a:r>
            <a:r>
              <a:rPr lang="en-US" dirty="0" err="1"/>
              <a:t>inorder</a:t>
            </a:r>
            <a:r>
              <a:rPr lang="en-US" dirty="0"/>
              <a:t> traversal of the right subtree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Inorder</a:t>
            </a:r>
            <a:r>
              <a:rPr lang="en-US" dirty="0"/>
              <a:t> (Left, Root, Right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Typical example: </a:t>
            </a:r>
            <a:r>
              <a:rPr lang="en-US" dirty="0" smtClean="0"/>
              <a:t>recover an original expression stored in a parse tree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9616" y="4284596"/>
            <a:ext cx="391383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inorder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inorder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getLeftChild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getRootVal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inorder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getRightChild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147" t="3585" r="35588" b="27941"/>
          <a:stretch/>
        </p:blipFill>
        <p:spPr>
          <a:xfrm>
            <a:off x="5727560" y="2574686"/>
            <a:ext cx="2872331" cy="37286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47960" y="6581001"/>
            <a:ext cx="30960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Numbers beside nodes indicate traversal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491"/>
          <a:stretch/>
        </p:blipFill>
        <p:spPr>
          <a:xfrm>
            <a:off x="7782368" y="17163"/>
            <a:ext cx="1339298" cy="1839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134" y="198127"/>
            <a:ext cx="1957353" cy="3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248"/>
            <a:ext cx="7886700" cy="571574"/>
          </a:xfrm>
        </p:spPr>
        <p:txBody>
          <a:bodyPr/>
          <a:lstStyle/>
          <a:p>
            <a:r>
              <a:rPr lang="en-US" dirty="0"/>
              <a:t>Depth first - </a:t>
            </a:r>
            <a:r>
              <a:rPr lang="en-US" dirty="0" err="1"/>
              <a:t>Postorder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4498"/>
            <a:ext cx="4063930" cy="1818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</a:t>
            </a:r>
            <a:r>
              <a:rPr lang="en-US" dirty="0" err="1"/>
              <a:t>postorder</a:t>
            </a:r>
            <a:r>
              <a:rPr lang="en-US" dirty="0"/>
              <a:t> traversal, we recursively do a </a:t>
            </a:r>
            <a:r>
              <a:rPr lang="en-US" dirty="0" err="1"/>
              <a:t>postorder</a:t>
            </a:r>
            <a:r>
              <a:rPr lang="en-US" dirty="0"/>
              <a:t> traversal of the left subtree and the right subtree followed by a visit to the root node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Postorder</a:t>
            </a:r>
            <a:r>
              <a:rPr lang="en-US" dirty="0"/>
              <a:t> (Left, Right, Root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Typical example: </a:t>
            </a:r>
            <a:r>
              <a:rPr lang="en-US" dirty="0" smtClean="0"/>
              <a:t>evaluating a parse tree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9715" y="4855488"/>
            <a:ext cx="383344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postorder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tree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postorder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getLeftChild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postorder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getRightChild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getRootVal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8159" b="26685"/>
          <a:stretch/>
        </p:blipFill>
        <p:spPr>
          <a:xfrm>
            <a:off x="5586884" y="1945810"/>
            <a:ext cx="3350497" cy="44263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74580" y="6581001"/>
            <a:ext cx="30960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Numbers beside nodes indicate traversal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61" y="70658"/>
            <a:ext cx="2803805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</a:t>
            </a:r>
            <a:r>
              <a:rPr lang="en-US" dirty="0" smtClean="0"/>
              <a:t>(Level </a:t>
            </a:r>
            <a:r>
              <a:rPr lang="en-US" dirty="0"/>
              <a:t>Order </a:t>
            </a:r>
            <a:r>
              <a:rPr lang="en-US" dirty="0" smtClean="0"/>
              <a:t>Traversal)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starts at the tree root </a:t>
            </a:r>
            <a:r>
              <a:rPr lang="en-US" dirty="0" smtClean="0"/>
              <a:t>and </a:t>
            </a:r>
            <a:r>
              <a:rPr lang="en-US" dirty="0"/>
              <a:t>explores the neighbor nodes first, before moving to the next level neighbors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example: </a:t>
            </a:r>
            <a:r>
              <a:rPr lang="en-US" dirty="0" smtClean="0"/>
              <a:t>scraping a web domain</a:t>
            </a:r>
          </a:p>
          <a:p>
            <a:pPr lvl="1"/>
            <a:r>
              <a:rPr lang="en-US" dirty="0" smtClean="0"/>
              <a:t>Use a queue to store children nodes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043" y="2558545"/>
            <a:ext cx="2971748" cy="38726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47960" y="6581001"/>
            <a:ext cx="30960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Numbers beside nodes indicate traversal order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7319" y="6087279"/>
            <a:ext cx="12962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Breath first: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89" y="286483"/>
            <a:ext cx="3843404" cy="1322997"/>
          </a:xfrm>
        </p:spPr>
        <p:txBody>
          <a:bodyPr>
            <a:normAutofit/>
          </a:bodyPr>
          <a:lstStyle/>
          <a:p>
            <a:r>
              <a:rPr lang="en-US" dirty="0"/>
              <a:t>Priority Queues with Binary Heaps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599" y="1845722"/>
                <a:ext cx="5420458" cy="501227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Recall the first-in first-out, </a:t>
                </a:r>
                <a:r>
                  <a:rPr lang="en-US" b="1" dirty="0" smtClean="0"/>
                  <a:t>FIFO,</a:t>
                </a:r>
                <a:r>
                  <a:rPr lang="en-US" dirty="0" smtClean="0"/>
                  <a:t> queue data structure</a:t>
                </a:r>
              </a:p>
              <a:p>
                <a:r>
                  <a:rPr lang="en-US" dirty="0" smtClean="0"/>
                  <a:t>One </a:t>
                </a:r>
                <a:r>
                  <a:rPr lang="en-US" dirty="0"/>
                  <a:t>important variation of a queue is called a </a:t>
                </a:r>
                <a:r>
                  <a:rPr lang="en-US" b="1" dirty="0"/>
                  <a:t>priority queue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priority queue acts like a queue in that you </a:t>
                </a:r>
                <a:r>
                  <a:rPr lang="en-US" dirty="0" err="1"/>
                  <a:t>dequeue</a:t>
                </a:r>
                <a:r>
                  <a:rPr lang="en-US" dirty="0"/>
                  <a:t> an item by removing it from the front. </a:t>
                </a:r>
                <a:endParaRPr lang="en-US" dirty="0" smtClean="0"/>
              </a:p>
              <a:p>
                <a:r>
                  <a:rPr lang="en-US" dirty="0" smtClean="0"/>
                  <a:t>However</a:t>
                </a:r>
                <a:r>
                  <a:rPr lang="en-US" dirty="0"/>
                  <a:t>, in a priority queue the logical order of items inside a queue is determined by their </a:t>
                </a:r>
                <a:r>
                  <a:rPr lang="en-US" dirty="0" smtClean="0"/>
                  <a:t>priority not by the order of arrival. </a:t>
                </a:r>
              </a:p>
              <a:p>
                <a:r>
                  <a:rPr lang="en-US" dirty="0"/>
                  <a:t>The highest priority items are at the front of the queue and the lowest priority items are at the back. </a:t>
                </a:r>
              </a:p>
              <a:p>
                <a:r>
                  <a:rPr lang="en-US" dirty="0" smtClean="0"/>
                  <a:t>There are easy </a:t>
                </a:r>
                <a:r>
                  <a:rPr lang="en-US" dirty="0"/>
                  <a:t>ways to implement a priority queue using sorting functions and lists.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However</a:t>
                </a:r>
                <a:r>
                  <a:rPr lang="en-US" dirty="0"/>
                  <a:t>, inserting into a list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sorting a list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can do better.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classic way to implement a priority queue is using a </a:t>
                </a:r>
                <a:r>
                  <a:rPr lang="en-US" dirty="0" smtClean="0"/>
                  <a:t>tree data </a:t>
                </a:r>
                <a:r>
                  <a:rPr lang="en-US" dirty="0"/>
                  <a:t>structure called a </a:t>
                </a:r>
                <a:r>
                  <a:rPr lang="en-US" b="1" dirty="0"/>
                  <a:t>binary heap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binary heap will allow us </a:t>
                </a:r>
                <a:r>
                  <a:rPr lang="en-US" dirty="0" smtClean="0"/>
                  <a:t>to both </a:t>
                </a:r>
                <a:r>
                  <a:rPr lang="en-US" dirty="0" err="1" smtClean="0"/>
                  <a:t>enqueue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dirty="0" err="1"/>
                  <a:t>dequeue</a:t>
                </a:r>
                <a:r>
                  <a:rPr lang="en-US" dirty="0"/>
                  <a:t> items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599" y="1845722"/>
                <a:ext cx="5420458" cy="5012278"/>
              </a:xfrm>
              <a:blipFill>
                <a:blip r:embed="rId2"/>
                <a:stretch>
                  <a:fillRect l="-787" t="-1703" r="-900" b="-109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43" t="2260" r="4489" b="4678"/>
          <a:stretch/>
        </p:blipFill>
        <p:spPr>
          <a:xfrm>
            <a:off x="5707260" y="2542231"/>
            <a:ext cx="3366402" cy="2512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371" y="362958"/>
            <a:ext cx="4570629" cy="11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2" y="1962912"/>
            <a:ext cx="8258718" cy="37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3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binary heap is interesting to study because when we diagram the heap it looks </a:t>
            </a:r>
            <a:r>
              <a:rPr lang="en-US" dirty="0" smtClean="0"/>
              <a:t>like </a:t>
            </a:r>
            <a:r>
              <a:rPr lang="en-US" dirty="0"/>
              <a:t>a tree, but when we implement it we use only a single list as an internal representation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binary heap has two common variations: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min heap</a:t>
            </a:r>
            <a:r>
              <a:rPr lang="en-US" dirty="0"/>
              <a:t>, in which the smallest key is always at the </a:t>
            </a:r>
            <a:r>
              <a:rPr lang="en-US" dirty="0" smtClean="0"/>
              <a:t>front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max heap</a:t>
            </a:r>
            <a:r>
              <a:rPr lang="en-US" dirty="0"/>
              <a:t>, in which the largest key value is always at the front</a:t>
            </a:r>
            <a:r>
              <a:rPr lang="en-US" dirty="0" smtClean="0"/>
              <a:t>.</a:t>
            </a:r>
          </a:p>
          <a:p>
            <a:r>
              <a:rPr lang="en-US" dirty="0"/>
              <a:t>The basic operations we will implement for our binary heap are as follows: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BinaryHeap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creates a new, empty, binary heap.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insert(k) </a:t>
            </a:r>
            <a:r>
              <a:rPr lang="en-US" dirty="0"/>
              <a:t>adds a new item to the heap.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returns the item with the minimum key value, leaving item in the heap.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delMin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returns </a:t>
            </a:r>
            <a:r>
              <a:rPr lang="en-US" dirty="0"/>
              <a:t>the item with the minimum key value, removing the item from the heap.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returns true if the heap is empty, false otherwise.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size() </a:t>
            </a:r>
            <a:r>
              <a:rPr lang="en-US" dirty="0"/>
              <a:t>returns the number of items in the heap.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buildHeap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(list) </a:t>
            </a:r>
            <a:r>
              <a:rPr lang="en-US" dirty="0"/>
              <a:t>builds a new heap from a list of keys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binary heap data structure is maintained by enforcing 2 properties:</a:t>
            </a:r>
          </a:p>
          <a:p>
            <a:pPr lvl="1"/>
            <a:r>
              <a:rPr lang="en-US" dirty="0" smtClean="0"/>
              <a:t>The complete heap structure property</a:t>
            </a:r>
          </a:p>
          <a:p>
            <a:pPr lvl="1"/>
            <a:r>
              <a:rPr lang="en-US" dirty="0" smtClean="0"/>
              <a:t>The heap order property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44546"/>
            <a:ext cx="9063613" cy="73014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Binary Heap </a:t>
            </a:r>
            <a:r>
              <a:rPr lang="en-US" sz="2800" dirty="0" smtClean="0"/>
              <a:t>Implementation - </a:t>
            </a:r>
            <a:r>
              <a:rPr lang="en-US" sz="2800" b="1" dirty="0"/>
              <a:t>The </a:t>
            </a:r>
            <a:r>
              <a:rPr lang="en-US" sz="2800" b="1" dirty="0" smtClean="0"/>
              <a:t>Complete Heap Structure Property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996"/>
            <a:ext cx="7886700" cy="219549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order to make our heap work efficiently, we will take advantage of the logarithmic nature of the binary tree to represent our heap.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guarantee logarithmic performance, we must keep our tree balanced.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balanced binary tree </a:t>
            </a:r>
            <a:r>
              <a:rPr lang="en-US" dirty="0"/>
              <a:t>has roughly the same number of nodes in the left and right subtrees of the root.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heap implementation we keep the tree balanced by creating a </a:t>
            </a:r>
            <a:r>
              <a:rPr lang="en-US" b="1" dirty="0"/>
              <a:t>complete binary tree. 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complete binary tree is a tree in which each level has all of its nodes. The exception to this is the bottom level of the tree, which we fill in from left to right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15" t="3059" r="1456" b="2434"/>
          <a:stretch/>
        </p:blipFill>
        <p:spPr>
          <a:xfrm>
            <a:off x="1416816" y="3616623"/>
            <a:ext cx="5977860" cy="29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3114"/>
          </a:xfrm>
        </p:spPr>
        <p:txBody>
          <a:bodyPr/>
          <a:lstStyle/>
          <a:p>
            <a:r>
              <a:rPr lang="en-US" dirty="0"/>
              <a:t>Binary Heap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455" y="959993"/>
                <a:ext cx="8733625" cy="24213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An interesting </a:t>
                </a:r>
                <a:r>
                  <a:rPr lang="en-US" dirty="0"/>
                  <a:t>property of a complete tree is that we can represent it using a single list.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do not need to use nodes and references or even lists of lists. </a:t>
                </a:r>
                <a:endParaRPr lang="en-US" dirty="0" smtClean="0"/>
              </a:p>
              <a:p>
                <a:r>
                  <a:rPr lang="en-US" dirty="0" smtClean="0"/>
                  <a:t>Because </a:t>
                </a:r>
                <a:r>
                  <a:rPr lang="en-US" dirty="0"/>
                  <a:t>the tree is </a:t>
                </a:r>
                <a:r>
                  <a:rPr lang="en-US" dirty="0" smtClean="0"/>
                  <a:t>complete: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left child of a parent (at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is the node that is found in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list.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right child of the parent is 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in the list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Corollary: Given </a:t>
                </a:r>
                <a:r>
                  <a:rPr lang="en-US" dirty="0"/>
                  <a:t>that a node is at position n in the list, the parent is at position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n//2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455" y="959993"/>
                <a:ext cx="8733625" cy="2421381"/>
              </a:xfrm>
              <a:blipFill>
                <a:blip r:embed="rId2"/>
                <a:stretch>
                  <a:fillRect l="-488" t="-251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11" y="3381374"/>
            <a:ext cx="51054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8730"/>
          </a:xfrm>
        </p:spPr>
        <p:txBody>
          <a:bodyPr>
            <a:normAutofit/>
          </a:bodyPr>
          <a:lstStyle/>
          <a:p>
            <a:r>
              <a:rPr lang="en-US" sz="2800" dirty="0"/>
              <a:t>Binary Heap Implementation </a:t>
            </a:r>
            <a:r>
              <a:rPr lang="en-US" sz="2400" dirty="0"/>
              <a:t>- </a:t>
            </a:r>
            <a:r>
              <a:rPr lang="en-US" sz="3200" b="1" dirty="0"/>
              <a:t>The Heap Order </a:t>
            </a:r>
            <a:r>
              <a:rPr lang="en-US" sz="3200" b="1" dirty="0" smtClean="0"/>
              <a:t>Property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0705"/>
                <a:ext cx="7886700" cy="1962912"/>
              </a:xfrm>
            </p:spPr>
            <p:txBody>
              <a:bodyPr/>
              <a:lstStyle/>
              <a:p>
                <a:r>
                  <a:rPr lang="en-US" dirty="0"/>
                  <a:t>The method that we will use to store items in a heap relies on maintaining the </a:t>
                </a:r>
                <a:r>
                  <a:rPr lang="en-US" b="1" dirty="0"/>
                  <a:t>heap order property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heap order property is as follows: In a </a:t>
                </a:r>
                <a:r>
                  <a:rPr lang="en-US" dirty="0" smtClean="0"/>
                  <a:t>min heap</a:t>
                </a:r>
                <a:r>
                  <a:rPr lang="en-US" dirty="0"/>
                  <a:t>,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parent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key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smaller than or equal to the key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0705"/>
                <a:ext cx="7886700" cy="1962912"/>
              </a:xfrm>
              <a:blipFill>
                <a:blip r:embed="rId2"/>
                <a:stretch>
                  <a:fillRect l="-773" t="-34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61" y="3023617"/>
            <a:ext cx="51054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binary heap can be represented by a single list</a:t>
            </a:r>
          </a:p>
          <a:p>
            <a:r>
              <a:rPr lang="en-US" dirty="0" smtClean="0"/>
              <a:t>the </a:t>
            </a:r>
            <a:r>
              <a:rPr lang="en-US" dirty="0"/>
              <a:t>constructor </a:t>
            </a:r>
            <a:r>
              <a:rPr lang="en-US" dirty="0" smtClean="0"/>
              <a:t>initializes </a:t>
            </a:r>
            <a:r>
              <a:rPr lang="en-US" dirty="0"/>
              <a:t>the list and an attribute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currentSize</a:t>
            </a:r>
            <a:r>
              <a:rPr lang="en-US" dirty="0"/>
              <a:t> to keep track of the current size of the </a:t>
            </a:r>
            <a:r>
              <a:rPr lang="en-US" dirty="0" smtClean="0"/>
              <a:t>heap</a:t>
            </a:r>
          </a:p>
          <a:p>
            <a:r>
              <a:rPr lang="en-US" dirty="0" smtClean="0"/>
              <a:t>notice </a:t>
            </a:r>
            <a:r>
              <a:rPr lang="en-US" dirty="0"/>
              <a:t>that an empty binary heap has a single zero as the first element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heapList</a:t>
            </a:r>
            <a:r>
              <a:rPr lang="en-US" dirty="0"/>
              <a:t> and that this zero is not used, but is there so that simple integer division 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smtClean="0"/>
              <a:t>) can </a:t>
            </a:r>
            <a:r>
              <a:rPr lang="en-US" dirty="0"/>
              <a:t>be used in later methods.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5420" y="5111570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BinHeap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91" y="27559"/>
            <a:ext cx="4444718" cy="662782"/>
          </a:xfrm>
        </p:spPr>
        <p:txBody>
          <a:bodyPr/>
          <a:lstStyle/>
          <a:p>
            <a:r>
              <a:rPr lang="en-US" dirty="0" smtClean="0"/>
              <a:t>Heap 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90342"/>
            <a:ext cx="4248150" cy="29672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easiest, and most efficient, way to add an item to a list is to simply append the item to the end of the list. </a:t>
            </a:r>
            <a:endParaRPr lang="en-US" dirty="0" smtClean="0"/>
          </a:p>
          <a:p>
            <a:r>
              <a:rPr lang="en-US" dirty="0" smtClean="0"/>
              <a:t>Appending guarantees </a:t>
            </a:r>
            <a:r>
              <a:rPr lang="en-US" dirty="0"/>
              <a:t>that we will maintain the </a:t>
            </a:r>
            <a:r>
              <a:rPr lang="en-US" b="1" dirty="0"/>
              <a:t>complete </a:t>
            </a:r>
            <a:r>
              <a:rPr lang="en-US" b="1" dirty="0" smtClean="0"/>
              <a:t>heap structure property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But appending will </a:t>
            </a:r>
            <a:r>
              <a:rPr lang="en-US" dirty="0"/>
              <a:t>very likely violate the </a:t>
            </a:r>
            <a:r>
              <a:rPr lang="en-US" b="1" dirty="0"/>
              <a:t>heap </a:t>
            </a:r>
            <a:r>
              <a:rPr lang="en-US" b="1" dirty="0" smtClean="0"/>
              <a:t>order </a:t>
            </a:r>
            <a:r>
              <a:rPr lang="en-US" b="1" dirty="0"/>
              <a:t>property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it is possible to write a method that will allow us to regain the </a:t>
            </a:r>
            <a:r>
              <a:rPr lang="en-US" b="1" dirty="0"/>
              <a:t>heap </a:t>
            </a:r>
            <a:r>
              <a:rPr lang="en-US" b="1" dirty="0" smtClean="0"/>
              <a:t>order </a:t>
            </a:r>
            <a:r>
              <a:rPr lang="en-US" b="1" dirty="0"/>
              <a:t>property </a:t>
            </a:r>
            <a:r>
              <a:rPr lang="en-US" dirty="0"/>
              <a:t>by comparing the newly added item with its parent.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newly added item is less than its parent, then we can swap the item with its parent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17" y="666718"/>
            <a:ext cx="3901833" cy="61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628" b="9494"/>
          <a:stretch/>
        </p:blipFill>
        <p:spPr>
          <a:xfrm>
            <a:off x="5285625" y="86652"/>
            <a:ext cx="3754263" cy="532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854" y="3878664"/>
            <a:ext cx="4827709" cy="28392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BinHeap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sz="105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sz="105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currentSize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percUp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currentSize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currentSize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percUp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currentSize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6752492" y="2049863"/>
            <a:ext cx="834013" cy="66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83417" y="2750510"/>
            <a:ext cx="3901833" cy="210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3416" y="4853354"/>
            <a:ext cx="3901833" cy="1973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70" y="296934"/>
            <a:ext cx="4257015" cy="1024762"/>
          </a:xfrm>
        </p:spPr>
        <p:txBody>
          <a:bodyPr/>
          <a:lstStyle/>
          <a:p>
            <a:r>
              <a:rPr lang="en-US" dirty="0" smtClean="0"/>
              <a:t>Heap operations – delete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25625"/>
            <a:ext cx="4248150" cy="4556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now look at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delMin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heap property requires that the root of the tree be the smallest item in the tree, finding the minimum item is easy.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heapList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[1]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hard part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delMin</a:t>
            </a:r>
            <a:r>
              <a:rPr lang="en-US" dirty="0"/>
              <a:t> is restoring full compliance with the </a:t>
            </a:r>
            <a:r>
              <a:rPr lang="en-US" b="1" dirty="0" smtClean="0"/>
              <a:t>complete heap </a:t>
            </a:r>
            <a:r>
              <a:rPr lang="en-US" b="1" dirty="0"/>
              <a:t>structure </a:t>
            </a:r>
            <a:r>
              <a:rPr lang="en-US" dirty="0"/>
              <a:t>and </a:t>
            </a:r>
            <a:r>
              <a:rPr lang="en-US" b="1" dirty="0"/>
              <a:t>heap order </a:t>
            </a:r>
            <a:r>
              <a:rPr lang="en-US" dirty="0"/>
              <a:t>properties after the root has been removed.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restore our heap in two steps. </a:t>
            </a:r>
            <a:endParaRPr 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smtClean="0"/>
              <a:t>Taking </a:t>
            </a:r>
            <a:r>
              <a:rPr lang="en-US" dirty="0"/>
              <a:t>the last item in the list and moving it to the root position. Moving the last item maintains our </a:t>
            </a:r>
            <a:r>
              <a:rPr lang="en-US" dirty="0" smtClean="0"/>
              <a:t>complete heap </a:t>
            </a:r>
            <a:r>
              <a:rPr lang="en-US" dirty="0"/>
              <a:t>structure property. However, we have probably destroyed the heap order property of our binary heap. </a:t>
            </a:r>
            <a:endParaRPr 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will restore the heap order property by pushing the new root node down the tree to its proper 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93" y="1748413"/>
            <a:ext cx="2294037" cy="5056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628" b="9494"/>
          <a:stretch/>
        </p:blipFill>
        <p:spPr>
          <a:xfrm>
            <a:off x="5902657" y="35142"/>
            <a:ext cx="3231941" cy="458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293" y="547523"/>
            <a:ext cx="2297034" cy="11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" y="1801241"/>
            <a:ext cx="4158817" cy="4351338"/>
          </a:xfrm>
        </p:spPr>
        <p:txBody>
          <a:bodyPr/>
          <a:lstStyle/>
          <a:p>
            <a:r>
              <a:rPr lang="en-US" dirty="0" smtClean="0"/>
              <a:t>Trees are a natural way to create a hierarchical taxonomy to organize information</a:t>
            </a:r>
          </a:p>
          <a:p>
            <a:r>
              <a:rPr lang="en-US" dirty="0" smtClean="0"/>
              <a:t>Trees are a common data structure in computer science</a:t>
            </a:r>
          </a:p>
          <a:p>
            <a:r>
              <a:rPr lang="en-US" dirty="0"/>
              <a:t>A tree data structure has a root, branches, and leaves</a:t>
            </a:r>
          </a:p>
          <a:p>
            <a:r>
              <a:rPr lang="en-US" dirty="0"/>
              <a:t>Trees are hierarchical</a:t>
            </a:r>
          </a:p>
          <a:p>
            <a:r>
              <a:rPr lang="en-US" dirty="0" smtClean="0"/>
              <a:t>Trees </a:t>
            </a:r>
            <a:r>
              <a:rPr lang="en-US" dirty="0"/>
              <a:t>are used in many </a:t>
            </a:r>
            <a:r>
              <a:rPr lang="en-US" dirty="0" smtClean="0"/>
              <a:t>areas, </a:t>
            </a:r>
            <a:r>
              <a:rPr lang="en-US" dirty="0"/>
              <a:t>including operating systems, graphics, database systems, and computer networking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55" y="850178"/>
            <a:ext cx="4795445" cy="47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238253"/>
            <a:ext cx="5962650" cy="5153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884255"/>
                <a:ext cx="9063613" cy="431074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Node</a:t>
                </a:r>
                <a:r>
                  <a:rPr lang="en-US" dirty="0" smtClean="0"/>
                  <a:t>: It </a:t>
                </a:r>
                <a:r>
                  <a:rPr lang="en-US" dirty="0"/>
                  <a:t>can have a name, which we call the “key.” A node may also have additional information. We call this additional information the “payload</a:t>
                </a:r>
                <a:r>
                  <a:rPr lang="en-US" dirty="0" smtClean="0"/>
                  <a:t>.”</a:t>
                </a:r>
                <a:endParaRPr lang="en-US" dirty="0"/>
              </a:p>
              <a:p>
                <a:r>
                  <a:rPr lang="en-US" b="1" dirty="0" smtClean="0"/>
                  <a:t>Edge</a:t>
                </a:r>
                <a:r>
                  <a:rPr lang="en-US" dirty="0" smtClean="0"/>
                  <a:t>: connects </a:t>
                </a:r>
                <a:r>
                  <a:rPr lang="en-US" dirty="0"/>
                  <a:t>two nodes to show that there is a relationship between them. Every node (except the root) is connected by exactly one incoming edge from another node. Each node may have several outgoing edges.</a:t>
                </a:r>
              </a:p>
              <a:p>
                <a:r>
                  <a:rPr lang="en-US" b="1" dirty="0" smtClean="0"/>
                  <a:t>Root</a:t>
                </a:r>
                <a:r>
                  <a:rPr lang="en-US" dirty="0" smtClean="0"/>
                  <a:t>: The </a:t>
                </a:r>
                <a:r>
                  <a:rPr lang="en-US" dirty="0"/>
                  <a:t>root of the tree is the only node in the tree that has no incoming edges. </a:t>
                </a:r>
                <a:endParaRPr lang="en-US" dirty="0" smtClean="0"/>
              </a:p>
              <a:p>
                <a:r>
                  <a:rPr lang="en-US" b="1" dirty="0" smtClean="0"/>
                  <a:t>Path</a:t>
                </a:r>
                <a:r>
                  <a:rPr lang="en-US" dirty="0" smtClean="0"/>
                  <a:t>: A </a:t>
                </a:r>
                <a:r>
                  <a:rPr lang="en-US" dirty="0"/>
                  <a:t>path is an ordered list of nodes that are connected by edges. </a:t>
                </a:r>
                <a:endParaRPr lang="en-US" dirty="0" smtClean="0"/>
              </a:p>
              <a:p>
                <a:r>
                  <a:rPr lang="en-US" b="1" dirty="0" smtClean="0"/>
                  <a:t>Children</a:t>
                </a:r>
                <a:r>
                  <a:rPr lang="en-US" dirty="0" smtClean="0"/>
                  <a:t>: The </a:t>
                </a:r>
                <a:r>
                  <a:rPr lang="en-US" dirty="0"/>
                  <a:t>set of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that have incoming edges from the same node to are said to be the children of that node. </a:t>
                </a:r>
              </a:p>
              <a:p>
                <a:r>
                  <a:rPr lang="en-US" b="1" dirty="0" smtClean="0"/>
                  <a:t>Parent</a:t>
                </a:r>
                <a:r>
                  <a:rPr lang="en-US" dirty="0" smtClean="0"/>
                  <a:t>: A </a:t>
                </a:r>
                <a:r>
                  <a:rPr lang="en-US" dirty="0"/>
                  <a:t>node is the parent of all the nodes it connects to with outgoing edges. </a:t>
                </a:r>
              </a:p>
              <a:p>
                <a:r>
                  <a:rPr lang="en-US" b="1" dirty="0" smtClean="0"/>
                  <a:t>Sibling</a:t>
                </a:r>
                <a:r>
                  <a:rPr lang="en-US" dirty="0" smtClean="0"/>
                  <a:t>: Nodes </a:t>
                </a:r>
                <a:r>
                  <a:rPr lang="en-US" dirty="0"/>
                  <a:t>in the tree that are children of the same parent are said to be siblings. </a:t>
                </a:r>
              </a:p>
              <a:p>
                <a:r>
                  <a:rPr lang="en-US" b="1" dirty="0" smtClean="0"/>
                  <a:t>Subtree</a:t>
                </a:r>
                <a:r>
                  <a:rPr lang="en-US" dirty="0" smtClean="0"/>
                  <a:t>: A </a:t>
                </a:r>
                <a:r>
                  <a:rPr lang="en-US" dirty="0"/>
                  <a:t>subtree is a set of nodes and edges comprised of a parent and all the descendants of that parent.</a:t>
                </a:r>
              </a:p>
              <a:p>
                <a:r>
                  <a:rPr lang="en-US" b="1" dirty="0"/>
                  <a:t>Leaf </a:t>
                </a:r>
                <a:r>
                  <a:rPr lang="en-US" b="1" dirty="0" smtClean="0"/>
                  <a:t>Node</a:t>
                </a:r>
                <a:r>
                  <a:rPr lang="en-US" dirty="0" smtClean="0"/>
                  <a:t>: A </a:t>
                </a:r>
                <a:r>
                  <a:rPr lang="en-US" dirty="0"/>
                  <a:t>leaf node is a node that has no children. </a:t>
                </a:r>
              </a:p>
              <a:p>
                <a:r>
                  <a:rPr lang="en-US" b="1" dirty="0" smtClean="0"/>
                  <a:t>Level</a:t>
                </a:r>
                <a:r>
                  <a:rPr lang="en-US" dirty="0" smtClean="0"/>
                  <a:t>: The </a:t>
                </a:r>
                <a:r>
                  <a:rPr lang="en-US" dirty="0"/>
                  <a:t>level of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edges on the path from the root node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definition, the level of the root node is zero.</a:t>
                </a:r>
              </a:p>
              <a:p>
                <a:r>
                  <a:rPr lang="en-US" b="1" dirty="0" smtClean="0"/>
                  <a:t>Height</a:t>
                </a:r>
                <a:r>
                  <a:rPr lang="en-US" dirty="0" smtClean="0"/>
                  <a:t>: The </a:t>
                </a:r>
                <a:r>
                  <a:rPr lang="en-US" dirty="0"/>
                  <a:t>height of a tree is equal to the maximum level of any node in the tree.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4255"/>
                <a:ext cx="9063613" cy="4310743"/>
              </a:xfrm>
              <a:blipFill>
                <a:blip r:embed="rId2"/>
                <a:stretch>
                  <a:fillRect l="-269" t="-183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" y="5062895"/>
            <a:ext cx="8965878" cy="16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the ubiquity of trees in computer science: markup languages</a:t>
            </a:r>
            <a:endParaRPr lang="en-US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60" y="2560319"/>
            <a:ext cx="4543439" cy="25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2" y="2560319"/>
            <a:ext cx="4159508" cy="28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0" y="1"/>
            <a:ext cx="8235950" cy="81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alternative computational definitions of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12802"/>
            <a:ext cx="4953000" cy="59435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Definition One: </a:t>
            </a:r>
            <a:r>
              <a:rPr lang="en-US" dirty="0"/>
              <a:t>A tree consists of a set of nodes and a set of edges that connect pairs of nodes. A tree has the following properties: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node of the tree is designated as the root node.</a:t>
            </a:r>
          </a:p>
          <a:p>
            <a:pPr lvl="1"/>
            <a:r>
              <a:rPr lang="en-US" dirty="0"/>
              <a:t>Every node n, except the root node, is connected by an edge from exactly one other node p, where p is the parent of n.</a:t>
            </a:r>
          </a:p>
          <a:p>
            <a:pPr lvl="1"/>
            <a:r>
              <a:rPr lang="en-US" dirty="0"/>
              <a:t>A unique path traverses from the root to each node.</a:t>
            </a:r>
          </a:p>
          <a:p>
            <a:pPr lvl="1"/>
            <a:r>
              <a:rPr lang="en-US" dirty="0"/>
              <a:t>If each node in the tree has a maximum of two children, we say that the tree is a </a:t>
            </a:r>
            <a:r>
              <a:rPr lang="en-US" b="1" dirty="0"/>
              <a:t>binary </a:t>
            </a:r>
            <a:r>
              <a:rPr lang="en-US" b="1" dirty="0" smtClean="0"/>
              <a:t>tree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/>
              <a:t>Definition Two:</a:t>
            </a:r>
            <a:r>
              <a:rPr lang="en-US" dirty="0"/>
              <a:t> A tree is either empty or consists of a root and zero or more subtrees, each of which is also a tree. The root of each subtree is connected to the root of the parent tree by an edge.</a:t>
            </a:r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7" t="-2770" r="-840" b="-740"/>
          <a:stretch/>
        </p:blipFill>
        <p:spPr bwMode="auto">
          <a:xfrm>
            <a:off x="5225144" y="994787"/>
            <a:ext cx="3656902" cy="28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243615"/>
            <a:ext cx="3149600" cy="24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a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decision in implementing a tree is choosing a good internal storage technique.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allows us two very interesting </a:t>
            </a:r>
            <a:r>
              <a:rPr lang="en-US" dirty="0" smtClean="0"/>
              <a:t>possibilities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and </a:t>
            </a: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56" y="163068"/>
            <a:ext cx="7886700" cy="609564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</a:t>
            </a:r>
            <a:r>
              <a:rPr lang="en-US" dirty="0" smtClean="0"/>
              <a:t>lists implementation of a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6763" y="3908740"/>
            <a:ext cx="54612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myTree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#root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#left subtree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#right subtree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'f'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pic>
        <p:nvPicPr>
          <p:cNvPr id="1026" name="Picture 2" descr="../_images/small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63" y="4001294"/>
            <a:ext cx="26384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6763" y="988563"/>
            <a:ext cx="8284238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tree represented by a list of </a:t>
            </a:r>
            <a:r>
              <a:rPr lang="en-US" dirty="0" smtClean="0"/>
              <a:t>lists provides </a:t>
            </a:r>
            <a:r>
              <a:rPr lang="en-US" dirty="0"/>
              <a:t>us with a simple recursive data structure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list of lists tree, we will store the value of the root node as the first element of the list.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element of the list will itself be a list that represents the left subtree.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third element of the list will be another list that represents the right subtree. </a:t>
            </a:r>
          </a:p>
        </p:txBody>
      </p:sp>
    </p:spTree>
    <p:extLst>
      <p:ext uri="{BB962C8B-B14F-4D97-AF65-F5344CB8AC3E}">
        <p14:creationId xmlns:p14="http://schemas.microsoft.com/office/powerpoint/2010/main" val="22618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4499"/>
            <a:ext cx="7886700" cy="599516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odes </a:t>
            </a:r>
            <a:r>
              <a:rPr lang="en-US" dirty="0"/>
              <a:t>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2144"/>
            <a:ext cx="8183754" cy="2324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Our second method to represent a tree uses nodes and references.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 we will define a class that has attributes for the root value, as well as the left and right subtrees. </a:t>
            </a:r>
            <a:endParaRPr lang="en-US" dirty="0" smtClean="0"/>
          </a:p>
          <a:p>
            <a:r>
              <a:rPr lang="en-US" dirty="0"/>
              <a:t>The important thing to remember about this representation is that the attributes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leftChild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rightChild</a:t>
            </a:r>
            <a:r>
              <a:rPr lang="en-US" dirty="0" smtClean="0"/>
              <a:t> </a:t>
            </a:r>
            <a:r>
              <a:rPr lang="en-US" dirty="0"/>
              <a:t>will become references to other instances of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BinaryTree</a:t>
            </a:r>
            <a:r>
              <a:rPr lang="en-US" dirty="0"/>
              <a:t> class.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this representation more closely follows the object-oriented programming paradigm, we will continue to use this representation for the remainder of the </a:t>
            </a:r>
            <a:r>
              <a:rPr lang="en-US" dirty="0" smtClean="0"/>
              <a:t>lecture</a:t>
            </a:r>
          </a:p>
          <a:p>
            <a:endParaRPr lang="en-US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60" y="3277813"/>
            <a:ext cx="353377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527" y="434831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BinaryTree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rootObj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rootObj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leftChild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rightChild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2453</Words>
  <Application>Microsoft Office PowerPoint</Application>
  <PresentationFormat>On-screen Show (4:3)</PresentationFormat>
  <Paragraphs>231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Trees and tree algorithms</vt:lpstr>
      <vt:lpstr>Data structures types</vt:lpstr>
      <vt:lpstr>Examples of Trees</vt:lpstr>
      <vt:lpstr>Tree terminology</vt:lpstr>
      <vt:lpstr>Another example of the ubiquity of trees in computer science: markup languages</vt:lpstr>
      <vt:lpstr>Two alternative computational definitions of a tree</vt:lpstr>
      <vt:lpstr>Implementation of a binary tree</vt:lpstr>
      <vt:lpstr>List of lists implementation of a tree</vt:lpstr>
      <vt:lpstr>Nodes and references</vt:lpstr>
      <vt:lpstr>Applications of the tree data structure: Parse tree</vt:lpstr>
      <vt:lpstr>How to build a parse tree from a fully parenthesized mathematical expression</vt:lpstr>
      <vt:lpstr>How to build a parse tree from a fully parenthesized mathematical expression</vt:lpstr>
      <vt:lpstr>How to build a parse tree from a fully parenthesized mathematical expression</vt:lpstr>
      <vt:lpstr>Tree Traversals</vt:lpstr>
      <vt:lpstr>Depth first - Preorder </vt:lpstr>
      <vt:lpstr>Depth first - Inorder </vt:lpstr>
      <vt:lpstr>Depth first - Postorder </vt:lpstr>
      <vt:lpstr>Breadth First (Level Order Traversal)</vt:lpstr>
      <vt:lpstr>Priority Queues with Binary Heaps</vt:lpstr>
      <vt:lpstr>Binary Heap Operations</vt:lpstr>
      <vt:lpstr>Binary Heap Implementation - The Complete Heap Structure Property </vt:lpstr>
      <vt:lpstr>Binary Heap Implementation</vt:lpstr>
      <vt:lpstr>Binary Heap Implementation - The Heap Order Property</vt:lpstr>
      <vt:lpstr>Heap implementation</vt:lpstr>
      <vt:lpstr>Heap operations - insert</vt:lpstr>
      <vt:lpstr>Heap operations – delete minimum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David Rozado</dc:creator>
  <cp:lastModifiedBy>David Rozado</cp:lastModifiedBy>
  <cp:revision>159</cp:revision>
  <cp:lastPrinted>2018-10-15T20:34:40Z</cp:lastPrinted>
  <dcterms:created xsi:type="dcterms:W3CDTF">2018-04-07T06:27:44Z</dcterms:created>
  <dcterms:modified xsi:type="dcterms:W3CDTF">2019-10-15T05:43:09Z</dcterms:modified>
</cp:coreProperties>
</file>