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4" r:id="rId4"/>
    <p:sldId id="258" r:id="rId5"/>
    <p:sldId id="273" r:id="rId6"/>
    <p:sldId id="259" r:id="rId7"/>
    <p:sldId id="260" r:id="rId8"/>
    <p:sldId id="261" r:id="rId9"/>
    <p:sldId id="262" r:id="rId10"/>
    <p:sldId id="263" r:id="rId11"/>
    <p:sldId id="264" r:id="rId12"/>
    <p:sldId id="265" r:id="rId13"/>
    <p:sldId id="266" r:id="rId14"/>
    <p:sldId id="267" r:id="rId15"/>
    <p:sldId id="268" r:id="rId16"/>
    <p:sldId id="270"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80536" autoAdjust="0"/>
  </p:normalViewPr>
  <p:slideViewPr>
    <p:cSldViewPr snapToGrid="0">
      <p:cViewPr varScale="1">
        <p:scale>
          <a:sx n="94" d="100"/>
          <a:sy n="94" d="100"/>
        </p:scale>
        <p:origin x="21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BD915-4521-42A2-A2A2-74DFC9A4AF15}" type="datetimeFigureOut">
              <a:rPr lang="en-NZ" smtClean="0"/>
              <a:t>18/10/2019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6A8E1-1D58-48C0-AC3B-CFEEF97BF635}" type="slidenum">
              <a:rPr lang="en-NZ" smtClean="0"/>
              <a:t>‹#›</a:t>
            </a:fld>
            <a:endParaRPr lang="en-NZ"/>
          </a:p>
        </p:txBody>
      </p:sp>
    </p:spTree>
    <p:extLst>
      <p:ext uri="{BB962C8B-B14F-4D97-AF65-F5344CB8AC3E}">
        <p14:creationId xmlns:p14="http://schemas.microsoft.com/office/powerpoint/2010/main" val="730070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4F6A8E1-1D58-48C0-AC3B-CFEEF97BF635}" type="slidenum">
              <a:rPr lang="en-NZ" smtClean="0"/>
              <a:t>9</a:t>
            </a:fld>
            <a:endParaRPr lang="en-NZ"/>
          </a:p>
        </p:txBody>
      </p:sp>
    </p:spTree>
    <p:extLst>
      <p:ext uri="{BB962C8B-B14F-4D97-AF65-F5344CB8AC3E}">
        <p14:creationId xmlns:p14="http://schemas.microsoft.com/office/powerpoint/2010/main" val="295707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4F6A8E1-1D58-48C0-AC3B-CFEEF97BF635}" type="slidenum">
              <a:rPr lang="en-NZ" smtClean="0"/>
              <a:t>10</a:t>
            </a:fld>
            <a:endParaRPr lang="en-NZ"/>
          </a:p>
        </p:txBody>
      </p:sp>
    </p:spTree>
    <p:extLst>
      <p:ext uri="{BB962C8B-B14F-4D97-AF65-F5344CB8AC3E}">
        <p14:creationId xmlns:p14="http://schemas.microsoft.com/office/powerpoint/2010/main" val="153369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800" dirty="0" smtClean="0"/>
                  <a:t>The number of nodes at any particular level is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𝑑</m:t>
                        </m:r>
                      </m:sup>
                    </m:sSup>
                    <m:r>
                      <a:rPr lang="en-US" sz="2800" b="0" i="1" smtClean="0">
                        <a:latin typeface="Cambria Math" panose="02040503050406030204" pitchFamily="18" charset="0"/>
                      </a:rPr>
                      <m:t> </m:t>
                    </m:r>
                  </m:oMath>
                </a14:m>
                <a:r>
                  <a:rPr lang="en-US" sz="2800" dirty="0" smtClean="0"/>
                  <a:t>where </a:t>
                </a:r>
                <a14:m>
                  <m:oMath xmlns:m="http://schemas.openxmlformats.org/officeDocument/2006/math">
                    <m:r>
                      <a:rPr lang="en-US" sz="2800" b="0" i="1" smtClean="0">
                        <a:latin typeface="Cambria Math" panose="02040503050406030204" pitchFamily="18" charset="0"/>
                      </a:rPr>
                      <m:t>𝑑</m:t>
                    </m:r>
                  </m:oMath>
                </a14:m>
                <a:r>
                  <a:rPr lang="en-US" sz="2800" dirty="0" smtClean="0"/>
                  <a:t> is the depth of the level</a:t>
                </a:r>
                <a:endParaRPr lang="en-US" sz="2800" dirty="0"/>
              </a:p>
            </p:txBody>
          </p:sp>
        </mc:Choice>
        <mc:Fallback xmlns="">
          <p:sp>
            <p:nvSpPr>
              <p:cNvPr id="3" name="Notes Placeholder 2"/>
              <p:cNvSpPr>
                <a:spLocks noGrp="1"/>
              </p:cNvSpPr>
              <p:nvPr>
                <p:ph type="body" idx="1"/>
              </p:nvPr>
            </p:nvSpPr>
            <p:spPr/>
            <p:txBody>
              <a:bodyPr/>
              <a:lstStyle/>
              <a:p>
                <a:r>
                  <a:rPr lang="en-US" sz="2800" dirty="0" smtClean="0"/>
                  <a:t>The number of nodes at any particular level is </a:t>
                </a:r>
                <a:r>
                  <a:rPr lang="en-US" sz="2800" b="0" i="0" smtClean="0">
                    <a:latin typeface="Cambria Math" panose="02040503050406030204" pitchFamily="18" charset="0"/>
                  </a:rPr>
                  <a:t>2^𝑑  </a:t>
                </a:r>
                <a:r>
                  <a:rPr lang="en-US" sz="2800" dirty="0" smtClean="0"/>
                  <a:t>where </a:t>
                </a:r>
                <a:r>
                  <a:rPr lang="en-US" sz="2800" b="0" i="0" smtClean="0">
                    <a:latin typeface="Cambria Math" panose="02040503050406030204" pitchFamily="18" charset="0"/>
                  </a:rPr>
                  <a:t>𝑑</a:t>
                </a:r>
                <a:r>
                  <a:rPr lang="en-US" sz="2800" dirty="0" smtClean="0"/>
                  <a:t> is the depth of the level</a:t>
                </a:r>
                <a:endParaRPr lang="en-US" sz="2800" dirty="0"/>
              </a:p>
            </p:txBody>
          </p:sp>
        </mc:Fallback>
      </mc:AlternateContent>
      <p:sp>
        <p:nvSpPr>
          <p:cNvPr id="4" name="Slide Number Placeholder 3"/>
          <p:cNvSpPr>
            <a:spLocks noGrp="1"/>
          </p:cNvSpPr>
          <p:nvPr>
            <p:ph type="sldNum" sz="quarter" idx="10"/>
          </p:nvPr>
        </p:nvSpPr>
        <p:spPr/>
        <p:txBody>
          <a:bodyPr/>
          <a:lstStyle/>
          <a:p>
            <a:fld id="{84F6A8E1-1D58-48C0-AC3B-CFEEF97BF635}" type="slidenum">
              <a:rPr lang="en-NZ" smtClean="0"/>
              <a:t>12</a:t>
            </a:fld>
            <a:endParaRPr lang="en-NZ"/>
          </a:p>
        </p:txBody>
      </p:sp>
    </p:spTree>
    <p:extLst>
      <p:ext uri="{BB962C8B-B14F-4D97-AF65-F5344CB8AC3E}">
        <p14:creationId xmlns:p14="http://schemas.microsoft.com/office/powerpoint/2010/main" val="325943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AVL tree </a:t>
            </a:r>
            <a:r>
              <a:rPr lang="en-US" sz="1200" b="0" i="0" kern="1200" dirty="0" smtClean="0">
                <a:solidFill>
                  <a:schemeClr val="tx1"/>
                </a:solidFill>
                <a:effectLst/>
                <a:latin typeface="+mn-lt"/>
                <a:ea typeface="+mn-ea"/>
                <a:cs typeface="+mn-cs"/>
              </a:rPr>
              <a:t>is named after its inventors: G.M. </a:t>
            </a:r>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delson-</a:t>
            </a:r>
            <a:r>
              <a:rPr lang="en-US" sz="1200" b="1" i="0" kern="1200" dirty="0" err="1" smtClean="0">
                <a:solidFill>
                  <a:schemeClr val="tx1"/>
                </a:solidFill>
                <a:effectLst/>
                <a:latin typeface="+mn-lt"/>
                <a:ea typeface="+mn-ea"/>
                <a:cs typeface="+mn-cs"/>
              </a:rPr>
              <a:t>V</a:t>
            </a:r>
            <a:r>
              <a:rPr lang="en-US" sz="1200" b="0" i="0" kern="1200" dirty="0" err="1" smtClean="0">
                <a:solidFill>
                  <a:schemeClr val="tx1"/>
                </a:solidFill>
                <a:effectLst/>
                <a:latin typeface="+mn-lt"/>
                <a:ea typeface="+mn-ea"/>
                <a:cs typeface="+mn-cs"/>
              </a:rPr>
              <a:t>elskii</a:t>
            </a:r>
            <a:r>
              <a:rPr lang="en-US" sz="1200" b="0" i="0" kern="1200" dirty="0" smtClean="0">
                <a:solidFill>
                  <a:schemeClr val="tx1"/>
                </a:solidFill>
                <a:effectLst/>
                <a:latin typeface="+mn-lt"/>
                <a:ea typeface="+mn-ea"/>
                <a:cs typeface="+mn-cs"/>
              </a:rPr>
              <a:t> and E.M. </a:t>
            </a:r>
            <a:r>
              <a:rPr lang="en-US" sz="1200" b="1" i="0" kern="1200" dirty="0" smtClean="0">
                <a:solidFill>
                  <a:schemeClr val="tx1"/>
                </a:solidFill>
                <a:effectLst/>
                <a:latin typeface="+mn-lt"/>
                <a:ea typeface="+mn-ea"/>
                <a:cs typeface="+mn-cs"/>
              </a:rPr>
              <a:t>L</a:t>
            </a:r>
            <a:r>
              <a:rPr lang="en-US" sz="1200" b="0" i="0" kern="1200" dirty="0" smtClean="0">
                <a:solidFill>
                  <a:schemeClr val="tx1"/>
                </a:solidFill>
                <a:effectLst/>
                <a:latin typeface="+mn-lt"/>
                <a:ea typeface="+mn-ea"/>
                <a:cs typeface="+mn-cs"/>
              </a:rPr>
              <a:t>andis.</a:t>
            </a:r>
            <a:endParaRPr lang="en-US" dirty="0"/>
          </a:p>
        </p:txBody>
      </p:sp>
      <p:sp>
        <p:nvSpPr>
          <p:cNvPr id="4" name="Slide Number Placeholder 3"/>
          <p:cNvSpPr>
            <a:spLocks noGrp="1"/>
          </p:cNvSpPr>
          <p:nvPr>
            <p:ph type="sldNum" sz="quarter" idx="10"/>
          </p:nvPr>
        </p:nvSpPr>
        <p:spPr/>
        <p:txBody>
          <a:bodyPr/>
          <a:lstStyle/>
          <a:p>
            <a:fld id="{84F6A8E1-1D58-48C0-AC3B-CFEEF97BF635}" type="slidenum">
              <a:rPr lang="en-NZ" smtClean="0"/>
              <a:t>13</a:t>
            </a:fld>
            <a:endParaRPr lang="en-NZ"/>
          </a:p>
        </p:txBody>
      </p:sp>
    </p:spTree>
    <p:extLst>
      <p:ext uri="{BB962C8B-B14F-4D97-AF65-F5344CB8AC3E}">
        <p14:creationId xmlns:p14="http://schemas.microsoft.com/office/powerpoint/2010/main" val="360996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NZ"/>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252B3B5A-0EDB-4C8C-B60D-E8FACBB416E9}" type="datetimeFigureOut">
              <a:rPr lang="en-NZ" smtClean="0"/>
              <a:t>18/10/2019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420148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52B3B5A-0EDB-4C8C-B60D-E8FACBB416E9}" type="datetimeFigureOut">
              <a:rPr lang="en-NZ" smtClean="0"/>
              <a:t>18/10/2019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302854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52B3B5A-0EDB-4C8C-B60D-E8FACBB416E9}" type="datetimeFigureOut">
              <a:rPr lang="en-NZ" smtClean="0"/>
              <a:t>18/10/2019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191663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57863"/>
            <a:ext cx="7886700" cy="878458"/>
          </a:xfrm>
        </p:spPr>
        <p:txBody>
          <a:bodyPr/>
          <a:lstStyle/>
          <a:p>
            <a:r>
              <a:rPr lang="en-US" smtClean="0"/>
              <a:t>Click to edit Master title style</a:t>
            </a:r>
            <a:endParaRPr lang="en-NZ"/>
          </a:p>
        </p:txBody>
      </p:sp>
      <p:sp>
        <p:nvSpPr>
          <p:cNvPr id="3" name="Content Placeholder 2"/>
          <p:cNvSpPr>
            <a:spLocks noGrp="1"/>
          </p:cNvSpPr>
          <p:nvPr>
            <p:ph idx="1"/>
          </p:nvPr>
        </p:nvSpPr>
        <p:spPr>
          <a:xfrm>
            <a:off x="628650" y="1316736"/>
            <a:ext cx="7886700" cy="4860227"/>
          </a:xfrm>
        </p:spPr>
        <p:txBody>
          <a:bodyPr/>
          <a:lstStyle>
            <a:lvl2pPr marL="514350" indent="-171450">
              <a:buFont typeface="Calibri" panose="020F0502020204030204" pitchFamily="34" charset="0"/>
              <a:buChar char="-"/>
              <a:defRPr/>
            </a:lvl2pPr>
            <a:lvl3pPr marL="857250" indent="-171450">
              <a:buFont typeface="Courier New" panose="02070309020205020404" pitchFamily="49" charset="0"/>
              <a:buChar char="o"/>
              <a:defRPr/>
            </a:lvl3pPr>
            <a:lvl4pPr marL="1200150" indent="-171450">
              <a:buFont typeface="Wingdings" panose="05000000000000000000" pitchFamily="2" charset="2"/>
              <a:buChar char="ü"/>
              <a:defRPr/>
            </a:lvl4pPr>
            <a:lvl5pPr marL="1543050" indent="-171450">
              <a:buFont typeface="Wingdings" panose="05000000000000000000" pitchFamily="2" charset="2"/>
              <a:buChar char="q"/>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NZ" dirty="0"/>
          </a:p>
        </p:txBody>
      </p:sp>
      <p:sp>
        <p:nvSpPr>
          <p:cNvPr id="4" name="Date Placeholder 3"/>
          <p:cNvSpPr>
            <a:spLocks noGrp="1"/>
          </p:cNvSpPr>
          <p:nvPr>
            <p:ph type="dt" sz="half" idx="10"/>
          </p:nvPr>
        </p:nvSpPr>
        <p:spPr/>
        <p:txBody>
          <a:bodyPr/>
          <a:lstStyle/>
          <a:p>
            <a:fld id="{252B3B5A-0EDB-4C8C-B60D-E8FACBB416E9}" type="datetimeFigureOut">
              <a:rPr lang="en-NZ" smtClean="0"/>
              <a:t>18/10/2019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2482865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NZ"/>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2B3B5A-0EDB-4C8C-B60D-E8FACBB416E9}" type="datetimeFigureOut">
              <a:rPr lang="en-NZ" smtClean="0"/>
              <a:t>18/10/2019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114116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252B3B5A-0EDB-4C8C-B60D-E8FACBB416E9}" type="datetimeFigureOut">
              <a:rPr lang="en-NZ" smtClean="0"/>
              <a:t>18/10/2019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151669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252B3B5A-0EDB-4C8C-B60D-E8FACBB416E9}" type="datetimeFigureOut">
              <a:rPr lang="en-NZ" smtClean="0"/>
              <a:t>18/10/2019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41362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52B3B5A-0EDB-4C8C-B60D-E8FACBB416E9}" type="datetimeFigureOut">
              <a:rPr lang="en-NZ" smtClean="0"/>
              <a:t>18/10/2019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230524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B3B5A-0EDB-4C8C-B60D-E8FACBB416E9}" type="datetimeFigureOut">
              <a:rPr lang="en-NZ" smtClean="0"/>
              <a:t>18/10/2019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423268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NZ"/>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52B3B5A-0EDB-4C8C-B60D-E8FACBB416E9}" type="datetimeFigureOut">
              <a:rPr lang="en-NZ" smtClean="0"/>
              <a:t>18/10/2019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25271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NZ"/>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52B3B5A-0EDB-4C8C-B60D-E8FACBB416E9}" type="datetimeFigureOut">
              <a:rPr lang="en-NZ" smtClean="0"/>
              <a:t>18/10/2019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5D17168-CD4F-4650-8BCF-ACDC7DAD9BDB}" type="slidenum">
              <a:rPr lang="en-NZ" smtClean="0"/>
              <a:t>‹#›</a:t>
            </a:fld>
            <a:endParaRPr lang="en-NZ"/>
          </a:p>
        </p:txBody>
      </p:sp>
    </p:spTree>
    <p:extLst>
      <p:ext uri="{BB962C8B-B14F-4D97-AF65-F5344CB8AC3E}">
        <p14:creationId xmlns:p14="http://schemas.microsoft.com/office/powerpoint/2010/main" val="215062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52B3B5A-0EDB-4C8C-B60D-E8FACBB416E9}" type="datetimeFigureOut">
              <a:rPr lang="en-NZ" smtClean="0"/>
              <a:t>18/10/2019</a:t>
            </a:fld>
            <a:endParaRPr lang="en-NZ"/>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D17168-CD4F-4650-8BCF-ACDC7DAD9BDB}" type="slidenum">
              <a:rPr lang="en-NZ" smtClean="0"/>
              <a:t>‹#›</a:t>
            </a:fld>
            <a:endParaRPr lang="en-NZ"/>
          </a:p>
        </p:txBody>
      </p:sp>
    </p:spTree>
    <p:extLst>
      <p:ext uri="{BB962C8B-B14F-4D97-AF65-F5344CB8AC3E}">
        <p14:creationId xmlns:p14="http://schemas.microsoft.com/office/powerpoint/2010/main" val="138429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655277"/>
            <a:ext cx="6858000" cy="854686"/>
          </a:xfrm>
        </p:spPr>
        <p:txBody>
          <a:bodyPr/>
          <a:lstStyle/>
          <a:p>
            <a:r>
              <a:rPr lang="en-NZ" dirty="0" smtClean="0"/>
              <a:t>Binary search trees</a:t>
            </a:r>
            <a:endParaRPr lang="en-NZ"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7349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3. </a:t>
            </a:r>
            <a:r>
              <a:rPr lang="en-NZ" dirty="0"/>
              <a:t>The node to be deleted has two children</a:t>
            </a:r>
          </a:p>
        </p:txBody>
      </p:sp>
      <p:sp>
        <p:nvSpPr>
          <p:cNvPr id="3" name="Content Placeholder 2"/>
          <p:cNvSpPr>
            <a:spLocks noGrp="1"/>
          </p:cNvSpPr>
          <p:nvPr>
            <p:ph idx="1"/>
          </p:nvPr>
        </p:nvSpPr>
        <p:spPr>
          <a:xfrm>
            <a:off x="628650" y="1316736"/>
            <a:ext cx="4395413" cy="4860227"/>
          </a:xfrm>
        </p:spPr>
        <p:txBody>
          <a:bodyPr>
            <a:normAutofit lnSpcReduction="10000"/>
          </a:bodyPr>
          <a:lstStyle/>
          <a:p>
            <a:r>
              <a:rPr lang="en-NZ" dirty="0"/>
              <a:t>The third case is the most difficult case to </a:t>
            </a:r>
            <a:r>
              <a:rPr lang="en-NZ" dirty="0" smtClean="0"/>
              <a:t>handle. </a:t>
            </a:r>
          </a:p>
          <a:p>
            <a:r>
              <a:rPr lang="en-NZ" dirty="0" smtClean="0"/>
              <a:t>If </a:t>
            </a:r>
            <a:r>
              <a:rPr lang="en-NZ" dirty="0"/>
              <a:t>a node has two children, then it is unlikely that we can simply promote one of them to take the node’s place. </a:t>
            </a:r>
            <a:endParaRPr lang="en-NZ" dirty="0" smtClean="0"/>
          </a:p>
          <a:p>
            <a:r>
              <a:rPr lang="en-NZ" dirty="0" smtClean="0"/>
              <a:t>We </a:t>
            </a:r>
            <a:r>
              <a:rPr lang="en-NZ" dirty="0"/>
              <a:t>can, however, search the tree for a node that can be used to replace the one scheduled for deletion. </a:t>
            </a:r>
            <a:endParaRPr lang="en-NZ" dirty="0" smtClean="0"/>
          </a:p>
          <a:p>
            <a:r>
              <a:rPr lang="en-NZ" dirty="0" smtClean="0"/>
              <a:t>What </a:t>
            </a:r>
            <a:r>
              <a:rPr lang="en-NZ" dirty="0"/>
              <a:t>we need is a node that will preserve the binary search tree relationships for both of the existing left and right subtrees. </a:t>
            </a:r>
            <a:endParaRPr lang="en-NZ" dirty="0" smtClean="0"/>
          </a:p>
          <a:p>
            <a:r>
              <a:rPr lang="en-NZ" b="1" dirty="0" smtClean="0"/>
              <a:t>The </a:t>
            </a:r>
            <a:r>
              <a:rPr lang="en-NZ" b="1" dirty="0"/>
              <a:t>node that will do this is the node that has the next-largest key in the tree. </a:t>
            </a:r>
            <a:endParaRPr lang="en-NZ" b="1" dirty="0" smtClean="0"/>
          </a:p>
          <a:p>
            <a:r>
              <a:rPr lang="en-NZ" dirty="0" smtClean="0"/>
              <a:t>We </a:t>
            </a:r>
            <a:r>
              <a:rPr lang="en-NZ" dirty="0"/>
              <a:t>call this node the </a:t>
            </a:r>
            <a:r>
              <a:rPr lang="en-NZ" b="1" dirty="0" smtClean="0"/>
              <a:t>successor</a:t>
            </a:r>
          </a:p>
        </p:txBody>
      </p:sp>
      <p:pic>
        <p:nvPicPr>
          <p:cNvPr id="4" name="Picture 2" descr="../_images/bstdel3.png"/>
          <p:cNvPicPr>
            <a:picLocks noChangeAspect="1" noChangeArrowheads="1"/>
          </p:cNvPicPr>
          <p:nvPr/>
        </p:nvPicPr>
        <p:blipFill rotWithShape="1">
          <a:blip r:embed="rId3">
            <a:extLst>
              <a:ext uri="{28A0092B-C50C-407E-A947-70E740481C1C}">
                <a14:useLocalDpi xmlns:a14="http://schemas.microsoft.com/office/drawing/2010/main" val="0"/>
              </a:ext>
            </a:extLst>
          </a:blip>
          <a:srcRect r="55832"/>
          <a:stretch/>
        </p:blipFill>
        <p:spPr bwMode="auto">
          <a:xfrm>
            <a:off x="5845281" y="1525776"/>
            <a:ext cx="3052139" cy="390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825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3. The node to be deleted has two children</a:t>
            </a:r>
          </a:p>
        </p:txBody>
      </p:sp>
      <p:sp>
        <p:nvSpPr>
          <p:cNvPr id="3" name="Content Placeholder 2"/>
          <p:cNvSpPr>
            <a:spLocks noGrp="1"/>
          </p:cNvSpPr>
          <p:nvPr>
            <p:ph idx="1"/>
          </p:nvPr>
        </p:nvSpPr>
        <p:spPr>
          <a:xfrm>
            <a:off x="628650" y="1061722"/>
            <a:ext cx="7886700" cy="2169566"/>
          </a:xfrm>
        </p:spPr>
        <p:txBody>
          <a:bodyPr>
            <a:normAutofit fontScale="92500" lnSpcReduction="10000"/>
          </a:bodyPr>
          <a:lstStyle/>
          <a:p>
            <a:r>
              <a:rPr lang="en-NZ" dirty="0"/>
              <a:t>The successor is guaranteed to have no more than one child, so we know how to remove it using the two cases for deletion that we have already implemented. </a:t>
            </a:r>
            <a:endParaRPr lang="en-NZ" dirty="0" smtClean="0"/>
          </a:p>
          <a:p>
            <a:pPr lvl="1"/>
            <a:r>
              <a:rPr lang="en-NZ" dirty="0" smtClean="0"/>
              <a:t>Why is it warranted to have no more than one child?</a:t>
            </a:r>
          </a:p>
          <a:p>
            <a:pPr lvl="1"/>
            <a:r>
              <a:rPr lang="en-NZ" dirty="0" smtClean="0"/>
              <a:t>If it would have 2 children, one would be smaller (</a:t>
            </a:r>
            <a:r>
              <a:rPr lang="en-NZ" dirty="0" err="1" smtClean="0"/>
              <a:t>bst</a:t>
            </a:r>
            <a:r>
              <a:rPr lang="en-NZ" dirty="0" smtClean="0"/>
              <a:t> property), and therefore this node would not be the successor with the next largest key in the tree</a:t>
            </a:r>
            <a:endParaRPr lang="en-NZ" dirty="0"/>
          </a:p>
          <a:p>
            <a:r>
              <a:rPr lang="en-NZ" dirty="0"/>
              <a:t>Once the successor has been removed, we simply put it in the tree in place of the node to be deleted.</a:t>
            </a:r>
          </a:p>
          <a:p>
            <a:endParaRPr lang="en-NZ" dirty="0"/>
          </a:p>
        </p:txBody>
      </p:sp>
      <p:sp>
        <p:nvSpPr>
          <p:cNvPr id="4" name="Title 1"/>
          <p:cNvSpPr txBox="1">
            <a:spLocks/>
          </p:cNvSpPr>
          <p:nvPr/>
        </p:nvSpPr>
        <p:spPr>
          <a:xfrm>
            <a:off x="628650" y="170563"/>
            <a:ext cx="7886700" cy="87845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NZ"/>
          </a:p>
        </p:txBody>
      </p:sp>
      <p:pic>
        <p:nvPicPr>
          <p:cNvPr id="5122" name="Picture 2" descr="../_images/bstdel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700" y="3231287"/>
            <a:ext cx="6235700" cy="352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044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Search tree analysis</a:t>
            </a:r>
            <a:endParaRPr lang="en-NZ" dirty="0"/>
          </a:p>
        </p:txBody>
      </p:sp>
      <p:pic>
        <p:nvPicPr>
          <p:cNvPr id="1028" name="Picture 4" descr="../_images/skewed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62424"/>
            <a:ext cx="3048000" cy="26955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810250" y="597092"/>
            <a:ext cx="3333750" cy="161925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51" y="1316736"/>
                <a:ext cx="5742432" cy="5425440"/>
              </a:xfrm>
            </p:spPr>
            <p:txBody>
              <a:bodyPr>
                <a:normAutofit fontScale="77500" lnSpcReduction="20000"/>
              </a:bodyPr>
              <a:lstStyle/>
              <a:p>
                <a:r>
                  <a:rPr lang="en-NZ" dirty="0"/>
                  <a:t>It is important to notice that the structure of three is determined by the order of insertion of elements into the tree</a:t>
                </a:r>
              </a:p>
              <a:p>
                <a:r>
                  <a:rPr lang="en-NZ" dirty="0" smtClean="0"/>
                  <a:t>Let’s do a quick analysis of the </a:t>
                </a:r>
                <a:r>
                  <a:rPr lang="en-NZ" dirty="0" smtClean="0">
                    <a:latin typeface="Consolas" panose="020B0609020204030204" pitchFamily="49" charset="0"/>
                  </a:rPr>
                  <a:t>put </a:t>
                </a:r>
                <a:r>
                  <a:rPr lang="en-NZ" dirty="0" smtClean="0"/>
                  <a:t>methods of a binary search tree</a:t>
                </a:r>
              </a:p>
              <a:p>
                <a:r>
                  <a:rPr lang="en-NZ" dirty="0" smtClean="0"/>
                  <a:t>The </a:t>
                </a:r>
                <a:r>
                  <a:rPr lang="en-NZ" dirty="0"/>
                  <a:t>limiting factor on </a:t>
                </a:r>
                <a:r>
                  <a:rPr lang="en-NZ" dirty="0" smtClean="0"/>
                  <a:t>the performance of a binary search tree is </a:t>
                </a:r>
                <a:r>
                  <a:rPr lang="en-NZ" dirty="0"/>
                  <a:t>the height of the binary tree. </a:t>
                </a:r>
                <a:endParaRPr lang="en-NZ" dirty="0" smtClean="0"/>
              </a:p>
              <a:p>
                <a:pPr lvl="1"/>
                <a:r>
                  <a:rPr lang="en-NZ" dirty="0" smtClean="0"/>
                  <a:t>i.e. the </a:t>
                </a:r>
                <a:r>
                  <a:rPr lang="en-NZ" dirty="0"/>
                  <a:t>number of edges between the root and the deepest leaf node. </a:t>
                </a:r>
                <a:endParaRPr lang="en-NZ" dirty="0" smtClean="0"/>
              </a:p>
              <a:p>
                <a:pPr lvl="1"/>
                <a:r>
                  <a:rPr lang="en-NZ" dirty="0" smtClean="0"/>
                  <a:t>The </a:t>
                </a:r>
                <a:r>
                  <a:rPr lang="en-NZ" dirty="0"/>
                  <a:t>height is the limiting factor because when we are searching for the appropriate place to </a:t>
                </a:r>
                <a:r>
                  <a:rPr lang="en-NZ" dirty="0" smtClean="0"/>
                  <a:t>insert/delete </a:t>
                </a:r>
                <a:r>
                  <a:rPr lang="en-NZ" dirty="0"/>
                  <a:t>a node into the tree, we will need to do at most one comparison at each level of the tree</a:t>
                </a:r>
                <a:r>
                  <a:rPr lang="en-NZ" dirty="0" smtClean="0"/>
                  <a:t>.</a:t>
                </a:r>
              </a:p>
              <a:p>
                <a:r>
                  <a:rPr lang="en-NZ" dirty="0"/>
                  <a:t>What is the height of a binary tree likely to be? </a:t>
                </a:r>
                <a:endParaRPr lang="en-NZ" dirty="0" smtClean="0"/>
              </a:p>
              <a:p>
                <a:pPr lvl="1"/>
                <a:r>
                  <a:rPr lang="en-NZ" dirty="0" smtClean="0"/>
                  <a:t>It depends </a:t>
                </a:r>
                <a:r>
                  <a:rPr lang="en-NZ" dirty="0"/>
                  <a:t>on how the keys are added to the tree. </a:t>
                </a:r>
                <a:endParaRPr lang="en-NZ" dirty="0" smtClean="0"/>
              </a:p>
              <a:p>
                <a:pPr lvl="1"/>
                <a:r>
                  <a:rPr lang="en-NZ" dirty="0" smtClean="0"/>
                  <a:t>If </a:t>
                </a:r>
                <a:r>
                  <a:rPr lang="en-NZ" dirty="0"/>
                  <a:t>the keys are added in a random order, the height of the tree is going to be around </a:t>
                </a:r>
                <a14:m>
                  <m:oMath xmlns:m="http://schemas.openxmlformats.org/officeDocument/2006/math">
                    <m:sSub>
                      <m:sSubPr>
                        <m:ctrlPr>
                          <a:rPr lang="en-NZ" i="1" smtClean="0">
                            <a:latin typeface="Cambria Math" panose="02040503050406030204" pitchFamily="18" charset="0"/>
                          </a:rPr>
                        </m:ctrlPr>
                      </m:sSubPr>
                      <m:e>
                        <m:r>
                          <a:rPr lang="en-NZ" b="0" i="1" smtClean="0">
                            <a:latin typeface="Cambria Math" panose="02040503050406030204" pitchFamily="18" charset="0"/>
                          </a:rPr>
                          <m:t>𝑙𝑜𝑔</m:t>
                        </m:r>
                      </m:e>
                      <m:sub>
                        <m:r>
                          <a:rPr lang="en-NZ" b="0" i="1" smtClean="0">
                            <a:latin typeface="Cambria Math" panose="02040503050406030204" pitchFamily="18" charset="0"/>
                          </a:rPr>
                          <m:t>2</m:t>
                        </m:r>
                      </m:sub>
                    </m:sSub>
                    <m:r>
                      <a:rPr lang="en-NZ" b="0" i="1" smtClean="0">
                        <a:latin typeface="Cambria Math" panose="02040503050406030204" pitchFamily="18" charset="0"/>
                      </a:rPr>
                      <m:t>𝑛</m:t>
                    </m:r>
                  </m:oMath>
                </a14:m>
                <a:r>
                  <a:rPr lang="en-NZ" dirty="0"/>
                  <a:t> </a:t>
                </a:r>
                <a:r>
                  <a:rPr lang="en-NZ" dirty="0" smtClean="0"/>
                  <a:t>(</a:t>
                </a:r>
                <a14:m>
                  <m:oMath xmlns:m="http://schemas.openxmlformats.org/officeDocument/2006/math">
                    <m:r>
                      <a:rPr lang="en-NZ" i="1">
                        <a:latin typeface="Cambria Math" panose="02040503050406030204" pitchFamily="18" charset="0"/>
                      </a:rPr>
                      <m:t>𝑛</m:t>
                    </m:r>
                    <m:r>
                      <a:rPr lang="en-NZ" i="1">
                        <a:latin typeface="Cambria Math" panose="02040503050406030204" pitchFamily="18" charset="0"/>
                      </a:rPr>
                      <m:t> </m:t>
                    </m:r>
                  </m:oMath>
                </a14:m>
                <a:r>
                  <a:rPr lang="en-NZ" dirty="0" smtClean="0"/>
                  <a:t>is </a:t>
                </a:r>
                <a:r>
                  <a:rPr lang="en-NZ" dirty="0"/>
                  <a:t>the number of nodes in the </a:t>
                </a:r>
                <a:r>
                  <a:rPr lang="en-NZ" dirty="0" smtClean="0"/>
                  <a:t>tree).</a:t>
                </a:r>
              </a:p>
              <a:p>
                <a:pPr lvl="1"/>
                <a:r>
                  <a:rPr lang="en-NZ" dirty="0" smtClean="0"/>
                  <a:t>This is because if the keys are randomly distributed, about half of them will be less than the root and half will be greater than the root</a:t>
                </a:r>
              </a:p>
              <a:p>
                <a:r>
                  <a:rPr lang="en-NZ" dirty="0"/>
                  <a:t>Unfortunately it is possible to construct a search tree that has height </a:t>
                </a:r>
                <a14:m>
                  <m:oMath xmlns:m="http://schemas.openxmlformats.org/officeDocument/2006/math">
                    <m:r>
                      <a:rPr lang="en-NZ" i="1">
                        <a:latin typeface="Cambria Math" panose="02040503050406030204" pitchFamily="18" charset="0"/>
                      </a:rPr>
                      <m:t>𝑛</m:t>
                    </m:r>
                  </m:oMath>
                </a14:m>
                <a:r>
                  <a:rPr lang="en-NZ" dirty="0" smtClean="0"/>
                  <a:t> </a:t>
                </a:r>
                <a:r>
                  <a:rPr lang="en-NZ" dirty="0"/>
                  <a:t>simply by inserting the keys in sorted order! </a:t>
                </a:r>
                <a:endParaRPr lang="en-NZ" dirty="0" smtClean="0"/>
              </a:p>
              <a:p>
                <a:r>
                  <a:rPr lang="en-NZ" dirty="0" smtClean="0"/>
                  <a:t>In </a:t>
                </a:r>
                <a:r>
                  <a:rPr lang="en-NZ" dirty="0"/>
                  <a:t>this case the performance of the </a:t>
                </a:r>
                <a:r>
                  <a:rPr lang="en-NZ" dirty="0" smtClean="0"/>
                  <a:t>insert/delete </a:t>
                </a:r>
                <a:r>
                  <a:rPr lang="en-NZ" dirty="0"/>
                  <a:t>method </a:t>
                </a:r>
                <a:r>
                  <a:rPr lang="en-NZ" dirty="0" smtClean="0"/>
                  <a:t>degrades from </a:t>
                </a:r>
                <a14:m>
                  <m:oMath xmlns:m="http://schemas.openxmlformats.org/officeDocument/2006/math">
                    <m:r>
                      <a:rPr lang="en-US" b="0" i="1" dirty="0" smtClean="0">
                        <a:latin typeface="Cambria Math" panose="02040503050406030204" pitchFamily="18" charset="0"/>
                      </a:rPr>
                      <m:t>𝑂</m:t>
                    </m:r>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r>
                          <a:rPr lang="en-US" b="0" i="1" dirty="0" smtClean="0">
                            <a:latin typeface="Cambria Math" panose="02040503050406030204" pitchFamily="18" charset="0"/>
                          </a:rPr>
                          <m:t>𝑛</m:t>
                        </m:r>
                        <m:r>
                          <a:rPr lang="en-US" b="0" i="1" dirty="0" smtClean="0">
                            <a:latin typeface="Cambria Math" panose="02040503050406030204" pitchFamily="18" charset="0"/>
                          </a:rPr>
                          <m:t>)</m:t>
                        </m:r>
                      </m:e>
                    </m:func>
                  </m:oMath>
                </a14:m>
                <a:r>
                  <a:rPr lang="en-NZ" dirty="0" smtClean="0"/>
                  <a:t> </a:t>
                </a:r>
                <a:r>
                  <a:rPr lang="en-NZ" dirty="0" err="1" smtClean="0"/>
                  <a:t>to</a:t>
                </a:r>
                <a14:m>
                  <m:oMath xmlns:m="http://schemas.openxmlformats.org/officeDocument/2006/math">
                    <m:r>
                      <a:rPr lang="en-US" b="0" i="0" smtClean="0">
                        <a:latin typeface="Cambria Math" panose="02040503050406030204" pitchFamily="18" charset="0"/>
                      </a:rPr>
                      <m:t> </m:t>
                    </m:r>
                    <m:r>
                      <a:rPr lang="en-NZ" b="0" i="1" smtClean="0">
                        <a:latin typeface="Cambria Math" panose="02040503050406030204" pitchFamily="18" charset="0"/>
                      </a:rPr>
                      <m:t>𝑂</m:t>
                    </m:r>
                    <m:r>
                      <a:rPr lang="en-NZ" b="0" i="1" smtClean="0">
                        <a:latin typeface="Cambria Math" panose="02040503050406030204" pitchFamily="18" charset="0"/>
                      </a:rPr>
                      <m:t>(</m:t>
                    </m:r>
                    <m:r>
                      <a:rPr lang="en-NZ" b="0" i="1" smtClean="0">
                        <a:latin typeface="Cambria Math" panose="02040503050406030204" pitchFamily="18" charset="0"/>
                      </a:rPr>
                      <m:t>𝑛</m:t>
                    </m:r>
                    <m:r>
                      <a:rPr lang="en-NZ" b="0" i="1" smtClean="0">
                        <a:latin typeface="Cambria Math" panose="02040503050406030204" pitchFamily="18" charset="0"/>
                      </a:rPr>
                      <m:t>)</m:t>
                    </m:r>
                  </m:oMath>
                </a14:m>
                <a:endParaRPr lang="en-NZ" dirty="0" smtClean="0"/>
              </a:p>
              <a:p>
                <a:r>
                  <a:rPr lang="en-NZ" dirty="0" smtClean="0"/>
                  <a:t>So, unbalanced binary search trees are problematic since they negatively affect running time</a:t>
                </a:r>
                <a:endParaRPr lang="en-NZ"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51" y="1316736"/>
                <a:ext cx="5742432" cy="5425440"/>
              </a:xfrm>
              <a:blipFill>
                <a:blip r:embed="rId5"/>
                <a:stretch>
                  <a:fillRect l="-425" t="-1461" r="-743"/>
                </a:stretch>
              </a:blipFill>
            </p:spPr>
            <p:txBody>
              <a:bodyPr/>
              <a:lstStyle/>
              <a:p>
                <a:r>
                  <a:rPr lang="en-US">
                    <a:noFill/>
                  </a:rPr>
                  <a:t> </a:t>
                </a:r>
              </a:p>
            </p:txBody>
          </p:sp>
        </mc:Fallback>
      </mc:AlternateContent>
      <p:sp>
        <p:nvSpPr>
          <p:cNvPr id="4" name="TextBox 3"/>
          <p:cNvSpPr txBox="1"/>
          <p:nvPr/>
        </p:nvSpPr>
        <p:spPr>
          <a:xfrm>
            <a:off x="5932983" y="3770616"/>
            <a:ext cx="3036356" cy="369332"/>
          </a:xfrm>
          <a:prstGeom prst="rect">
            <a:avLst/>
          </a:prstGeom>
          <a:noFill/>
        </p:spPr>
        <p:txBody>
          <a:bodyPr wrap="square" rtlCol="0">
            <a:spAutoFit/>
          </a:bodyPr>
          <a:lstStyle/>
          <a:p>
            <a:r>
              <a:rPr lang="en-US" dirty="0" smtClean="0"/>
              <a:t>[10, 20, 30, 40, 50]</a:t>
            </a:r>
            <a:endParaRPr lang="en-US" dirty="0"/>
          </a:p>
        </p:txBody>
      </p:sp>
      <p:sp>
        <p:nvSpPr>
          <p:cNvPr id="8" name="TextBox 7"/>
          <p:cNvSpPr txBox="1"/>
          <p:nvPr/>
        </p:nvSpPr>
        <p:spPr>
          <a:xfrm>
            <a:off x="5958947" y="125609"/>
            <a:ext cx="3036356" cy="369332"/>
          </a:xfrm>
          <a:prstGeom prst="rect">
            <a:avLst/>
          </a:prstGeom>
          <a:noFill/>
        </p:spPr>
        <p:txBody>
          <a:bodyPr wrap="square" rtlCol="0">
            <a:spAutoFit/>
          </a:bodyPr>
          <a:lstStyle/>
          <a:p>
            <a:r>
              <a:rPr lang="en-US" dirty="0" smtClean="0"/>
              <a:t>[27, 14, 10, 35,19,42,31]</a:t>
            </a:r>
            <a:endParaRPr lang="en-US" dirty="0"/>
          </a:p>
        </p:txBody>
      </p:sp>
    </p:spTree>
    <p:extLst>
      <p:ext uri="{BB962C8B-B14F-4D97-AF65-F5344CB8AC3E}">
        <p14:creationId xmlns:p14="http://schemas.microsoft.com/office/powerpoint/2010/main" val="3000033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 Balanced Binary Search </a:t>
            </a:r>
            <a:r>
              <a:rPr lang="en-NZ" dirty="0" smtClean="0"/>
              <a:t>Trees: AVL Trees</a:t>
            </a:r>
            <a:endParaRPr lang="en-NZ" dirty="0"/>
          </a:p>
        </p:txBody>
      </p:sp>
      <p:sp>
        <p:nvSpPr>
          <p:cNvPr id="3" name="Content Placeholder 2"/>
          <p:cNvSpPr>
            <a:spLocks noGrp="1"/>
          </p:cNvSpPr>
          <p:nvPr>
            <p:ph idx="1"/>
          </p:nvPr>
        </p:nvSpPr>
        <p:spPr>
          <a:xfrm>
            <a:off x="254000" y="1316736"/>
            <a:ext cx="6237478" cy="5388864"/>
          </a:xfrm>
        </p:spPr>
        <p:txBody>
          <a:bodyPr>
            <a:normAutofit fontScale="77500" lnSpcReduction="20000"/>
          </a:bodyPr>
          <a:lstStyle/>
          <a:p>
            <a:r>
              <a:rPr lang="en-NZ" dirty="0" smtClean="0"/>
              <a:t>A </a:t>
            </a:r>
            <a:r>
              <a:rPr lang="en-NZ" dirty="0"/>
              <a:t>special kind of binary search tree that automatically makes sure that the tree remains balanced at all </a:t>
            </a:r>
            <a:r>
              <a:rPr lang="en-NZ" dirty="0" smtClean="0"/>
              <a:t>times is </a:t>
            </a:r>
            <a:r>
              <a:rPr lang="en-NZ" dirty="0"/>
              <a:t>called an </a:t>
            </a:r>
            <a:r>
              <a:rPr lang="en-NZ" b="1" dirty="0"/>
              <a:t>AVL </a:t>
            </a:r>
            <a:r>
              <a:rPr lang="en-NZ" b="1" dirty="0" smtClean="0"/>
              <a:t>tree</a:t>
            </a:r>
          </a:p>
          <a:p>
            <a:r>
              <a:rPr lang="en-NZ" b="1" dirty="0" smtClean="0"/>
              <a:t>Notice that AVL trees do NOT enforce the property of Binary Search Trees (left subtree has smaller key the parent and right subtree has larger key)</a:t>
            </a:r>
          </a:p>
          <a:p>
            <a:pPr lvl="1"/>
            <a:r>
              <a:rPr lang="en-NZ" dirty="0" smtClean="0"/>
              <a:t>AVL tree implementations simply enforce the tree remains balanced</a:t>
            </a:r>
            <a:endParaRPr lang="en-NZ" dirty="0" smtClean="0"/>
          </a:p>
          <a:p>
            <a:r>
              <a:rPr lang="en-NZ" dirty="0" smtClean="0"/>
              <a:t>To </a:t>
            </a:r>
            <a:r>
              <a:rPr lang="en-NZ" dirty="0"/>
              <a:t>implement </a:t>
            </a:r>
            <a:r>
              <a:rPr lang="en-NZ" dirty="0" smtClean="0"/>
              <a:t>a </a:t>
            </a:r>
            <a:r>
              <a:rPr lang="en-NZ" dirty="0"/>
              <a:t>AVL tree we need to keep track of a </a:t>
            </a:r>
            <a:r>
              <a:rPr lang="en-NZ" b="1" dirty="0"/>
              <a:t>balance factor</a:t>
            </a:r>
            <a:r>
              <a:rPr lang="en-NZ" dirty="0"/>
              <a:t> for each node in the tree. </a:t>
            </a:r>
            <a:endParaRPr lang="en-NZ" dirty="0" smtClean="0"/>
          </a:p>
          <a:p>
            <a:pPr lvl="1"/>
            <a:r>
              <a:rPr lang="en-NZ" dirty="0" smtClean="0"/>
              <a:t>We </a:t>
            </a:r>
            <a:r>
              <a:rPr lang="en-NZ" dirty="0"/>
              <a:t>do this by looking at the heights of the left and right subtrees for each node</a:t>
            </a:r>
            <a:r>
              <a:rPr lang="en-NZ" dirty="0" smtClean="0"/>
              <a:t>.</a:t>
            </a:r>
          </a:p>
          <a:p>
            <a:pPr lvl="1"/>
            <a:endParaRPr lang="en-NZ" b="1" dirty="0"/>
          </a:p>
          <a:p>
            <a:pPr lvl="1"/>
            <a:endParaRPr lang="en-NZ" b="1" dirty="0" smtClean="0"/>
          </a:p>
          <a:p>
            <a:r>
              <a:rPr lang="en-US" dirty="0"/>
              <a:t>Using the definition for balance factor given above we say that a subtree is </a:t>
            </a:r>
            <a:r>
              <a:rPr lang="en-US" b="1" dirty="0"/>
              <a:t>left-heavy</a:t>
            </a:r>
            <a:r>
              <a:rPr lang="en-US" dirty="0"/>
              <a:t> if the balance factor is greater than zero. </a:t>
            </a:r>
            <a:endParaRPr lang="en-US" dirty="0" smtClean="0"/>
          </a:p>
          <a:p>
            <a:r>
              <a:rPr lang="en-US" dirty="0" smtClean="0"/>
              <a:t>If </a:t>
            </a:r>
            <a:r>
              <a:rPr lang="en-US" dirty="0"/>
              <a:t>the balance factor is less than zero then the subtree is </a:t>
            </a:r>
            <a:r>
              <a:rPr lang="en-US" b="1" dirty="0" smtClean="0"/>
              <a:t>right-heavy</a:t>
            </a:r>
            <a:r>
              <a:rPr lang="en-US" dirty="0"/>
              <a:t>. </a:t>
            </a:r>
            <a:endParaRPr lang="en-US" dirty="0" smtClean="0"/>
          </a:p>
          <a:p>
            <a:r>
              <a:rPr lang="en-US" dirty="0" smtClean="0"/>
              <a:t>If </a:t>
            </a:r>
            <a:r>
              <a:rPr lang="en-US" dirty="0"/>
              <a:t>the balance factor is zero then the tree is </a:t>
            </a:r>
            <a:r>
              <a:rPr lang="en-US" b="1" dirty="0"/>
              <a:t>perfectly in balance</a:t>
            </a:r>
            <a:r>
              <a:rPr lang="en-US" dirty="0"/>
              <a:t>.</a:t>
            </a:r>
            <a:endParaRPr lang="en-NZ" dirty="0" smtClean="0"/>
          </a:p>
          <a:p>
            <a:r>
              <a:rPr lang="en-NZ" dirty="0" smtClean="0"/>
              <a:t>For </a:t>
            </a:r>
            <a:r>
              <a:rPr lang="en-NZ" dirty="0"/>
              <a:t>purposes of implementing an AVL tree, and gaining the benefit of having a balanced tree we will define a tree to be in balance if the balance factor is -1, 0, or 1. </a:t>
            </a:r>
            <a:endParaRPr lang="en-NZ" dirty="0" smtClean="0"/>
          </a:p>
          <a:p>
            <a:r>
              <a:rPr lang="en-NZ" dirty="0" smtClean="0"/>
              <a:t>Once </a:t>
            </a:r>
            <a:r>
              <a:rPr lang="en-NZ" dirty="0"/>
              <a:t>the balance factor of a node in a tree is outside this range we will need to have a procedure to bring the tree back into </a:t>
            </a:r>
            <a:r>
              <a:rPr lang="en-NZ" dirty="0" smtClean="0"/>
              <a:t>balance</a:t>
            </a:r>
            <a:endParaRPr lang="en-NZ" b="1" dirty="0"/>
          </a:p>
        </p:txBody>
      </p:sp>
      <p:pic>
        <p:nvPicPr>
          <p:cNvPr id="4" name="Picture 3"/>
          <p:cNvPicPr>
            <a:picLocks noChangeAspect="1"/>
          </p:cNvPicPr>
          <p:nvPr/>
        </p:nvPicPr>
        <p:blipFill>
          <a:blip r:embed="rId3"/>
          <a:stretch>
            <a:fillRect/>
          </a:stretch>
        </p:blipFill>
        <p:spPr>
          <a:xfrm>
            <a:off x="531380" y="3371087"/>
            <a:ext cx="5693664" cy="441549"/>
          </a:xfrm>
          <a:prstGeom prst="rect">
            <a:avLst/>
          </a:prstGeom>
        </p:spPr>
      </p:pic>
      <p:pic>
        <p:nvPicPr>
          <p:cNvPr id="5" name="Picture 4"/>
          <p:cNvPicPr>
            <a:picLocks noChangeAspect="1"/>
          </p:cNvPicPr>
          <p:nvPr/>
        </p:nvPicPr>
        <p:blipFill>
          <a:blip r:embed="rId4"/>
          <a:stretch>
            <a:fillRect/>
          </a:stretch>
        </p:blipFill>
        <p:spPr>
          <a:xfrm>
            <a:off x="6491478" y="2395728"/>
            <a:ext cx="2476500" cy="2895600"/>
          </a:xfrm>
          <a:prstGeom prst="rect">
            <a:avLst/>
          </a:prstGeom>
        </p:spPr>
      </p:pic>
    </p:spTree>
    <p:extLst>
      <p:ext uri="{BB962C8B-B14F-4D97-AF65-F5344CB8AC3E}">
        <p14:creationId xmlns:p14="http://schemas.microsoft.com/office/powerpoint/2010/main" val="3486156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AVL Tree Performance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16737"/>
                <a:ext cx="7886700" cy="2974848"/>
              </a:xfrm>
            </p:spPr>
            <p:txBody>
              <a:bodyPr/>
              <a:lstStyle/>
              <a:p>
                <a:r>
                  <a:rPr lang="en-NZ" dirty="0" smtClean="0"/>
                  <a:t>By </a:t>
                </a:r>
                <a:r>
                  <a:rPr lang="en-NZ" dirty="0"/>
                  <a:t>ensuring that a tree always has a balance factor of -1, 0, or 1 we can </a:t>
                </a:r>
                <a:r>
                  <a:rPr lang="en-NZ" dirty="0" smtClean="0"/>
                  <a:t>ensure </a:t>
                </a:r>
                <a14:m>
                  <m:oMath xmlns:m="http://schemas.openxmlformats.org/officeDocument/2006/math">
                    <m:r>
                      <a:rPr lang="en-US" b="0" i="1" dirty="0" smtClean="0">
                        <a:latin typeface="Cambria Math" panose="02040503050406030204" pitchFamily="18" charset="0"/>
                      </a:rPr>
                      <m:t>𝑂</m:t>
                    </m:r>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r>
                          <a:rPr lang="en-US" b="0" i="1" dirty="0" smtClean="0">
                            <a:latin typeface="Cambria Math" panose="02040503050406030204" pitchFamily="18" charset="0"/>
                          </a:rPr>
                          <m:t>𝑛</m:t>
                        </m:r>
                        <m:r>
                          <a:rPr lang="en-US" b="0" i="1" dirty="0" smtClean="0">
                            <a:latin typeface="Cambria Math" panose="02040503050406030204" pitchFamily="18" charset="0"/>
                          </a:rPr>
                          <m:t>)</m:t>
                        </m:r>
                      </m:e>
                    </m:func>
                  </m:oMath>
                </a14:m>
                <a:r>
                  <a:rPr lang="en-NZ" dirty="0"/>
                  <a:t> </a:t>
                </a:r>
                <a:r>
                  <a:rPr lang="en-NZ" dirty="0" smtClean="0"/>
                  <a:t>performance </a:t>
                </a:r>
                <a:r>
                  <a:rPr lang="en-NZ" dirty="0"/>
                  <a:t>of key </a:t>
                </a:r>
                <a:r>
                  <a:rPr lang="en-NZ" dirty="0" smtClean="0"/>
                  <a:t>operations (put/delete)</a:t>
                </a:r>
              </a:p>
              <a:p>
                <a:r>
                  <a:rPr lang="en-NZ" dirty="0"/>
                  <a:t>Let us start by thinking about how this balance condition changes the worst-case tree. </a:t>
                </a:r>
                <a:endParaRPr lang="en-NZ" dirty="0" smtClean="0"/>
              </a:p>
              <a:p>
                <a:r>
                  <a:rPr lang="en-NZ" dirty="0" smtClean="0"/>
                  <a:t>There </a:t>
                </a:r>
                <a:r>
                  <a:rPr lang="en-NZ" dirty="0"/>
                  <a:t>are two possibilities to consider, a left-heavy tree and a right heavy tree. If we consider trees of heights 0, 1, 2, and 3, </a:t>
                </a:r>
                <a:endParaRPr lang="en-NZ" dirty="0" smtClean="0"/>
              </a:p>
              <a:p>
                <a:r>
                  <a:rPr lang="en-NZ" dirty="0" smtClean="0"/>
                  <a:t>The Figure illustrates </a:t>
                </a:r>
                <a:r>
                  <a:rPr lang="en-NZ" dirty="0"/>
                  <a:t>the most unbalanced left-heavy tree possible under the new rules.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16737"/>
                <a:ext cx="7886700" cy="2974848"/>
              </a:xfrm>
              <a:blipFill>
                <a:blip r:embed="rId2"/>
                <a:stretch>
                  <a:fillRect l="-773" t="-2254" r="-108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698307" y="3962590"/>
            <a:ext cx="5381625" cy="2809875"/>
          </a:xfrm>
          <a:prstGeom prst="rect">
            <a:avLst/>
          </a:prstGeom>
        </p:spPr>
      </p:pic>
    </p:spTree>
    <p:extLst>
      <p:ext uri="{BB962C8B-B14F-4D97-AF65-F5344CB8AC3E}">
        <p14:creationId xmlns:p14="http://schemas.microsoft.com/office/powerpoint/2010/main" val="3401196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AVL Tree Implementation</a:t>
            </a:r>
          </a:p>
        </p:txBody>
      </p:sp>
      <p:sp>
        <p:nvSpPr>
          <p:cNvPr id="3" name="Content Placeholder 2"/>
          <p:cNvSpPr>
            <a:spLocks noGrp="1"/>
          </p:cNvSpPr>
          <p:nvPr>
            <p:ph idx="1"/>
          </p:nvPr>
        </p:nvSpPr>
        <p:spPr/>
        <p:txBody>
          <a:bodyPr>
            <a:normAutofit fontScale="92500" lnSpcReduction="10000"/>
          </a:bodyPr>
          <a:lstStyle/>
          <a:p>
            <a:r>
              <a:rPr lang="en-NZ" dirty="0" smtClean="0"/>
              <a:t>How do we insert a new key into an AVL Tree?</a:t>
            </a:r>
          </a:p>
          <a:p>
            <a:r>
              <a:rPr lang="en-NZ" dirty="0"/>
              <a:t>Since all new keys are inserted into the tree as leaf nodes and we know that the balance factor for a new leaf is zero, there are no new requirements for the node that was just inserted. </a:t>
            </a:r>
            <a:endParaRPr lang="en-NZ" dirty="0" smtClean="0"/>
          </a:p>
          <a:p>
            <a:r>
              <a:rPr lang="en-NZ" dirty="0" smtClean="0"/>
              <a:t>But </a:t>
            </a:r>
            <a:r>
              <a:rPr lang="en-NZ" dirty="0"/>
              <a:t>once the new leaf is added we must update the balance factor of its parent. </a:t>
            </a:r>
            <a:endParaRPr lang="en-NZ" dirty="0" smtClean="0"/>
          </a:p>
          <a:p>
            <a:r>
              <a:rPr lang="en-NZ" dirty="0" smtClean="0"/>
              <a:t>How </a:t>
            </a:r>
            <a:r>
              <a:rPr lang="en-NZ" dirty="0"/>
              <a:t>this new leaf affects the parent’s balance factor depends on whether the leaf node is a left child or a right child. </a:t>
            </a:r>
            <a:endParaRPr lang="en-NZ" dirty="0" smtClean="0"/>
          </a:p>
          <a:p>
            <a:endParaRPr lang="en-NZ" dirty="0"/>
          </a:p>
          <a:p>
            <a:endParaRPr lang="en-NZ" dirty="0" smtClean="0"/>
          </a:p>
          <a:p>
            <a:r>
              <a:rPr lang="en-NZ" dirty="0" smtClean="0"/>
              <a:t>If </a:t>
            </a:r>
            <a:r>
              <a:rPr lang="en-NZ" dirty="0"/>
              <a:t>the new node is a right child the balance factor of the parent will be reduced by one. </a:t>
            </a:r>
            <a:endParaRPr lang="en-NZ" dirty="0" smtClean="0"/>
          </a:p>
          <a:p>
            <a:r>
              <a:rPr lang="en-NZ" dirty="0" smtClean="0"/>
              <a:t>If </a:t>
            </a:r>
            <a:r>
              <a:rPr lang="en-NZ" dirty="0"/>
              <a:t>the new node is a left child then the balance factor of the parent will be increased by one. </a:t>
            </a:r>
            <a:endParaRPr lang="en-NZ" dirty="0" smtClean="0"/>
          </a:p>
          <a:p>
            <a:r>
              <a:rPr lang="en-NZ" dirty="0" smtClean="0"/>
              <a:t>This </a:t>
            </a:r>
            <a:r>
              <a:rPr lang="en-NZ" dirty="0"/>
              <a:t>relation can be applied recursively to the grandparent of the new node, and possibly to every ancestor all the way up to the root of the tree.</a:t>
            </a:r>
          </a:p>
        </p:txBody>
      </p:sp>
      <p:pic>
        <p:nvPicPr>
          <p:cNvPr id="4" name="Picture 3"/>
          <p:cNvPicPr>
            <a:picLocks noChangeAspect="1"/>
          </p:cNvPicPr>
          <p:nvPr/>
        </p:nvPicPr>
        <p:blipFill>
          <a:blip r:embed="rId2"/>
          <a:stretch>
            <a:fillRect/>
          </a:stretch>
        </p:blipFill>
        <p:spPr>
          <a:xfrm>
            <a:off x="1386121" y="3652773"/>
            <a:ext cx="5693664" cy="441549"/>
          </a:xfrm>
          <a:prstGeom prst="rect">
            <a:avLst/>
          </a:prstGeom>
        </p:spPr>
      </p:pic>
    </p:spTree>
    <p:extLst>
      <p:ext uri="{BB962C8B-B14F-4D97-AF65-F5344CB8AC3E}">
        <p14:creationId xmlns:p14="http://schemas.microsoft.com/office/powerpoint/2010/main" val="1913318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2400" dirty="0" smtClean="0"/>
              <a:t>What to do when the tree becomes unbalanced?</a:t>
            </a:r>
            <a:br>
              <a:rPr lang="en-NZ" sz="2400" dirty="0" smtClean="0"/>
            </a:br>
            <a:r>
              <a:rPr lang="en-NZ" sz="2400" dirty="0" smtClean="0"/>
              <a:t>Carry out a rotation to balance nodes with large positive or negative balance factors</a:t>
            </a:r>
            <a:endParaRPr lang="en-NZ" sz="2400" dirty="0"/>
          </a:p>
        </p:txBody>
      </p:sp>
      <p:sp>
        <p:nvSpPr>
          <p:cNvPr id="3" name="Content Placeholder 2"/>
          <p:cNvSpPr>
            <a:spLocks noGrp="1"/>
          </p:cNvSpPr>
          <p:nvPr>
            <p:ph idx="1"/>
          </p:nvPr>
        </p:nvSpPr>
        <p:spPr>
          <a:xfrm>
            <a:off x="628650" y="1316737"/>
            <a:ext cx="7886700" cy="2706624"/>
          </a:xfrm>
        </p:spPr>
        <p:txBody>
          <a:bodyPr>
            <a:normAutofit fontScale="85000" lnSpcReduction="20000"/>
          </a:bodyPr>
          <a:lstStyle/>
          <a:p>
            <a:r>
              <a:rPr lang="en-US" dirty="0"/>
              <a:t>When a rebalancing of the tree is necessary, how do we do it? </a:t>
            </a:r>
            <a:endParaRPr lang="en-US" dirty="0" smtClean="0"/>
          </a:p>
          <a:p>
            <a:r>
              <a:rPr lang="en-US" dirty="0" smtClean="0"/>
              <a:t>Efficient </a:t>
            </a:r>
            <a:r>
              <a:rPr lang="en-US" dirty="0"/>
              <a:t>rebalancing is the key to making the AVL Tree work well without sacrificing performance. </a:t>
            </a:r>
            <a:endParaRPr lang="en-US" dirty="0" smtClean="0"/>
          </a:p>
          <a:p>
            <a:r>
              <a:rPr lang="en-US" dirty="0" smtClean="0"/>
              <a:t>In </a:t>
            </a:r>
            <a:r>
              <a:rPr lang="en-US" dirty="0"/>
              <a:t>order to bring an AVL Tree back into balance we will perform one or more </a:t>
            </a:r>
            <a:r>
              <a:rPr lang="en-US" b="1" dirty="0"/>
              <a:t>rotations</a:t>
            </a:r>
            <a:r>
              <a:rPr lang="en-US" dirty="0"/>
              <a:t> on the tree.</a:t>
            </a:r>
            <a:endParaRPr lang="en-NZ" dirty="0" smtClean="0"/>
          </a:p>
          <a:p>
            <a:r>
              <a:rPr lang="en-NZ" dirty="0" smtClean="0"/>
              <a:t>To </a:t>
            </a:r>
            <a:r>
              <a:rPr lang="en-NZ" dirty="0"/>
              <a:t>perform a </a:t>
            </a:r>
            <a:r>
              <a:rPr lang="en-NZ" b="1" dirty="0"/>
              <a:t>left rotation </a:t>
            </a:r>
            <a:r>
              <a:rPr lang="en-NZ" dirty="0"/>
              <a:t>we essentially do the following:</a:t>
            </a:r>
          </a:p>
          <a:p>
            <a:pPr marL="800100" lvl="1" indent="-457200">
              <a:buFont typeface="+mj-lt"/>
              <a:buAutoNum type="arabicPeriod"/>
            </a:pPr>
            <a:r>
              <a:rPr lang="en-NZ" dirty="0" smtClean="0"/>
              <a:t>Promote </a:t>
            </a:r>
            <a:r>
              <a:rPr lang="en-NZ" dirty="0"/>
              <a:t>the right child (B) to be the root of the subtree.</a:t>
            </a:r>
          </a:p>
          <a:p>
            <a:pPr marL="800100" lvl="1" indent="-457200">
              <a:buFont typeface="+mj-lt"/>
              <a:buAutoNum type="arabicPeriod"/>
            </a:pPr>
            <a:r>
              <a:rPr lang="en-NZ" dirty="0"/>
              <a:t>Move the old root (A) to be the left child of the new root.</a:t>
            </a:r>
          </a:p>
          <a:p>
            <a:pPr marL="800100" lvl="1" indent="-457200">
              <a:buFont typeface="+mj-lt"/>
              <a:buAutoNum type="arabicPeriod"/>
            </a:pPr>
            <a:r>
              <a:rPr lang="en-NZ" dirty="0"/>
              <a:t>If new root (B) already had a left child then make it the right child of the new left child (A). Note: Since the new root (B) was the right child of A the right child of A is guaranteed to be empty at this point. This allows us to add a new node as the right child without any further consideration.</a:t>
            </a:r>
          </a:p>
        </p:txBody>
      </p:sp>
      <p:pic>
        <p:nvPicPr>
          <p:cNvPr id="5" name="Picture 4"/>
          <p:cNvPicPr>
            <a:picLocks noChangeAspect="1"/>
          </p:cNvPicPr>
          <p:nvPr/>
        </p:nvPicPr>
        <p:blipFill>
          <a:blip r:embed="rId2"/>
          <a:stretch>
            <a:fillRect/>
          </a:stretch>
        </p:blipFill>
        <p:spPr>
          <a:xfrm>
            <a:off x="2054831" y="4411312"/>
            <a:ext cx="4626247" cy="2313124"/>
          </a:xfrm>
          <a:prstGeom prst="rect">
            <a:avLst/>
          </a:prstGeom>
        </p:spPr>
      </p:pic>
    </p:spTree>
    <p:extLst>
      <p:ext uri="{BB962C8B-B14F-4D97-AF65-F5344CB8AC3E}">
        <p14:creationId xmlns:p14="http://schemas.microsoft.com/office/powerpoint/2010/main" val="3558582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2400" dirty="0"/>
              <a:t>What to do when the tree becomes unbalanced?</a:t>
            </a:r>
            <a:br>
              <a:rPr lang="en-NZ" sz="2400" dirty="0"/>
            </a:br>
            <a:r>
              <a:rPr lang="en-NZ" sz="2400" dirty="0"/>
              <a:t>Carry out a rotation to balance nodes with large positive or negative balance factors</a:t>
            </a:r>
          </a:p>
        </p:txBody>
      </p:sp>
      <p:sp>
        <p:nvSpPr>
          <p:cNvPr id="3" name="Content Placeholder 2"/>
          <p:cNvSpPr>
            <a:spLocks noGrp="1"/>
          </p:cNvSpPr>
          <p:nvPr>
            <p:ph idx="1"/>
          </p:nvPr>
        </p:nvSpPr>
        <p:spPr/>
        <p:txBody>
          <a:bodyPr/>
          <a:lstStyle/>
          <a:p>
            <a:r>
              <a:rPr lang="en-NZ" dirty="0"/>
              <a:t>To perform a </a:t>
            </a:r>
            <a:r>
              <a:rPr lang="en-NZ" b="1" dirty="0"/>
              <a:t>right rotation </a:t>
            </a:r>
            <a:r>
              <a:rPr lang="en-NZ" dirty="0"/>
              <a:t>we essentially do the following:</a:t>
            </a:r>
          </a:p>
          <a:p>
            <a:pPr lvl="1"/>
            <a:r>
              <a:rPr lang="en-NZ" dirty="0" smtClean="0"/>
              <a:t>Promote </a:t>
            </a:r>
            <a:r>
              <a:rPr lang="en-NZ" dirty="0"/>
              <a:t>the left child (C) to be the root of the subtree.</a:t>
            </a:r>
          </a:p>
          <a:p>
            <a:pPr lvl="1"/>
            <a:r>
              <a:rPr lang="en-NZ" dirty="0"/>
              <a:t>Move the old root (E) to be the right child of the new root.</a:t>
            </a:r>
          </a:p>
          <a:p>
            <a:pPr lvl="1"/>
            <a:r>
              <a:rPr lang="en-NZ" dirty="0"/>
              <a:t>If the new root(C) already had a right child (D) then make it the left child of the new right child (E). Note: Since the new root (C) was the left child of E, the left child of E is guaranteed to be empty at this point. This allows us to add a new node as the left child without any further consideration.</a:t>
            </a:r>
          </a:p>
          <a:p>
            <a:endParaRPr lang="en-NZ"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747" y="3533172"/>
            <a:ext cx="6054232" cy="3070828"/>
          </a:xfrm>
          <a:prstGeom prst="rect">
            <a:avLst/>
          </a:prstGeom>
        </p:spPr>
      </p:pic>
    </p:spTree>
    <p:extLst>
      <p:ext uri="{BB962C8B-B14F-4D97-AF65-F5344CB8AC3E}">
        <p14:creationId xmlns:p14="http://schemas.microsoft.com/office/powerpoint/2010/main" val="515409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000" dirty="0" smtClean="0"/>
              <a:t>Performance guarantees of each Map Abstract Data Type Implementations</a:t>
            </a:r>
            <a:endParaRPr lang="en-NZ" sz="2000" dirty="0"/>
          </a:p>
        </p:txBody>
      </p:sp>
      <p:sp>
        <p:nvSpPr>
          <p:cNvPr id="5" name="Content Placeholder 4"/>
          <p:cNvSpPr>
            <a:spLocks noGrp="1"/>
          </p:cNvSpPr>
          <p:nvPr>
            <p:ph idx="1"/>
          </p:nvPr>
        </p:nvSpPr>
        <p:spPr>
          <a:xfrm>
            <a:off x="485506" y="1036321"/>
            <a:ext cx="7886700" cy="4860227"/>
          </a:xfrm>
        </p:spPr>
        <p:txBody>
          <a:bodyPr/>
          <a:lstStyle/>
          <a:p>
            <a:r>
              <a:rPr lang="en-NZ" dirty="0" smtClean="0"/>
              <a:t>All data </a:t>
            </a:r>
            <a:r>
              <a:rPr lang="en-NZ" dirty="0"/>
              <a:t>structures that can be used to implement the map abstract data </a:t>
            </a:r>
            <a:r>
              <a:rPr lang="en-NZ" dirty="0" smtClean="0"/>
              <a:t>type </a:t>
            </a:r>
            <a:r>
              <a:rPr lang="en-NZ" dirty="0"/>
              <a:t>(key value pairs) </a:t>
            </a:r>
            <a:r>
              <a:rPr lang="en-NZ" dirty="0" smtClean="0"/>
              <a:t> basically boil down to being able to efficiently searching for whether an object exist in a collection and being able to dynamically update the collection.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548085"/>
            <a:ext cx="7600412" cy="2397528"/>
          </a:xfrm>
          <a:prstGeom prst="rect">
            <a:avLst/>
          </a:prstGeom>
        </p:spPr>
      </p:pic>
      <mc:AlternateContent xmlns:mc="http://schemas.openxmlformats.org/markup-compatibility/2006">
        <mc:Choice xmlns:a14="http://schemas.microsoft.com/office/drawing/2010/main" Requires="a14">
          <p:sp>
            <p:nvSpPr>
              <p:cNvPr id="7" name="Rectangle 6"/>
              <p:cNvSpPr/>
              <p:nvPr/>
            </p:nvSpPr>
            <p:spPr>
              <a:xfrm>
                <a:off x="172720" y="4945613"/>
                <a:ext cx="8442960" cy="2462213"/>
              </a:xfrm>
              <a:prstGeom prst="rect">
                <a:avLst/>
              </a:prstGeom>
            </p:spPr>
            <p:txBody>
              <a:bodyPr wrap="square">
                <a:spAutoFit/>
              </a:bodyPr>
              <a:lstStyle/>
              <a:p>
                <a:pPr marL="285750" indent="-285750">
                  <a:buFont typeface="Arial" panose="020B0604020202020204" pitchFamily="34" charset="0"/>
                  <a:buChar char="•"/>
                </a:pPr>
                <a:r>
                  <a:rPr lang="en-NZ" sz="1400" dirty="0" smtClean="0"/>
                  <a:t>Notice that sorted lists are efficient at locating whether an element exist in the collection but inefficient for dynamically altering the collection (additions, deletions)</a:t>
                </a:r>
              </a:p>
              <a:p>
                <a:pPr marL="285750" indent="-285750">
                  <a:buFont typeface="Arial" panose="020B0604020202020204" pitchFamily="34" charset="0"/>
                  <a:buChar char="•"/>
                </a:pPr>
                <a:r>
                  <a:rPr lang="en-NZ" sz="1400" dirty="0" smtClean="0"/>
                  <a:t>BST linear performance only emerges when the tree is built with “pathological” raw data (sorted or almost sorted). Under most circumstances, its performance will be </a:t>
                </a:r>
                <a14:m>
                  <m:oMath xmlns:m="http://schemas.openxmlformats.org/officeDocument/2006/math">
                    <m:r>
                      <m:rPr>
                        <m:sty m:val="p"/>
                      </m:rPr>
                      <a:rPr lang="en-NZ" sz="1400" b="0" i="0" smtClean="0">
                        <a:latin typeface="Cambria Math" panose="02040503050406030204" pitchFamily="18" charset="0"/>
                      </a:rPr>
                      <m:t>O</m:t>
                    </m:r>
                    <m:d>
                      <m:dPr>
                        <m:ctrlPr>
                          <a:rPr lang="en-NZ" sz="1400" b="0" i="0" smtClean="0">
                            <a:latin typeface="Cambria Math" panose="02040503050406030204" pitchFamily="18" charset="0"/>
                          </a:rPr>
                        </m:ctrlPr>
                      </m:dPr>
                      <m:e>
                        <m:r>
                          <a:rPr lang="en-NZ" sz="1400" b="0" i="1" smtClean="0">
                            <a:latin typeface="Cambria Math" panose="02040503050406030204" pitchFamily="18" charset="0"/>
                          </a:rPr>
                          <m:t>𝑙𝑜𝑔𝑛</m:t>
                        </m:r>
                      </m:e>
                    </m:d>
                  </m:oMath>
                </a14:m>
                <a:endParaRPr lang="en-NZ" sz="1400" b="0" dirty="0" smtClean="0"/>
              </a:p>
              <a:p>
                <a:pPr marL="285750" indent="-285750">
                  <a:buFont typeface="Arial" panose="020B0604020202020204" pitchFamily="34" charset="0"/>
                  <a:buChar char="•"/>
                </a:pPr>
                <a:r>
                  <a:rPr lang="en-NZ" sz="1400" b="0" dirty="0" smtClean="0"/>
                  <a:t>Yet, if you need guarantees for performance critical applications, AVL trees are the way to go</a:t>
                </a:r>
              </a:p>
              <a:p>
                <a:pPr marL="285750" indent="-285750">
                  <a:buFont typeface="Arial" panose="020B0604020202020204" pitchFamily="34" charset="0"/>
                  <a:buChar char="•"/>
                </a:pPr>
                <a:r>
                  <a:rPr lang="en-NZ" sz="1400" dirty="0" smtClean="0"/>
                  <a:t>The hash table </a:t>
                </a:r>
                <a14:m>
                  <m:oMath xmlns:m="http://schemas.openxmlformats.org/officeDocument/2006/math">
                    <m:r>
                      <a:rPr lang="en-NZ" sz="1400" b="0" i="1" smtClean="0">
                        <a:latin typeface="Cambria Math" panose="02040503050406030204" pitchFamily="18" charset="0"/>
                      </a:rPr>
                      <m:t>𝑂</m:t>
                    </m:r>
                    <m:r>
                      <a:rPr lang="en-NZ" sz="1400" b="0" i="1" smtClean="0">
                        <a:latin typeface="Cambria Math" panose="02040503050406030204" pitchFamily="18" charset="0"/>
                      </a:rPr>
                      <m:t>(1)</m:t>
                    </m:r>
                  </m:oMath>
                </a14:m>
                <a:r>
                  <a:rPr lang="en-NZ" sz="1400" b="0" dirty="0" smtClean="0"/>
                  <a:t> performance can quickly degrade if the hash table fills up. Ensuring </a:t>
                </a:r>
                <a14:m>
                  <m:oMath xmlns:m="http://schemas.openxmlformats.org/officeDocument/2006/math">
                    <m:r>
                      <a:rPr lang="en-NZ" sz="1400" b="0" i="1" smtClean="0">
                        <a:latin typeface="Cambria Math" panose="02040503050406030204" pitchFamily="18" charset="0"/>
                      </a:rPr>
                      <m:t>𝑂</m:t>
                    </m:r>
                    <m:r>
                      <a:rPr lang="en-NZ" sz="1400" b="0" i="1" smtClean="0">
                        <a:latin typeface="Cambria Math" panose="02040503050406030204" pitchFamily="18" charset="0"/>
                      </a:rPr>
                      <m:t>(1)</m:t>
                    </m:r>
                  </m:oMath>
                </a14:m>
                <a:r>
                  <a:rPr lang="en-NZ" sz="1400" b="0" dirty="0" smtClean="0"/>
                  <a:t> involves the trade-off of consuming large amounts of memory to keep the load factor </a:t>
                </a:r>
                <a14:m>
                  <m:oMath xmlns:m="http://schemas.openxmlformats.org/officeDocument/2006/math">
                    <m:r>
                      <a:rPr lang="en-NZ" sz="1400" b="0" i="1" smtClean="0">
                        <a:latin typeface="Cambria Math" panose="02040503050406030204" pitchFamily="18" charset="0"/>
                        <a:ea typeface="Cambria Math" panose="02040503050406030204" pitchFamily="18" charset="0"/>
                      </a:rPr>
                      <m:t>𝜆</m:t>
                    </m:r>
                  </m:oMath>
                </a14:m>
                <a:r>
                  <a:rPr lang="en-NZ" sz="1400" b="0" dirty="0" smtClean="0"/>
                  <a:t> of the hash table small </a:t>
                </a:r>
                <a:r>
                  <a:rPr lang="en-NZ" sz="1400" b="0" smtClean="0"/>
                  <a:t>in order to </a:t>
                </a:r>
                <a:r>
                  <a:rPr lang="en-NZ" sz="1400" b="0" dirty="0" smtClean="0"/>
                  <a:t>minimize the chance </a:t>
                </a:r>
                <a:r>
                  <a:rPr lang="en-NZ" sz="1400" b="0" smtClean="0"/>
                  <a:t>of collisions which degrade performance</a:t>
                </a:r>
                <a:endParaRPr lang="en-NZ" sz="1400" b="0" dirty="0" smtClean="0"/>
              </a:p>
              <a:p>
                <a:endParaRPr lang="en-NZ" sz="1400" dirty="0"/>
              </a:p>
              <a:p>
                <a:endParaRPr lang="en-NZ" sz="1400" dirty="0"/>
              </a:p>
              <a:p>
                <a:endParaRPr lang="en-NZ" sz="1400" dirty="0"/>
              </a:p>
            </p:txBody>
          </p:sp>
        </mc:Choice>
        <mc:Fallback>
          <p:sp>
            <p:nvSpPr>
              <p:cNvPr id="7" name="Rectangle 6"/>
              <p:cNvSpPr>
                <a:spLocks noRot="1" noChangeAspect="1" noMove="1" noResize="1" noEditPoints="1" noAdjustHandles="1" noChangeArrowheads="1" noChangeShapeType="1" noTextEdit="1"/>
              </p:cNvSpPr>
              <p:nvPr/>
            </p:nvSpPr>
            <p:spPr>
              <a:xfrm>
                <a:off x="172720" y="4945613"/>
                <a:ext cx="8442960" cy="2462213"/>
              </a:xfrm>
              <a:prstGeom prst="rect">
                <a:avLst/>
              </a:prstGeom>
              <a:blipFill>
                <a:blip r:embed="rId3"/>
                <a:stretch>
                  <a:fillRect l="-72" t="-248"/>
                </a:stretch>
              </a:blipFill>
            </p:spPr>
            <p:txBody>
              <a:bodyPr/>
              <a:lstStyle/>
              <a:p>
                <a:r>
                  <a:rPr lang="en-NZ">
                    <a:noFill/>
                  </a:rPr>
                  <a:t> </a:t>
                </a:r>
              </a:p>
            </p:txBody>
          </p:sp>
        </mc:Fallback>
      </mc:AlternateContent>
    </p:spTree>
    <p:extLst>
      <p:ext uri="{BB962C8B-B14F-4D97-AF65-F5344CB8AC3E}">
        <p14:creationId xmlns:p14="http://schemas.microsoft.com/office/powerpoint/2010/main" val="1188890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863"/>
            <a:ext cx="6127750" cy="878458"/>
          </a:xfrm>
        </p:spPr>
        <p:txBody>
          <a:bodyPr>
            <a:normAutofit/>
          </a:bodyPr>
          <a:lstStyle/>
          <a:p>
            <a:r>
              <a:rPr lang="en-NZ" b="1" dirty="0"/>
              <a:t>Binary search </a:t>
            </a:r>
            <a:r>
              <a:rPr lang="en-NZ" b="1" dirty="0" smtClean="0"/>
              <a:t>trees introduction</a:t>
            </a:r>
            <a:endParaRPr lang="en-NZ"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49" y="1316736"/>
                <a:ext cx="7985961" cy="4860227"/>
              </a:xfrm>
            </p:spPr>
            <p:txBody>
              <a:bodyPr/>
              <a:lstStyle/>
              <a:p>
                <a:r>
                  <a:rPr lang="en-NZ" dirty="0" smtClean="0"/>
                  <a:t>We have seen in a previous lecture a way </a:t>
                </a:r>
                <a:r>
                  <a:rPr lang="en-NZ" dirty="0"/>
                  <a:t>to </a:t>
                </a:r>
                <a:r>
                  <a:rPr lang="en-NZ" dirty="0" smtClean="0"/>
                  <a:t>use </a:t>
                </a:r>
                <a:r>
                  <a:rPr lang="en-NZ" dirty="0"/>
                  <a:t>key-value pairs in a </a:t>
                </a:r>
                <a:r>
                  <a:rPr lang="en-NZ" dirty="0" smtClean="0"/>
                  <a:t>collection for super fast access (i.e. search) times</a:t>
                </a:r>
              </a:p>
              <a:p>
                <a:pPr lvl="1"/>
                <a:r>
                  <a:rPr lang="en-NZ" dirty="0"/>
                  <a:t>hash </a:t>
                </a:r>
                <a:r>
                  <a:rPr lang="en-NZ" dirty="0" smtClean="0"/>
                  <a:t>tables </a:t>
                </a:r>
                <a:endParaRPr lang="en-NZ" dirty="0"/>
              </a:p>
              <a:p>
                <a:r>
                  <a:rPr lang="en-NZ" dirty="0" smtClean="0"/>
                  <a:t>Such a collection implements </a:t>
                </a:r>
                <a:r>
                  <a:rPr lang="en-NZ" dirty="0"/>
                  <a:t>the map abstract data type. </a:t>
                </a:r>
                <a:endParaRPr lang="en-NZ" dirty="0" smtClean="0"/>
              </a:p>
              <a:p>
                <a:r>
                  <a:rPr lang="en-NZ" dirty="0" smtClean="0"/>
                  <a:t>In </a:t>
                </a:r>
                <a:r>
                  <a:rPr lang="en-NZ" dirty="0"/>
                  <a:t>this section we will study </a:t>
                </a:r>
                <a:r>
                  <a:rPr lang="en-NZ" b="1" dirty="0"/>
                  <a:t>binary search trees</a:t>
                </a:r>
                <a:r>
                  <a:rPr lang="en-NZ" dirty="0"/>
                  <a:t> as yet another way </a:t>
                </a:r>
                <a:r>
                  <a:rPr lang="en-NZ" dirty="0" smtClean="0"/>
                  <a:t>to build an efficient </a:t>
                </a:r>
                <a:r>
                  <a:rPr lang="en-NZ" dirty="0"/>
                  <a:t>map from a key to a value</a:t>
                </a:r>
                <a:r>
                  <a:rPr lang="en-NZ" dirty="0" smtClean="0"/>
                  <a:t>.</a:t>
                </a:r>
              </a:p>
              <a:p>
                <a:pPr lvl="1"/>
                <a:r>
                  <a:rPr lang="en-NZ" dirty="0"/>
                  <a:t>That is, how to use trees for very fast </a:t>
                </a:r>
                <a:r>
                  <a:rPr lang="en-NZ" dirty="0" smtClean="0"/>
                  <a:t>search operations</a:t>
                </a:r>
              </a:p>
              <a:p>
                <a:pPr lvl="2"/>
                <a14:m>
                  <m:oMath xmlns:m="http://schemas.openxmlformats.org/officeDocument/2006/math">
                    <m:r>
                      <a:rPr lang="en-NZ" b="0" i="1" smtClean="0">
                        <a:latin typeface="Cambria Math" panose="02040503050406030204" pitchFamily="18" charset="0"/>
                      </a:rPr>
                      <m:t>𝑂</m:t>
                    </m:r>
                    <m:d>
                      <m:dPr>
                        <m:ctrlPr>
                          <a:rPr lang="en-NZ" b="0" i="1" smtClean="0">
                            <a:latin typeface="Cambria Math" panose="02040503050406030204" pitchFamily="18" charset="0"/>
                          </a:rPr>
                        </m:ctrlPr>
                      </m:dPr>
                      <m:e>
                        <m:func>
                          <m:funcPr>
                            <m:ctrlPr>
                              <a:rPr lang="en-NZ" b="0" i="1" smtClean="0">
                                <a:latin typeface="Cambria Math" panose="02040503050406030204" pitchFamily="18" charset="0"/>
                              </a:rPr>
                            </m:ctrlPr>
                          </m:funcPr>
                          <m:fName>
                            <m:r>
                              <m:rPr>
                                <m:sty m:val="p"/>
                              </m:rPr>
                              <a:rPr lang="en-NZ" b="0" i="0" smtClean="0">
                                <a:latin typeface="Cambria Math" panose="02040503050406030204" pitchFamily="18" charset="0"/>
                              </a:rPr>
                              <m:t>log</m:t>
                            </m:r>
                          </m:fName>
                          <m:e>
                            <m:r>
                              <a:rPr lang="en-NZ" b="0" i="1" smtClean="0">
                                <a:latin typeface="Cambria Math" panose="02040503050406030204" pitchFamily="18" charset="0"/>
                              </a:rPr>
                              <m:t>𝑛</m:t>
                            </m:r>
                          </m:e>
                        </m:func>
                      </m:e>
                    </m:d>
                  </m:oMath>
                </a14:m>
                <a:endParaRPr lang="en-NZ" dirty="0"/>
              </a:p>
              <a:p>
                <a:pPr lvl="1"/>
                <a:r>
                  <a:rPr lang="en-NZ" dirty="0" smtClean="0"/>
                  <a:t>Its efficiency again derives from the logarithmic nature of the height of the tree </a:t>
                </a:r>
              </a:p>
              <a:p>
                <a:pPr lvl="1"/>
                <a:endParaRPr lang="en-NZ"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49" y="1316736"/>
                <a:ext cx="7985961" cy="4860227"/>
              </a:xfrm>
              <a:blipFill>
                <a:blip r:embed="rId2"/>
                <a:stretch>
                  <a:fillRect l="-763" t="-1380" r="-458"/>
                </a:stretch>
              </a:blipFill>
            </p:spPr>
            <p:txBody>
              <a:bodyPr/>
              <a:lstStyle/>
              <a:p>
                <a:r>
                  <a:rPr lang="en-NZ">
                    <a:noFill/>
                  </a:rPr>
                  <a:t> </a:t>
                </a:r>
              </a:p>
            </p:txBody>
          </p:sp>
        </mc:Fallback>
      </mc:AlternateContent>
    </p:spTree>
    <p:extLst>
      <p:ext uri="{BB962C8B-B14F-4D97-AF65-F5344CB8AC3E}">
        <p14:creationId xmlns:p14="http://schemas.microsoft.com/office/powerpoint/2010/main" val="2040409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386422" y="1603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3" name="Oval 52"/>
          <p:cNvSpPr/>
          <p:nvPr/>
        </p:nvSpPr>
        <p:spPr>
          <a:xfrm>
            <a:off x="2176622" y="6841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4" name="Oval 53"/>
          <p:cNvSpPr/>
          <p:nvPr/>
        </p:nvSpPr>
        <p:spPr>
          <a:xfrm>
            <a:off x="6853397" y="6841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5" name="Oval 54"/>
          <p:cNvSpPr/>
          <p:nvPr/>
        </p:nvSpPr>
        <p:spPr>
          <a:xfrm>
            <a:off x="1128872" y="1284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6" name="Oval 55"/>
          <p:cNvSpPr/>
          <p:nvPr/>
        </p:nvSpPr>
        <p:spPr>
          <a:xfrm>
            <a:off x="3386297" y="12556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7" name="Oval 56"/>
          <p:cNvSpPr/>
          <p:nvPr/>
        </p:nvSpPr>
        <p:spPr>
          <a:xfrm>
            <a:off x="5557997" y="12747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8" name="Oval 57"/>
          <p:cNvSpPr/>
          <p:nvPr/>
        </p:nvSpPr>
        <p:spPr>
          <a:xfrm>
            <a:off x="7815422" y="12461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9" name="Oval 58"/>
          <p:cNvSpPr/>
          <p:nvPr/>
        </p:nvSpPr>
        <p:spPr>
          <a:xfrm>
            <a:off x="595472" y="1798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0" name="Oval 59"/>
          <p:cNvSpPr/>
          <p:nvPr/>
        </p:nvSpPr>
        <p:spPr>
          <a:xfrm>
            <a:off x="1652747" y="1798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1" name="Oval 60"/>
          <p:cNvSpPr/>
          <p:nvPr/>
        </p:nvSpPr>
        <p:spPr>
          <a:xfrm>
            <a:off x="2881472" y="1798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2" name="Oval 61"/>
          <p:cNvSpPr/>
          <p:nvPr/>
        </p:nvSpPr>
        <p:spPr>
          <a:xfrm>
            <a:off x="3938747" y="1798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3" name="Oval 62"/>
          <p:cNvSpPr/>
          <p:nvPr/>
        </p:nvSpPr>
        <p:spPr>
          <a:xfrm>
            <a:off x="5053172" y="1798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4" name="Oval 63"/>
          <p:cNvSpPr/>
          <p:nvPr/>
        </p:nvSpPr>
        <p:spPr>
          <a:xfrm>
            <a:off x="6110447" y="1798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5" name="Oval 64"/>
          <p:cNvSpPr/>
          <p:nvPr/>
        </p:nvSpPr>
        <p:spPr>
          <a:xfrm>
            <a:off x="7310597" y="1789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6" name="Oval 65"/>
          <p:cNvSpPr/>
          <p:nvPr/>
        </p:nvSpPr>
        <p:spPr>
          <a:xfrm>
            <a:off x="8367872" y="1789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7" name="Oval 66"/>
          <p:cNvSpPr/>
          <p:nvPr/>
        </p:nvSpPr>
        <p:spPr>
          <a:xfrm>
            <a:off x="328772" y="23129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8" name="Oval 67"/>
          <p:cNvSpPr/>
          <p:nvPr/>
        </p:nvSpPr>
        <p:spPr>
          <a:xfrm>
            <a:off x="1386047" y="23129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Oval 68"/>
          <p:cNvSpPr/>
          <p:nvPr/>
        </p:nvSpPr>
        <p:spPr>
          <a:xfrm>
            <a:off x="2614772" y="23129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0" name="Oval 69"/>
          <p:cNvSpPr/>
          <p:nvPr/>
        </p:nvSpPr>
        <p:spPr>
          <a:xfrm>
            <a:off x="3672047" y="23129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1" name="Oval 70"/>
          <p:cNvSpPr/>
          <p:nvPr/>
        </p:nvSpPr>
        <p:spPr>
          <a:xfrm>
            <a:off x="4786472" y="23129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2" name="Oval 71"/>
          <p:cNvSpPr/>
          <p:nvPr/>
        </p:nvSpPr>
        <p:spPr>
          <a:xfrm>
            <a:off x="5843747" y="23129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3" name="Oval 72"/>
          <p:cNvSpPr/>
          <p:nvPr/>
        </p:nvSpPr>
        <p:spPr>
          <a:xfrm>
            <a:off x="7043897" y="23034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4" name="Oval 73"/>
          <p:cNvSpPr/>
          <p:nvPr/>
        </p:nvSpPr>
        <p:spPr>
          <a:xfrm>
            <a:off x="8101172" y="23034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5" name="Oval 74"/>
          <p:cNvSpPr/>
          <p:nvPr/>
        </p:nvSpPr>
        <p:spPr>
          <a:xfrm>
            <a:off x="843122" y="23034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6" name="Oval 75"/>
          <p:cNvSpPr/>
          <p:nvPr/>
        </p:nvSpPr>
        <p:spPr>
          <a:xfrm>
            <a:off x="1900397" y="23034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7" name="Oval 76"/>
          <p:cNvSpPr/>
          <p:nvPr/>
        </p:nvSpPr>
        <p:spPr>
          <a:xfrm>
            <a:off x="3129122" y="23034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8" name="Oval 77"/>
          <p:cNvSpPr/>
          <p:nvPr/>
        </p:nvSpPr>
        <p:spPr>
          <a:xfrm>
            <a:off x="4186397" y="23034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9" name="Oval 78"/>
          <p:cNvSpPr/>
          <p:nvPr/>
        </p:nvSpPr>
        <p:spPr>
          <a:xfrm>
            <a:off x="5300822" y="23034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0" name="Oval 79"/>
          <p:cNvSpPr/>
          <p:nvPr/>
        </p:nvSpPr>
        <p:spPr>
          <a:xfrm>
            <a:off x="6358097" y="23034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1" name="Oval 80"/>
          <p:cNvSpPr/>
          <p:nvPr/>
        </p:nvSpPr>
        <p:spPr>
          <a:xfrm>
            <a:off x="7558247" y="22939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2" name="Oval 81"/>
          <p:cNvSpPr/>
          <p:nvPr/>
        </p:nvSpPr>
        <p:spPr>
          <a:xfrm>
            <a:off x="8615522" y="22939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3" name="Oval 82"/>
          <p:cNvSpPr/>
          <p:nvPr/>
        </p:nvSpPr>
        <p:spPr>
          <a:xfrm>
            <a:off x="204947"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4" name="Oval 83"/>
          <p:cNvSpPr/>
          <p:nvPr/>
        </p:nvSpPr>
        <p:spPr>
          <a:xfrm>
            <a:off x="1262222"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5" name="Oval 84"/>
          <p:cNvSpPr/>
          <p:nvPr/>
        </p:nvSpPr>
        <p:spPr>
          <a:xfrm>
            <a:off x="2490947"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6" name="Oval 85"/>
          <p:cNvSpPr/>
          <p:nvPr/>
        </p:nvSpPr>
        <p:spPr>
          <a:xfrm>
            <a:off x="3548222"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7" name="Oval 86"/>
          <p:cNvSpPr/>
          <p:nvPr/>
        </p:nvSpPr>
        <p:spPr>
          <a:xfrm>
            <a:off x="4662647"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8" name="Oval 87"/>
          <p:cNvSpPr/>
          <p:nvPr/>
        </p:nvSpPr>
        <p:spPr>
          <a:xfrm>
            <a:off x="5719922"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9" name="Oval 88"/>
          <p:cNvSpPr/>
          <p:nvPr/>
        </p:nvSpPr>
        <p:spPr>
          <a:xfrm>
            <a:off x="6920072"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0" name="Oval 89"/>
          <p:cNvSpPr/>
          <p:nvPr/>
        </p:nvSpPr>
        <p:spPr>
          <a:xfrm>
            <a:off x="7977347"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1" name="Oval 90"/>
          <p:cNvSpPr/>
          <p:nvPr/>
        </p:nvSpPr>
        <p:spPr>
          <a:xfrm>
            <a:off x="719297"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2" name="Oval 91"/>
          <p:cNvSpPr/>
          <p:nvPr/>
        </p:nvSpPr>
        <p:spPr>
          <a:xfrm>
            <a:off x="1776572"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3" name="Oval 92"/>
          <p:cNvSpPr/>
          <p:nvPr/>
        </p:nvSpPr>
        <p:spPr>
          <a:xfrm>
            <a:off x="3005297"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4" name="Oval 93"/>
          <p:cNvSpPr/>
          <p:nvPr/>
        </p:nvSpPr>
        <p:spPr>
          <a:xfrm>
            <a:off x="4062572"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5" name="Oval 94"/>
          <p:cNvSpPr/>
          <p:nvPr/>
        </p:nvSpPr>
        <p:spPr>
          <a:xfrm>
            <a:off x="5176997"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6" name="Oval 95"/>
          <p:cNvSpPr/>
          <p:nvPr/>
        </p:nvSpPr>
        <p:spPr>
          <a:xfrm>
            <a:off x="6234272"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7" name="Oval 96"/>
          <p:cNvSpPr/>
          <p:nvPr/>
        </p:nvSpPr>
        <p:spPr>
          <a:xfrm>
            <a:off x="7434422" y="27987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8" name="Oval 97"/>
          <p:cNvSpPr/>
          <p:nvPr/>
        </p:nvSpPr>
        <p:spPr>
          <a:xfrm>
            <a:off x="8491697" y="27987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9" name="Oval 98"/>
          <p:cNvSpPr/>
          <p:nvPr/>
        </p:nvSpPr>
        <p:spPr>
          <a:xfrm>
            <a:off x="471647"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0" name="Oval 99"/>
          <p:cNvSpPr/>
          <p:nvPr/>
        </p:nvSpPr>
        <p:spPr>
          <a:xfrm>
            <a:off x="1528922"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1" name="Oval 100"/>
          <p:cNvSpPr/>
          <p:nvPr/>
        </p:nvSpPr>
        <p:spPr>
          <a:xfrm>
            <a:off x="2757647"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2" name="Oval 101"/>
          <p:cNvSpPr/>
          <p:nvPr/>
        </p:nvSpPr>
        <p:spPr>
          <a:xfrm>
            <a:off x="3814922"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3" name="Oval 102"/>
          <p:cNvSpPr/>
          <p:nvPr/>
        </p:nvSpPr>
        <p:spPr>
          <a:xfrm>
            <a:off x="4929347"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4" name="Oval 103"/>
          <p:cNvSpPr/>
          <p:nvPr/>
        </p:nvSpPr>
        <p:spPr>
          <a:xfrm>
            <a:off x="5986622"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5" name="Oval 104"/>
          <p:cNvSpPr/>
          <p:nvPr/>
        </p:nvSpPr>
        <p:spPr>
          <a:xfrm>
            <a:off x="7186772"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6" name="Oval 105"/>
          <p:cNvSpPr/>
          <p:nvPr/>
        </p:nvSpPr>
        <p:spPr>
          <a:xfrm>
            <a:off x="8244047"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7" name="Oval 106"/>
          <p:cNvSpPr/>
          <p:nvPr/>
        </p:nvSpPr>
        <p:spPr>
          <a:xfrm>
            <a:off x="985997" y="28177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8" name="Oval 107"/>
          <p:cNvSpPr/>
          <p:nvPr/>
        </p:nvSpPr>
        <p:spPr>
          <a:xfrm>
            <a:off x="2043272"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9" name="Oval 108"/>
          <p:cNvSpPr/>
          <p:nvPr/>
        </p:nvSpPr>
        <p:spPr>
          <a:xfrm>
            <a:off x="3271997"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0" name="Oval 109"/>
          <p:cNvSpPr/>
          <p:nvPr/>
        </p:nvSpPr>
        <p:spPr>
          <a:xfrm>
            <a:off x="4329272"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1" name="Oval 110"/>
          <p:cNvSpPr/>
          <p:nvPr/>
        </p:nvSpPr>
        <p:spPr>
          <a:xfrm>
            <a:off x="5443697"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2" name="Oval 111"/>
          <p:cNvSpPr/>
          <p:nvPr/>
        </p:nvSpPr>
        <p:spPr>
          <a:xfrm>
            <a:off x="6500972" y="280827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3" name="Oval 112"/>
          <p:cNvSpPr/>
          <p:nvPr/>
        </p:nvSpPr>
        <p:spPr>
          <a:xfrm>
            <a:off x="7701122" y="27987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4" name="Oval 113"/>
          <p:cNvSpPr/>
          <p:nvPr/>
        </p:nvSpPr>
        <p:spPr>
          <a:xfrm>
            <a:off x="8758397" y="27987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07" name="Oval 306"/>
          <p:cNvSpPr/>
          <p:nvPr/>
        </p:nvSpPr>
        <p:spPr>
          <a:xfrm>
            <a:off x="1382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08" name="Oval 307"/>
          <p:cNvSpPr/>
          <p:nvPr/>
        </p:nvSpPr>
        <p:spPr>
          <a:xfrm>
            <a:off x="11955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09" name="Oval 308"/>
          <p:cNvSpPr/>
          <p:nvPr/>
        </p:nvSpPr>
        <p:spPr>
          <a:xfrm>
            <a:off x="24242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0" name="Oval 309"/>
          <p:cNvSpPr/>
          <p:nvPr/>
        </p:nvSpPr>
        <p:spPr>
          <a:xfrm>
            <a:off x="34815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1" name="Oval 310"/>
          <p:cNvSpPr/>
          <p:nvPr/>
        </p:nvSpPr>
        <p:spPr>
          <a:xfrm>
            <a:off x="45959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2" name="Oval 311"/>
          <p:cNvSpPr/>
          <p:nvPr/>
        </p:nvSpPr>
        <p:spPr>
          <a:xfrm>
            <a:off x="56532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3" name="Oval 312"/>
          <p:cNvSpPr/>
          <p:nvPr/>
        </p:nvSpPr>
        <p:spPr>
          <a:xfrm>
            <a:off x="68533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4" name="Oval 313"/>
          <p:cNvSpPr/>
          <p:nvPr/>
        </p:nvSpPr>
        <p:spPr>
          <a:xfrm>
            <a:off x="791067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5" name="Oval 314"/>
          <p:cNvSpPr/>
          <p:nvPr/>
        </p:nvSpPr>
        <p:spPr>
          <a:xfrm>
            <a:off x="65262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6" name="Oval 315"/>
          <p:cNvSpPr/>
          <p:nvPr/>
        </p:nvSpPr>
        <p:spPr>
          <a:xfrm>
            <a:off x="17098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7" name="Oval 316"/>
          <p:cNvSpPr/>
          <p:nvPr/>
        </p:nvSpPr>
        <p:spPr>
          <a:xfrm>
            <a:off x="293862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8" name="Oval 317"/>
          <p:cNvSpPr/>
          <p:nvPr/>
        </p:nvSpPr>
        <p:spPr>
          <a:xfrm>
            <a:off x="39958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9" name="Oval 318"/>
          <p:cNvSpPr/>
          <p:nvPr/>
        </p:nvSpPr>
        <p:spPr>
          <a:xfrm>
            <a:off x="511032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0" name="Oval 319"/>
          <p:cNvSpPr/>
          <p:nvPr/>
        </p:nvSpPr>
        <p:spPr>
          <a:xfrm>
            <a:off x="61675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1" name="Oval 320"/>
          <p:cNvSpPr/>
          <p:nvPr/>
        </p:nvSpPr>
        <p:spPr>
          <a:xfrm>
            <a:off x="7367747" y="33892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2" name="Oval 321"/>
          <p:cNvSpPr/>
          <p:nvPr/>
        </p:nvSpPr>
        <p:spPr>
          <a:xfrm>
            <a:off x="8425022" y="33892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3" name="Oval 322"/>
          <p:cNvSpPr/>
          <p:nvPr/>
        </p:nvSpPr>
        <p:spPr>
          <a:xfrm>
            <a:off x="4049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4" name="Oval 323"/>
          <p:cNvSpPr/>
          <p:nvPr/>
        </p:nvSpPr>
        <p:spPr>
          <a:xfrm>
            <a:off x="14622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5" name="Oval 324"/>
          <p:cNvSpPr/>
          <p:nvPr/>
        </p:nvSpPr>
        <p:spPr>
          <a:xfrm>
            <a:off x="26909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6" name="Oval 325"/>
          <p:cNvSpPr/>
          <p:nvPr/>
        </p:nvSpPr>
        <p:spPr>
          <a:xfrm>
            <a:off x="37482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7" name="Oval 326"/>
          <p:cNvSpPr/>
          <p:nvPr/>
        </p:nvSpPr>
        <p:spPr>
          <a:xfrm>
            <a:off x="48626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8" name="Oval 327"/>
          <p:cNvSpPr/>
          <p:nvPr/>
        </p:nvSpPr>
        <p:spPr>
          <a:xfrm>
            <a:off x="59199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9" name="Oval 328"/>
          <p:cNvSpPr/>
          <p:nvPr/>
        </p:nvSpPr>
        <p:spPr>
          <a:xfrm>
            <a:off x="71200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0" name="Oval 329"/>
          <p:cNvSpPr/>
          <p:nvPr/>
        </p:nvSpPr>
        <p:spPr>
          <a:xfrm>
            <a:off x="817737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1" name="Oval 330"/>
          <p:cNvSpPr/>
          <p:nvPr/>
        </p:nvSpPr>
        <p:spPr>
          <a:xfrm>
            <a:off x="91932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2" name="Oval 331"/>
          <p:cNvSpPr/>
          <p:nvPr/>
        </p:nvSpPr>
        <p:spPr>
          <a:xfrm>
            <a:off x="19765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3" name="Oval 332"/>
          <p:cNvSpPr/>
          <p:nvPr/>
        </p:nvSpPr>
        <p:spPr>
          <a:xfrm>
            <a:off x="320532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4" name="Oval 333"/>
          <p:cNvSpPr/>
          <p:nvPr/>
        </p:nvSpPr>
        <p:spPr>
          <a:xfrm>
            <a:off x="42625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5" name="Oval 334"/>
          <p:cNvSpPr/>
          <p:nvPr/>
        </p:nvSpPr>
        <p:spPr>
          <a:xfrm>
            <a:off x="537702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6" name="Oval 335"/>
          <p:cNvSpPr/>
          <p:nvPr/>
        </p:nvSpPr>
        <p:spPr>
          <a:xfrm>
            <a:off x="64342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7" name="Oval 336"/>
          <p:cNvSpPr/>
          <p:nvPr/>
        </p:nvSpPr>
        <p:spPr>
          <a:xfrm>
            <a:off x="7634447" y="33892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8" name="Oval 337"/>
          <p:cNvSpPr/>
          <p:nvPr/>
        </p:nvSpPr>
        <p:spPr>
          <a:xfrm>
            <a:off x="8691722" y="33892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9" name="Oval 338"/>
          <p:cNvSpPr/>
          <p:nvPr/>
        </p:nvSpPr>
        <p:spPr>
          <a:xfrm>
            <a:off x="2906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0" name="Oval 339"/>
          <p:cNvSpPr/>
          <p:nvPr/>
        </p:nvSpPr>
        <p:spPr>
          <a:xfrm>
            <a:off x="13479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1" name="Oval 340"/>
          <p:cNvSpPr/>
          <p:nvPr/>
        </p:nvSpPr>
        <p:spPr>
          <a:xfrm>
            <a:off x="25766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2" name="Oval 341"/>
          <p:cNvSpPr/>
          <p:nvPr/>
        </p:nvSpPr>
        <p:spPr>
          <a:xfrm>
            <a:off x="36339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3" name="Oval 342"/>
          <p:cNvSpPr/>
          <p:nvPr/>
        </p:nvSpPr>
        <p:spPr>
          <a:xfrm>
            <a:off x="47483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4" name="Oval 343"/>
          <p:cNvSpPr/>
          <p:nvPr/>
        </p:nvSpPr>
        <p:spPr>
          <a:xfrm>
            <a:off x="58056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5" name="Oval 344"/>
          <p:cNvSpPr/>
          <p:nvPr/>
        </p:nvSpPr>
        <p:spPr>
          <a:xfrm>
            <a:off x="70057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6" name="Oval 345"/>
          <p:cNvSpPr/>
          <p:nvPr/>
        </p:nvSpPr>
        <p:spPr>
          <a:xfrm>
            <a:off x="806307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7" name="Oval 346"/>
          <p:cNvSpPr/>
          <p:nvPr/>
        </p:nvSpPr>
        <p:spPr>
          <a:xfrm>
            <a:off x="80502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8" name="Oval 347"/>
          <p:cNvSpPr/>
          <p:nvPr/>
        </p:nvSpPr>
        <p:spPr>
          <a:xfrm>
            <a:off x="18622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9" name="Oval 348"/>
          <p:cNvSpPr/>
          <p:nvPr/>
        </p:nvSpPr>
        <p:spPr>
          <a:xfrm>
            <a:off x="309102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0" name="Oval 349"/>
          <p:cNvSpPr/>
          <p:nvPr/>
        </p:nvSpPr>
        <p:spPr>
          <a:xfrm>
            <a:off x="41482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1" name="Oval 350"/>
          <p:cNvSpPr/>
          <p:nvPr/>
        </p:nvSpPr>
        <p:spPr>
          <a:xfrm>
            <a:off x="526272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2" name="Oval 351"/>
          <p:cNvSpPr/>
          <p:nvPr/>
        </p:nvSpPr>
        <p:spPr>
          <a:xfrm>
            <a:off x="63199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3" name="Oval 352"/>
          <p:cNvSpPr/>
          <p:nvPr/>
        </p:nvSpPr>
        <p:spPr>
          <a:xfrm>
            <a:off x="7520147" y="33892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4" name="Oval 353"/>
          <p:cNvSpPr/>
          <p:nvPr/>
        </p:nvSpPr>
        <p:spPr>
          <a:xfrm>
            <a:off x="8577422" y="33892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5" name="Oval 354"/>
          <p:cNvSpPr/>
          <p:nvPr/>
        </p:nvSpPr>
        <p:spPr>
          <a:xfrm>
            <a:off x="5573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6" name="Oval 355"/>
          <p:cNvSpPr/>
          <p:nvPr/>
        </p:nvSpPr>
        <p:spPr>
          <a:xfrm>
            <a:off x="16146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7" name="Oval 356"/>
          <p:cNvSpPr/>
          <p:nvPr/>
        </p:nvSpPr>
        <p:spPr>
          <a:xfrm>
            <a:off x="28433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8" name="Oval 357"/>
          <p:cNvSpPr/>
          <p:nvPr/>
        </p:nvSpPr>
        <p:spPr>
          <a:xfrm>
            <a:off x="39006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9" name="Oval 358"/>
          <p:cNvSpPr/>
          <p:nvPr/>
        </p:nvSpPr>
        <p:spPr>
          <a:xfrm>
            <a:off x="501507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0" name="Oval 359"/>
          <p:cNvSpPr/>
          <p:nvPr/>
        </p:nvSpPr>
        <p:spPr>
          <a:xfrm>
            <a:off x="6072347"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1" name="Oval 360"/>
          <p:cNvSpPr/>
          <p:nvPr/>
        </p:nvSpPr>
        <p:spPr>
          <a:xfrm>
            <a:off x="72724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2" name="Oval 361"/>
          <p:cNvSpPr/>
          <p:nvPr/>
        </p:nvSpPr>
        <p:spPr>
          <a:xfrm>
            <a:off x="832977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3" name="Oval 362"/>
          <p:cNvSpPr/>
          <p:nvPr/>
        </p:nvSpPr>
        <p:spPr>
          <a:xfrm>
            <a:off x="1071722" y="34083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4" name="Oval 363"/>
          <p:cNvSpPr/>
          <p:nvPr/>
        </p:nvSpPr>
        <p:spPr>
          <a:xfrm>
            <a:off x="21289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5" name="Oval 364"/>
          <p:cNvSpPr/>
          <p:nvPr/>
        </p:nvSpPr>
        <p:spPr>
          <a:xfrm>
            <a:off x="335772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6" name="Oval 365"/>
          <p:cNvSpPr/>
          <p:nvPr/>
        </p:nvSpPr>
        <p:spPr>
          <a:xfrm>
            <a:off x="44149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7" name="Oval 366"/>
          <p:cNvSpPr/>
          <p:nvPr/>
        </p:nvSpPr>
        <p:spPr>
          <a:xfrm>
            <a:off x="5529422"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8" name="Oval 367"/>
          <p:cNvSpPr/>
          <p:nvPr/>
        </p:nvSpPr>
        <p:spPr>
          <a:xfrm>
            <a:off x="6586697" y="33988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9" name="Oval 368"/>
          <p:cNvSpPr/>
          <p:nvPr/>
        </p:nvSpPr>
        <p:spPr>
          <a:xfrm>
            <a:off x="7786847" y="33892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0" name="Oval 369"/>
          <p:cNvSpPr/>
          <p:nvPr/>
        </p:nvSpPr>
        <p:spPr>
          <a:xfrm>
            <a:off x="8845790" y="3380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1" name="Oval 370"/>
          <p:cNvSpPr/>
          <p:nvPr/>
        </p:nvSpPr>
        <p:spPr>
          <a:xfrm>
            <a:off x="811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2" name="Oval 371"/>
          <p:cNvSpPr/>
          <p:nvPr/>
        </p:nvSpPr>
        <p:spPr>
          <a:xfrm>
            <a:off x="11383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3" name="Oval 372"/>
          <p:cNvSpPr/>
          <p:nvPr/>
        </p:nvSpPr>
        <p:spPr>
          <a:xfrm>
            <a:off x="23671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4" name="Oval 373"/>
          <p:cNvSpPr/>
          <p:nvPr/>
        </p:nvSpPr>
        <p:spPr>
          <a:xfrm>
            <a:off x="34243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5" name="Oval 374"/>
          <p:cNvSpPr/>
          <p:nvPr/>
        </p:nvSpPr>
        <p:spPr>
          <a:xfrm>
            <a:off x="45388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6" name="Oval 375"/>
          <p:cNvSpPr/>
          <p:nvPr/>
        </p:nvSpPr>
        <p:spPr>
          <a:xfrm>
            <a:off x="55960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7" name="Oval 376"/>
          <p:cNvSpPr/>
          <p:nvPr/>
        </p:nvSpPr>
        <p:spPr>
          <a:xfrm>
            <a:off x="67962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8" name="Oval 377"/>
          <p:cNvSpPr/>
          <p:nvPr/>
        </p:nvSpPr>
        <p:spPr>
          <a:xfrm>
            <a:off x="78535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9" name="Oval 378"/>
          <p:cNvSpPr/>
          <p:nvPr/>
        </p:nvSpPr>
        <p:spPr>
          <a:xfrm>
            <a:off x="5954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0" name="Oval 379"/>
          <p:cNvSpPr/>
          <p:nvPr/>
        </p:nvSpPr>
        <p:spPr>
          <a:xfrm>
            <a:off x="16527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1" name="Oval 380"/>
          <p:cNvSpPr/>
          <p:nvPr/>
        </p:nvSpPr>
        <p:spPr>
          <a:xfrm>
            <a:off x="28814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2" name="Oval 381"/>
          <p:cNvSpPr/>
          <p:nvPr/>
        </p:nvSpPr>
        <p:spPr>
          <a:xfrm>
            <a:off x="39387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3" name="Oval 382"/>
          <p:cNvSpPr/>
          <p:nvPr/>
        </p:nvSpPr>
        <p:spPr>
          <a:xfrm>
            <a:off x="50531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4" name="Oval 383"/>
          <p:cNvSpPr/>
          <p:nvPr/>
        </p:nvSpPr>
        <p:spPr>
          <a:xfrm>
            <a:off x="61104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5" name="Oval 384"/>
          <p:cNvSpPr/>
          <p:nvPr/>
        </p:nvSpPr>
        <p:spPr>
          <a:xfrm>
            <a:off x="7310597"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6" name="Oval 385"/>
          <p:cNvSpPr/>
          <p:nvPr/>
        </p:nvSpPr>
        <p:spPr>
          <a:xfrm>
            <a:off x="8367872"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7" name="Oval 386"/>
          <p:cNvSpPr/>
          <p:nvPr/>
        </p:nvSpPr>
        <p:spPr>
          <a:xfrm>
            <a:off x="3478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8" name="Oval 387"/>
          <p:cNvSpPr/>
          <p:nvPr/>
        </p:nvSpPr>
        <p:spPr>
          <a:xfrm>
            <a:off x="14050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9" name="Oval 388"/>
          <p:cNvSpPr/>
          <p:nvPr/>
        </p:nvSpPr>
        <p:spPr>
          <a:xfrm>
            <a:off x="26338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0" name="Oval 389"/>
          <p:cNvSpPr/>
          <p:nvPr/>
        </p:nvSpPr>
        <p:spPr>
          <a:xfrm>
            <a:off x="36910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1" name="Oval 390"/>
          <p:cNvSpPr/>
          <p:nvPr/>
        </p:nvSpPr>
        <p:spPr>
          <a:xfrm>
            <a:off x="48055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2" name="Oval 391"/>
          <p:cNvSpPr/>
          <p:nvPr/>
        </p:nvSpPr>
        <p:spPr>
          <a:xfrm>
            <a:off x="58627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3" name="Oval 392"/>
          <p:cNvSpPr/>
          <p:nvPr/>
        </p:nvSpPr>
        <p:spPr>
          <a:xfrm>
            <a:off x="70629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4" name="Oval 393"/>
          <p:cNvSpPr/>
          <p:nvPr/>
        </p:nvSpPr>
        <p:spPr>
          <a:xfrm>
            <a:off x="81202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5" name="Oval 394"/>
          <p:cNvSpPr/>
          <p:nvPr/>
        </p:nvSpPr>
        <p:spPr>
          <a:xfrm>
            <a:off x="8621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6" name="Oval 395"/>
          <p:cNvSpPr/>
          <p:nvPr/>
        </p:nvSpPr>
        <p:spPr>
          <a:xfrm>
            <a:off x="19194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7" name="Oval 396"/>
          <p:cNvSpPr/>
          <p:nvPr/>
        </p:nvSpPr>
        <p:spPr>
          <a:xfrm>
            <a:off x="31481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8" name="Oval 397"/>
          <p:cNvSpPr/>
          <p:nvPr/>
        </p:nvSpPr>
        <p:spPr>
          <a:xfrm>
            <a:off x="42054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9" name="Oval 398"/>
          <p:cNvSpPr/>
          <p:nvPr/>
        </p:nvSpPr>
        <p:spPr>
          <a:xfrm>
            <a:off x="53198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0" name="Oval 399"/>
          <p:cNvSpPr/>
          <p:nvPr/>
        </p:nvSpPr>
        <p:spPr>
          <a:xfrm>
            <a:off x="63771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1" name="Oval 400"/>
          <p:cNvSpPr/>
          <p:nvPr/>
        </p:nvSpPr>
        <p:spPr>
          <a:xfrm>
            <a:off x="7577297"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2" name="Oval 401"/>
          <p:cNvSpPr/>
          <p:nvPr/>
        </p:nvSpPr>
        <p:spPr>
          <a:xfrm>
            <a:off x="8634572"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3" name="Oval 402"/>
          <p:cNvSpPr/>
          <p:nvPr/>
        </p:nvSpPr>
        <p:spPr>
          <a:xfrm>
            <a:off x="2335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4" name="Oval 403"/>
          <p:cNvSpPr/>
          <p:nvPr/>
        </p:nvSpPr>
        <p:spPr>
          <a:xfrm>
            <a:off x="12907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5" name="Oval 404"/>
          <p:cNvSpPr/>
          <p:nvPr/>
        </p:nvSpPr>
        <p:spPr>
          <a:xfrm>
            <a:off x="25195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6" name="Oval 405"/>
          <p:cNvSpPr/>
          <p:nvPr/>
        </p:nvSpPr>
        <p:spPr>
          <a:xfrm>
            <a:off x="35767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7" name="Oval 406"/>
          <p:cNvSpPr/>
          <p:nvPr/>
        </p:nvSpPr>
        <p:spPr>
          <a:xfrm>
            <a:off x="46912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8" name="Oval 407"/>
          <p:cNvSpPr/>
          <p:nvPr/>
        </p:nvSpPr>
        <p:spPr>
          <a:xfrm>
            <a:off x="57484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9" name="Oval 408"/>
          <p:cNvSpPr/>
          <p:nvPr/>
        </p:nvSpPr>
        <p:spPr>
          <a:xfrm>
            <a:off x="69486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0" name="Oval 409"/>
          <p:cNvSpPr/>
          <p:nvPr/>
        </p:nvSpPr>
        <p:spPr>
          <a:xfrm>
            <a:off x="80059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1" name="Oval 410"/>
          <p:cNvSpPr/>
          <p:nvPr/>
        </p:nvSpPr>
        <p:spPr>
          <a:xfrm>
            <a:off x="7478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2" name="Oval 411"/>
          <p:cNvSpPr/>
          <p:nvPr/>
        </p:nvSpPr>
        <p:spPr>
          <a:xfrm>
            <a:off x="18051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3" name="Oval 412"/>
          <p:cNvSpPr/>
          <p:nvPr/>
        </p:nvSpPr>
        <p:spPr>
          <a:xfrm>
            <a:off x="30338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4" name="Oval 413"/>
          <p:cNvSpPr/>
          <p:nvPr/>
        </p:nvSpPr>
        <p:spPr>
          <a:xfrm>
            <a:off x="40911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5" name="Oval 414"/>
          <p:cNvSpPr/>
          <p:nvPr/>
        </p:nvSpPr>
        <p:spPr>
          <a:xfrm>
            <a:off x="52055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6" name="Oval 415"/>
          <p:cNvSpPr/>
          <p:nvPr/>
        </p:nvSpPr>
        <p:spPr>
          <a:xfrm>
            <a:off x="62628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7" name="Oval 416"/>
          <p:cNvSpPr/>
          <p:nvPr/>
        </p:nvSpPr>
        <p:spPr>
          <a:xfrm>
            <a:off x="7462997"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8" name="Oval 417"/>
          <p:cNvSpPr/>
          <p:nvPr/>
        </p:nvSpPr>
        <p:spPr>
          <a:xfrm>
            <a:off x="8520272"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9" name="Oval 418"/>
          <p:cNvSpPr/>
          <p:nvPr/>
        </p:nvSpPr>
        <p:spPr>
          <a:xfrm>
            <a:off x="5002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0" name="Oval 419"/>
          <p:cNvSpPr/>
          <p:nvPr/>
        </p:nvSpPr>
        <p:spPr>
          <a:xfrm>
            <a:off x="15574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1" name="Oval 420"/>
          <p:cNvSpPr/>
          <p:nvPr/>
        </p:nvSpPr>
        <p:spPr>
          <a:xfrm>
            <a:off x="27862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2" name="Oval 421"/>
          <p:cNvSpPr/>
          <p:nvPr/>
        </p:nvSpPr>
        <p:spPr>
          <a:xfrm>
            <a:off x="38434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3" name="Oval 422"/>
          <p:cNvSpPr/>
          <p:nvPr/>
        </p:nvSpPr>
        <p:spPr>
          <a:xfrm>
            <a:off x="49579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4" name="Oval 423"/>
          <p:cNvSpPr/>
          <p:nvPr/>
        </p:nvSpPr>
        <p:spPr>
          <a:xfrm>
            <a:off x="601519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5" name="Oval 424"/>
          <p:cNvSpPr/>
          <p:nvPr/>
        </p:nvSpPr>
        <p:spPr>
          <a:xfrm>
            <a:off x="72153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6" name="Oval 425"/>
          <p:cNvSpPr/>
          <p:nvPr/>
        </p:nvSpPr>
        <p:spPr>
          <a:xfrm>
            <a:off x="82726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7" name="Oval 426"/>
          <p:cNvSpPr/>
          <p:nvPr/>
        </p:nvSpPr>
        <p:spPr>
          <a:xfrm>
            <a:off x="10145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8" name="Oval 427"/>
          <p:cNvSpPr/>
          <p:nvPr/>
        </p:nvSpPr>
        <p:spPr>
          <a:xfrm>
            <a:off x="20718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9" name="Oval 428"/>
          <p:cNvSpPr/>
          <p:nvPr/>
        </p:nvSpPr>
        <p:spPr>
          <a:xfrm>
            <a:off x="33005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0" name="Oval 429"/>
          <p:cNvSpPr/>
          <p:nvPr/>
        </p:nvSpPr>
        <p:spPr>
          <a:xfrm>
            <a:off x="43578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1" name="Oval 430"/>
          <p:cNvSpPr/>
          <p:nvPr/>
        </p:nvSpPr>
        <p:spPr>
          <a:xfrm>
            <a:off x="54722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2" name="Oval 431"/>
          <p:cNvSpPr/>
          <p:nvPr/>
        </p:nvSpPr>
        <p:spPr>
          <a:xfrm>
            <a:off x="652954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3" name="Oval 432"/>
          <p:cNvSpPr/>
          <p:nvPr/>
        </p:nvSpPr>
        <p:spPr>
          <a:xfrm>
            <a:off x="7729697"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4" name="Oval 433"/>
          <p:cNvSpPr/>
          <p:nvPr/>
        </p:nvSpPr>
        <p:spPr>
          <a:xfrm>
            <a:off x="8786972"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5" name="Oval 434"/>
          <p:cNvSpPr/>
          <p:nvPr/>
        </p:nvSpPr>
        <p:spPr>
          <a:xfrm>
            <a:off x="1763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6" name="Oval 435"/>
          <p:cNvSpPr/>
          <p:nvPr/>
        </p:nvSpPr>
        <p:spPr>
          <a:xfrm>
            <a:off x="12336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7" name="Oval 436"/>
          <p:cNvSpPr/>
          <p:nvPr/>
        </p:nvSpPr>
        <p:spPr>
          <a:xfrm>
            <a:off x="24623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8" name="Oval 437"/>
          <p:cNvSpPr/>
          <p:nvPr/>
        </p:nvSpPr>
        <p:spPr>
          <a:xfrm>
            <a:off x="35196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9" name="Oval 438"/>
          <p:cNvSpPr/>
          <p:nvPr/>
        </p:nvSpPr>
        <p:spPr>
          <a:xfrm>
            <a:off x="46340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0" name="Oval 439"/>
          <p:cNvSpPr/>
          <p:nvPr/>
        </p:nvSpPr>
        <p:spPr>
          <a:xfrm>
            <a:off x="56913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1" name="Oval 440"/>
          <p:cNvSpPr/>
          <p:nvPr/>
        </p:nvSpPr>
        <p:spPr>
          <a:xfrm>
            <a:off x="68914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2" name="Oval 441"/>
          <p:cNvSpPr/>
          <p:nvPr/>
        </p:nvSpPr>
        <p:spPr>
          <a:xfrm>
            <a:off x="79487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3" name="Oval 442"/>
          <p:cNvSpPr/>
          <p:nvPr/>
        </p:nvSpPr>
        <p:spPr>
          <a:xfrm>
            <a:off x="6907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4" name="Oval 443"/>
          <p:cNvSpPr/>
          <p:nvPr/>
        </p:nvSpPr>
        <p:spPr>
          <a:xfrm>
            <a:off x="17479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5" name="Oval 444"/>
          <p:cNvSpPr/>
          <p:nvPr/>
        </p:nvSpPr>
        <p:spPr>
          <a:xfrm>
            <a:off x="29767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6" name="Oval 445"/>
          <p:cNvSpPr/>
          <p:nvPr/>
        </p:nvSpPr>
        <p:spPr>
          <a:xfrm>
            <a:off x="40339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7" name="Oval 446"/>
          <p:cNvSpPr/>
          <p:nvPr/>
        </p:nvSpPr>
        <p:spPr>
          <a:xfrm>
            <a:off x="51484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8" name="Oval 447"/>
          <p:cNvSpPr/>
          <p:nvPr/>
        </p:nvSpPr>
        <p:spPr>
          <a:xfrm>
            <a:off x="62056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9" name="Oval 448"/>
          <p:cNvSpPr/>
          <p:nvPr/>
        </p:nvSpPr>
        <p:spPr>
          <a:xfrm>
            <a:off x="7405847"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0" name="Oval 449"/>
          <p:cNvSpPr/>
          <p:nvPr/>
        </p:nvSpPr>
        <p:spPr>
          <a:xfrm>
            <a:off x="8463122"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1" name="Oval 450"/>
          <p:cNvSpPr/>
          <p:nvPr/>
        </p:nvSpPr>
        <p:spPr>
          <a:xfrm>
            <a:off x="4430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2" name="Oval 451"/>
          <p:cNvSpPr/>
          <p:nvPr/>
        </p:nvSpPr>
        <p:spPr>
          <a:xfrm>
            <a:off x="15003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3" name="Oval 452"/>
          <p:cNvSpPr/>
          <p:nvPr/>
        </p:nvSpPr>
        <p:spPr>
          <a:xfrm>
            <a:off x="27290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4" name="Oval 453"/>
          <p:cNvSpPr/>
          <p:nvPr/>
        </p:nvSpPr>
        <p:spPr>
          <a:xfrm>
            <a:off x="37863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5" name="Oval 454"/>
          <p:cNvSpPr/>
          <p:nvPr/>
        </p:nvSpPr>
        <p:spPr>
          <a:xfrm>
            <a:off x="49007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6" name="Oval 455"/>
          <p:cNvSpPr/>
          <p:nvPr/>
        </p:nvSpPr>
        <p:spPr>
          <a:xfrm>
            <a:off x="59580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7" name="Oval 456"/>
          <p:cNvSpPr/>
          <p:nvPr/>
        </p:nvSpPr>
        <p:spPr>
          <a:xfrm>
            <a:off x="71581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8" name="Oval 457"/>
          <p:cNvSpPr/>
          <p:nvPr/>
        </p:nvSpPr>
        <p:spPr>
          <a:xfrm>
            <a:off x="82154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9" name="Oval 458"/>
          <p:cNvSpPr/>
          <p:nvPr/>
        </p:nvSpPr>
        <p:spPr>
          <a:xfrm>
            <a:off x="9574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0" name="Oval 459"/>
          <p:cNvSpPr/>
          <p:nvPr/>
        </p:nvSpPr>
        <p:spPr>
          <a:xfrm>
            <a:off x="20146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1" name="Oval 460"/>
          <p:cNvSpPr/>
          <p:nvPr/>
        </p:nvSpPr>
        <p:spPr>
          <a:xfrm>
            <a:off x="32434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2" name="Oval 461"/>
          <p:cNvSpPr/>
          <p:nvPr/>
        </p:nvSpPr>
        <p:spPr>
          <a:xfrm>
            <a:off x="43006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3" name="Oval 462"/>
          <p:cNvSpPr/>
          <p:nvPr/>
        </p:nvSpPr>
        <p:spPr>
          <a:xfrm>
            <a:off x="54151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4" name="Oval 463"/>
          <p:cNvSpPr/>
          <p:nvPr/>
        </p:nvSpPr>
        <p:spPr>
          <a:xfrm>
            <a:off x="64723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5" name="Oval 464"/>
          <p:cNvSpPr/>
          <p:nvPr/>
        </p:nvSpPr>
        <p:spPr>
          <a:xfrm>
            <a:off x="7672547"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6" name="Oval 465"/>
          <p:cNvSpPr/>
          <p:nvPr/>
        </p:nvSpPr>
        <p:spPr>
          <a:xfrm>
            <a:off x="8729822"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7" name="Oval 466"/>
          <p:cNvSpPr/>
          <p:nvPr/>
        </p:nvSpPr>
        <p:spPr>
          <a:xfrm>
            <a:off x="3287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8" name="Oval 467"/>
          <p:cNvSpPr/>
          <p:nvPr/>
        </p:nvSpPr>
        <p:spPr>
          <a:xfrm>
            <a:off x="13860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9" name="Oval 468"/>
          <p:cNvSpPr/>
          <p:nvPr/>
        </p:nvSpPr>
        <p:spPr>
          <a:xfrm>
            <a:off x="26147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0" name="Oval 469"/>
          <p:cNvSpPr/>
          <p:nvPr/>
        </p:nvSpPr>
        <p:spPr>
          <a:xfrm>
            <a:off x="36720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1" name="Oval 470"/>
          <p:cNvSpPr/>
          <p:nvPr/>
        </p:nvSpPr>
        <p:spPr>
          <a:xfrm>
            <a:off x="47864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2" name="Oval 471"/>
          <p:cNvSpPr/>
          <p:nvPr/>
        </p:nvSpPr>
        <p:spPr>
          <a:xfrm>
            <a:off x="58437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3" name="Oval 472"/>
          <p:cNvSpPr/>
          <p:nvPr/>
        </p:nvSpPr>
        <p:spPr>
          <a:xfrm>
            <a:off x="70438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4" name="Oval 473"/>
          <p:cNvSpPr/>
          <p:nvPr/>
        </p:nvSpPr>
        <p:spPr>
          <a:xfrm>
            <a:off x="81011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5" name="Oval 474"/>
          <p:cNvSpPr/>
          <p:nvPr/>
        </p:nvSpPr>
        <p:spPr>
          <a:xfrm>
            <a:off x="8431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6" name="Oval 475"/>
          <p:cNvSpPr/>
          <p:nvPr/>
        </p:nvSpPr>
        <p:spPr>
          <a:xfrm>
            <a:off x="19003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7" name="Oval 476"/>
          <p:cNvSpPr/>
          <p:nvPr/>
        </p:nvSpPr>
        <p:spPr>
          <a:xfrm>
            <a:off x="31291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8" name="Oval 477"/>
          <p:cNvSpPr/>
          <p:nvPr/>
        </p:nvSpPr>
        <p:spPr>
          <a:xfrm>
            <a:off x="41863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9" name="Oval 478"/>
          <p:cNvSpPr/>
          <p:nvPr/>
        </p:nvSpPr>
        <p:spPr>
          <a:xfrm>
            <a:off x="53008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0" name="Oval 479"/>
          <p:cNvSpPr/>
          <p:nvPr/>
        </p:nvSpPr>
        <p:spPr>
          <a:xfrm>
            <a:off x="63580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1" name="Oval 480"/>
          <p:cNvSpPr/>
          <p:nvPr/>
        </p:nvSpPr>
        <p:spPr>
          <a:xfrm>
            <a:off x="7558247"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2" name="Oval 481"/>
          <p:cNvSpPr/>
          <p:nvPr/>
        </p:nvSpPr>
        <p:spPr>
          <a:xfrm>
            <a:off x="8615522"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3" name="Oval 482"/>
          <p:cNvSpPr/>
          <p:nvPr/>
        </p:nvSpPr>
        <p:spPr>
          <a:xfrm>
            <a:off x="5954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4" name="Oval 483"/>
          <p:cNvSpPr/>
          <p:nvPr/>
        </p:nvSpPr>
        <p:spPr>
          <a:xfrm>
            <a:off x="16527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5" name="Oval 484"/>
          <p:cNvSpPr/>
          <p:nvPr/>
        </p:nvSpPr>
        <p:spPr>
          <a:xfrm>
            <a:off x="28814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6" name="Oval 485"/>
          <p:cNvSpPr/>
          <p:nvPr/>
        </p:nvSpPr>
        <p:spPr>
          <a:xfrm>
            <a:off x="39387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7" name="Oval 486"/>
          <p:cNvSpPr/>
          <p:nvPr/>
        </p:nvSpPr>
        <p:spPr>
          <a:xfrm>
            <a:off x="505317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8" name="Oval 487"/>
          <p:cNvSpPr/>
          <p:nvPr/>
        </p:nvSpPr>
        <p:spPr>
          <a:xfrm>
            <a:off x="6110447"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9" name="Oval 488"/>
          <p:cNvSpPr/>
          <p:nvPr/>
        </p:nvSpPr>
        <p:spPr>
          <a:xfrm>
            <a:off x="73105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0" name="Oval 489"/>
          <p:cNvSpPr/>
          <p:nvPr/>
        </p:nvSpPr>
        <p:spPr>
          <a:xfrm>
            <a:off x="836787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1" name="Oval 490"/>
          <p:cNvSpPr/>
          <p:nvPr/>
        </p:nvSpPr>
        <p:spPr>
          <a:xfrm>
            <a:off x="1109822" y="409414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2" name="Oval 491"/>
          <p:cNvSpPr/>
          <p:nvPr/>
        </p:nvSpPr>
        <p:spPr>
          <a:xfrm>
            <a:off x="21670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3" name="Oval 492"/>
          <p:cNvSpPr/>
          <p:nvPr/>
        </p:nvSpPr>
        <p:spPr>
          <a:xfrm>
            <a:off x="33958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4" name="Oval 493"/>
          <p:cNvSpPr/>
          <p:nvPr/>
        </p:nvSpPr>
        <p:spPr>
          <a:xfrm>
            <a:off x="44530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5" name="Oval 494"/>
          <p:cNvSpPr/>
          <p:nvPr/>
        </p:nvSpPr>
        <p:spPr>
          <a:xfrm>
            <a:off x="5567522"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6" name="Oval 495"/>
          <p:cNvSpPr/>
          <p:nvPr/>
        </p:nvSpPr>
        <p:spPr>
          <a:xfrm>
            <a:off x="6624797" y="40846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7" name="Oval 496"/>
          <p:cNvSpPr/>
          <p:nvPr/>
        </p:nvSpPr>
        <p:spPr>
          <a:xfrm>
            <a:off x="7824947" y="407509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8" name="Oval 497"/>
          <p:cNvSpPr/>
          <p:nvPr/>
        </p:nvSpPr>
        <p:spPr>
          <a:xfrm>
            <a:off x="8883890" y="4065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TextBox 6"/>
          <p:cNvSpPr txBox="1"/>
          <p:nvPr/>
        </p:nvSpPr>
        <p:spPr>
          <a:xfrm>
            <a:off x="-88660" y="403555"/>
            <a:ext cx="414178" cy="461665"/>
          </a:xfrm>
          <a:prstGeom prst="rect">
            <a:avLst/>
          </a:prstGeom>
          <a:noFill/>
        </p:spPr>
        <p:txBody>
          <a:bodyPr wrap="square" rtlCol="0">
            <a:spAutoFit/>
          </a:bodyPr>
          <a:lstStyle/>
          <a:p>
            <a:r>
              <a:rPr lang="en-NZ" sz="2400" dirty="0" smtClean="0">
                <a:solidFill>
                  <a:srgbClr val="00B0F0"/>
                </a:solidFill>
              </a:rPr>
              <a:t>1</a:t>
            </a:r>
            <a:endParaRPr lang="en-NZ" sz="2400" dirty="0">
              <a:solidFill>
                <a:srgbClr val="00B0F0"/>
              </a:solidFill>
            </a:endParaRPr>
          </a:p>
        </p:txBody>
      </p:sp>
      <p:sp>
        <p:nvSpPr>
          <p:cNvPr id="499" name="TextBox 498"/>
          <p:cNvSpPr txBox="1"/>
          <p:nvPr/>
        </p:nvSpPr>
        <p:spPr>
          <a:xfrm>
            <a:off x="-88660" y="927430"/>
            <a:ext cx="414178" cy="461665"/>
          </a:xfrm>
          <a:prstGeom prst="rect">
            <a:avLst/>
          </a:prstGeom>
          <a:noFill/>
        </p:spPr>
        <p:txBody>
          <a:bodyPr wrap="square" rtlCol="0">
            <a:spAutoFit/>
          </a:bodyPr>
          <a:lstStyle/>
          <a:p>
            <a:r>
              <a:rPr lang="en-NZ" sz="2400" dirty="0" smtClean="0">
                <a:solidFill>
                  <a:srgbClr val="00B0F0"/>
                </a:solidFill>
              </a:rPr>
              <a:t>2</a:t>
            </a:r>
            <a:endParaRPr lang="en-NZ" sz="2400" dirty="0">
              <a:solidFill>
                <a:srgbClr val="00B0F0"/>
              </a:solidFill>
            </a:endParaRPr>
          </a:p>
        </p:txBody>
      </p:sp>
      <p:sp>
        <p:nvSpPr>
          <p:cNvPr id="500" name="TextBox 499"/>
          <p:cNvSpPr txBox="1"/>
          <p:nvPr/>
        </p:nvSpPr>
        <p:spPr>
          <a:xfrm>
            <a:off x="-98185" y="1478303"/>
            <a:ext cx="414178" cy="461665"/>
          </a:xfrm>
          <a:prstGeom prst="rect">
            <a:avLst/>
          </a:prstGeom>
          <a:noFill/>
        </p:spPr>
        <p:txBody>
          <a:bodyPr wrap="square" rtlCol="0">
            <a:spAutoFit/>
          </a:bodyPr>
          <a:lstStyle/>
          <a:p>
            <a:r>
              <a:rPr lang="en-NZ" sz="2400" dirty="0" smtClean="0">
                <a:solidFill>
                  <a:srgbClr val="00B0F0"/>
                </a:solidFill>
              </a:rPr>
              <a:t>3</a:t>
            </a:r>
            <a:endParaRPr lang="en-NZ" sz="2400" dirty="0">
              <a:solidFill>
                <a:srgbClr val="00B0F0"/>
              </a:solidFill>
            </a:endParaRPr>
          </a:p>
        </p:txBody>
      </p:sp>
      <p:sp>
        <p:nvSpPr>
          <p:cNvPr id="501" name="TextBox 500"/>
          <p:cNvSpPr txBox="1"/>
          <p:nvPr/>
        </p:nvSpPr>
        <p:spPr>
          <a:xfrm>
            <a:off x="-107710" y="2029176"/>
            <a:ext cx="414178" cy="461665"/>
          </a:xfrm>
          <a:prstGeom prst="rect">
            <a:avLst/>
          </a:prstGeom>
          <a:noFill/>
        </p:spPr>
        <p:txBody>
          <a:bodyPr wrap="square" rtlCol="0">
            <a:spAutoFit/>
          </a:bodyPr>
          <a:lstStyle/>
          <a:p>
            <a:r>
              <a:rPr lang="en-NZ" sz="2400" dirty="0" smtClean="0">
                <a:solidFill>
                  <a:srgbClr val="00B0F0"/>
                </a:solidFill>
              </a:rPr>
              <a:t>4</a:t>
            </a:r>
            <a:endParaRPr lang="en-NZ" sz="2400" dirty="0">
              <a:solidFill>
                <a:srgbClr val="00B0F0"/>
              </a:solidFill>
            </a:endParaRPr>
          </a:p>
        </p:txBody>
      </p:sp>
      <p:sp>
        <p:nvSpPr>
          <p:cNvPr id="502" name="TextBox 501"/>
          <p:cNvSpPr txBox="1"/>
          <p:nvPr/>
        </p:nvSpPr>
        <p:spPr>
          <a:xfrm>
            <a:off x="-98185" y="2491107"/>
            <a:ext cx="414178" cy="461665"/>
          </a:xfrm>
          <a:prstGeom prst="rect">
            <a:avLst/>
          </a:prstGeom>
          <a:noFill/>
        </p:spPr>
        <p:txBody>
          <a:bodyPr wrap="square" rtlCol="0">
            <a:spAutoFit/>
          </a:bodyPr>
          <a:lstStyle/>
          <a:p>
            <a:r>
              <a:rPr lang="en-NZ" sz="2400" dirty="0" smtClean="0">
                <a:solidFill>
                  <a:srgbClr val="00B0F0"/>
                </a:solidFill>
              </a:rPr>
              <a:t>5</a:t>
            </a:r>
            <a:endParaRPr lang="en-NZ" sz="2400" dirty="0">
              <a:solidFill>
                <a:srgbClr val="00B0F0"/>
              </a:solidFill>
            </a:endParaRPr>
          </a:p>
        </p:txBody>
      </p:sp>
      <p:sp>
        <p:nvSpPr>
          <p:cNvPr id="503" name="TextBox 502"/>
          <p:cNvSpPr txBox="1"/>
          <p:nvPr/>
        </p:nvSpPr>
        <p:spPr>
          <a:xfrm>
            <a:off x="-85565" y="3041930"/>
            <a:ext cx="414178" cy="461665"/>
          </a:xfrm>
          <a:prstGeom prst="rect">
            <a:avLst/>
          </a:prstGeom>
          <a:noFill/>
        </p:spPr>
        <p:txBody>
          <a:bodyPr wrap="square" rtlCol="0">
            <a:spAutoFit/>
          </a:bodyPr>
          <a:lstStyle/>
          <a:p>
            <a:r>
              <a:rPr lang="en-NZ" sz="2400" dirty="0" smtClean="0">
                <a:solidFill>
                  <a:srgbClr val="00B0F0"/>
                </a:solidFill>
              </a:rPr>
              <a:t>6</a:t>
            </a:r>
            <a:endParaRPr lang="en-NZ" sz="2400" dirty="0">
              <a:solidFill>
                <a:srgbClr val="00B0F0"/>
              </a:solidFill>
            </a:endParaRPr>
          </a:p>
        </p:txBody>
      </p:sp>
      <p:sp>
        <p:nvSpPr>
          <p:cNvPr id="504" name="TextBox 503"/>
          <p:cNvSpPr txBox="1"/>
          <p:nvPr/>
        </p:nvSpPr>
        <p:spPr>
          <a:xfrm>
            <a:off x="-96518" y="3728385"/>
            <a:ext cx="414178" cy="461665"/>
          </a:xfrm>
          <a:prstGeom prst="rect">
            <a:avLst/>
          </a:prstGeom>
          <a:noFill/>
        </p:spPr>
        <p:txBody>
          <a:bodyPr wrap="square" rtlCol="0">
            <a:spAutoFit/>
          </a:bodyPr>
          <a:lstStyle/>
          <a:p>
            <a:r>
              <a:rPr lang="en-NZ" sz="2400" dirty="0" smtClean="0">
                <a:solidFill>
                  <a:srgbClr val="00B0F0"/>
                </a:solidFill>
              </a:rPr>
              <a:t>7</a:t>
            </a:r>
            <a:endParaRPr lang="en-NZ" sz="2400" dirty="0">
              <a:solidFill>
                <a:srgbClr val="00B0F0"/>
              </a:solidFill>
            </a:endParaRPr>
          </a:p>
        </p:txBody>
      </p:sp>
      <p:sp>
        <p:nvSpPr>
          <p:cNvPr id="505" name="TextBox 504"/>
          <p:cNvSpPr txBox="1"/>
          <p:nvPr/>
        </p:nvSpPr>
        <p:spPr>
          <a:xfrm>
            <a:off x="-64596" y="4481330"/>
            <a:ext cx="414178" cy="461665"/>
          </a:xfrm>
          <a:prstGeom prst="rect">
            <a:avLst/>
          </a:prstGeom>
          <a:noFill/>
        </p:spPr>
        <p:txBody>
          <a:bodyPr wrap="square" rtlCol="0">
            <a:spAutoFit/>
          </a:bodyPr>
          <a:lstStyle/>
          <a:p>
            <a:r>
              <a:rPr lang="en-NZ" sz="2400" dirty="0" smtClean="0">
                <a:solidFill>
                  <a:srgbClr val="00B0F0"/>
                </a:solidFill>
              </a:rPr>
              <a:t>8</a:t>
            </a:r>
            <a:endParaRPr lang="en-NZ" sz="2400" dirty="0">
              <a:solidFill>
                <a:srgbClr val="00B0F0"/>
              </a:solidFill>
            </a:endParaRPr>
          </a:p>
        </p:txBody>
      </p:sp>
      <p:sp>
        <p:nvSpPr>
          <p:cNvPr id="506" name="TextBox 505"/>
          <p:cNvSpPr txBox="1"/>
          <p:nvPr/>
        </p:nvSpPr>
        <p:spPr>
          <a:xfrm>
            <a:off x="8557340" y="-17682"/>
            <a:ext cx="414178" cy="461665"/>
          </a:xfrm>
          <a:prstGeom prst="rect">
            <a:avLst/>
          </a:prstGeom>
          <a:noFill/>
        </p:spPr>
        <p:txBody>
          <a:bodyPr wrap="square" rtlCol="0">
            <a:spAutoFit/>
          </a:bodyPr>
          <a:lstStyle/>
          <a:p>
            <a:r>
              <a:rPr lang="en-NZ" sz="2400" dirty="0" smtClean="0"/>
              <a:t>1</a:t>
            </a:r>
            <a:endParaRPr lang="en-NZ" sz="2400" dirty="0"/>
          </a:p>
        </p:txBody>
      </p:sp>
      <p:sp>
        <p:nvSpPr>
          <p:cNvPr id="507" name="TextBox 506"/>
          <p:cNvSpPr txBox="1"/>
          <p:nvPr/>
        </p:nvSpPr>
        <p:spPr>
          <a:xfrm>
            <a:off x="8561388" y="441745"/>
            <a:ext cx="414178" cy="461665"/>
          </a:xfrm>
          <a:prstGeom prst="rect">
            <a:avLst/>
          </a:prstGeom>
          <a:noFill/>
        </p:spPr>
        <p:txBody>
          <a:bodyPr wrap="square" rtlCol="0">
            <a:spAutoFit/>
          </a:bodyPr>
          <a:lstStyle/>
          <a:p>
            <a:r>
              <a:rPr lang="en-NZ" sz="2400" dirty="0" smtClean="0"/>
              <a:t>2</a:t>
            </a:r>
            <a:endParaRPr lang="en-NZ" sz="2400" dirty="0"/>
          </a:p>
        </p:txBody>
      </p:sp>
      <p:sp>
        <p:nvSpPr>
          <p:cNvPr id="508" name="TextBox 507"/>
          <p:cNvSpPr txBox="1"/>
          <p:nvPr/>
        </p:nvSpPr>
        <p:spPr>
          <a:xfrm>
            <a:off x="8576390" y="937259"/>
            <a:ext cx="414178" cy="461665"/>
          </a:xfrm>
          <a:prstGeom prst="rect">
            <a:avLst/>
          </a:prstGeom>
          <a:noFill/>
        </p:spPr>
        <p:txBody>
          <a:bodyPr wrap="square" rtlCol="0">
            <a:spAutoFit/>
          </a:bodyPr>
          <a:lstStyle/>
          <a:p>
            <a:r>
              <a:rPr lang="en-NZ" sz="2400" dirty="0" smtClean="0"/>
              <a:t>4</a:t>
            </a:r>
            <a:endParaRPr lang="en-NZ" sz="2400" dirty="0"/>
          </a:p>
        </p:txBody>
      </p:sp>
      <p:sp>
        <p:nvSpPr>
          <p:cNvPr id="509" name="TextBox 508"/>
          <p:cNvSpPr txBox="1"/>
          <p:nvPr/>
        </p:nvSpPr>
        <p:spPr>
          <a:xfrm>
            <a:off x="8604965" y="1443822"/>
            <a:ext cx="414178" cy="461665"/>
          </a:xfrm>
          <a:prstGeom prst="rect">
            <a:avLst/>
          </a:prstGeom>
          <a:noFill/>
        </p:spPr>
        <p:txBody>
          <a:bodyPr wrap="square" rtlCol="0">
            <a:spAutoFit/>
          </a:bodyPr>
          <a:lstStyle/>
          <a:p>
            <a:r>
              <a:rPr lang="en-NZ" sz="2400" dirty="0" smtClean="0"/>
              <a:t>8</a:t>
            </a:r>
            <a:endParaRPr lang="en-NZ" sz="2400" dirty="0"/>
          </a:p>
        </p:txBody>
      </p:sp>
      <p:sp>
        <p:nvSpPr>
          <p:cNvPr id="510" name="TextBox 509"/>
          <p:cNvSpPr txBox="1"/>
          <p:nvPr/>
        </p:nvSpPr>
        <p:spPr>
          <a:xfrm>
            <a:off x="8577977" y="1878561"/>
            <a:ext cx="637620" cy="461665"/>
          </a:xfrm>
          <a:prstGeom prst="rect">
            <a:avLst/>
          </a:prstGeom>
          <a:noFill/>
        </p:spPr>
        <p:txBody>
          <a:bodyPr wrap="square" rtlCol="0">
            <a:spAutoFit/>
          </a:bodyPr>
          <a:lstStyle/>
          <a:p>
            <a:r>
              <a:rPr lang="en-NZ" sz="2400" dirty="0" smtClean="0"/>
              <a:t>16</a:t>
            </a:r>
            <a:endParaRPr lang="en-NZ" sz="2400" dirty="0"/>
          </a:p>
        </p:txBody>
      </p:sp>
      <p:sp>
        <p:nvSpPr>
          <p:cNvPr id="511" name="TextBox 510"/>
          <p:cNvSpPr txBox="1"/>
          <p:nvPr/>
        </p:nvSpPr>
        <p:spPr>
          <a:xfrm>
            <a:off x="8644652" y="2430022"/>
            <a:ext cx="637620" cy="461665"/>
          </a:xfrm>
          <a:prstGeom prst="rect">
            <a:avLst/>
          </a:prstGeom>
          <a:noFill/>
        </p:spPr>
        <p:txBody>
          <a:bodyPr wrap="square" rtlCol="0">
            <a:spAutoFit/>
          </a:bodyPr>
          <a:lstStyle/>
          <a:p>
            <a:r>
              <a:rPr lang="en-NZ" sz="2400" dirty="0" smtClean="0"/>
              <a:t>32</a:t>
            </a:r>
            <a:endParaRPr lang="en-NZ" sz="2400" dirty="0"/>
          </a:p>
        </p:txBody>
      </p:sp>
      <p:sp>
        <p:nvSpPr>
          <p:cNvPr id="512" name="TextBox 511"/>
          <p:cNvSpPr txBox="1"/>
          <p:nvPr/>
        </p:nvSpPr>
        <p:spPr>
          <a:xfrm>
            <a:off x="8675688" y="3031072"/>
            <a:ext cx="637620" cy="461665"/>
          </a:xfrm>
          <a:prstGeom prst="rect">
            <a:avLst/>
          </a:prstGeom>
          <a:noFill/>
        </p:spPr>
        <p:txBody>
          <a:bodyPr wrap="square" rtlCol="0">
            <a:spAutoFit/>
          </a:bodyPr>
          <a:lstStyle/>
          <a:p>
            <a:r>
              <a:rPr lang="en-NZ" sz="2400" dirty="0" smtClean="0"/>
              <a:t>64</a:t>
            </a:r>
            <a:endParaRPr lang="en-NZ" sz="2400" dirty="0"/>
          </a:p>
        </p:txBody>
      </p:sp>
      <p:sp>
        <p:nvSpPr>
          <p:cNvPr id="513" name="TextBox 512"/>
          <p:cNvSpPr txBox="1"/>
          <p:nvPr/>
        </p:nvSpPr>
        <p:spPr>
          <a:xfrm>
            <a:off x="8576390" y="3721331"/>
            <a:ext cx="924957" cy="461665"/>
          </a:xfrm>
          <a:prstGeom prst="rect">
            <a:avLst/>
          </a:prstGeom>
          <a:noFill/>
        </p:spPr>
        <p:txBody>
          <a:bodyPr wrap="square" rtlCol="0">
            <a:spAutoFit/>
          </a:bodyPr>
          <a:lstStyle/>
          <a:p>
            <a:r>
              <a:rPr lang="en-NZ" sz="2400" dirty="0" smtClean="0"/>
              <a:t>128</a:t>
            </a:r>
            <a:endParaRPr lang="en-NZ" sz="2400" dirty="0"/>
          </a:p>
        </p:txBody>
      </p:sp>
      <p:cxnSp>
        <p:nvCxnSpPr>
          <p:cNvPr id="515" name="Straight Connector 514"/>
          <p:cNvCxnSpPr/>
          <p:nvPr/>
        </p:nvCxnSpPr>
        <p:spPr>
          <a:xfrm flipV="1">
            <a:off x="138272" y="4829175"/>
            <a:ext cx="8730377" cy="381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16" name="TextBox 515"/>
          <p:cNvSpPr txBox="1"/>
          <p:nvPr/>
        </p:nvSpPr>
        <p:spPr>
          <a:xfrm>
            <a:off x="8554085" y="4420393"/>
            <a:ext cx="924957" cy="461665"/>
          </a:xfrm>
          <a:prstGeom prst="rect">
            <a:avLst/>
          </a:prstGeom>
          <a:noFill/>
        </p:spPr>
        <p:txBody>
          <a:bodyPr wrap="square" rtlCol="0">
            <a:spAutoFit/>
          </a:bodyPr>
          <a:lstStyle/>
          <a:p>
            <a:r>
              <a:rPr lang="en-NZ" sz="2400" dirty="0" smtClean="0"/>
              <a:t>256</a:t>
            </a:r>
            <a:endParaRPr lang="en-NZ" sz="2400" dirty="0"/>
          </a:p>
        </p:txBody>
      </p:sp>
      <p:cxnSp>
        <p:nvCxnSpPr>
          <p:cNvPr id="517" name="Straight Connector 516"/>
          <p:cNvCxnSpPr/>
          <p:nvPr/>
        </p:nvCxnSpPr>
        <p:spPr>
          <a:xfrm flipV="1">
            <a:off x="138272" y="5561844"/>
            <a:ext cx="8730377" cy="3810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8" name="Straight Connector 517"/>
          <p:cNvCxnSpPr/>
          <p:nvPr/>
        </p:nvCxnSpPr>
        <p:spPr>
          <a:xfrm flipV="1">
            <a:off x="158435" y="6218793"/>
            <a:ext cx="8730377" cy="38100"/>
          </a:xfrm>
          <a:prstGeom prst="line">
            <a:avLst/>
          </a:prstGeom>
          <a:ln w="98425">
            <a:solidFill>
              <a:schemeClr val="tx1"/>
            </a:solidFill>
          </a:ln>
        </p:spPr>
        <p:style>
          <a:lnRef idx="1">
            <a:schemeClr val="accent1"/>
          </a:lnRef>
          <a:fillRef idx="0">
            <a:schemeClr val="accent1"/>
          </a:fillRef>
          <a:effectRef idx="0">
            <a:schemeClr val="accent1"/>
          </a:effectRef>
          <a:fontRef idx="minor">
            <a:schemeClr val="tx1"/>
          </a:fontRef>
        </p:style>
      </p:cxnSp>
      <p:sp>
        <p:nvSpPr>
          <p:cNvPr id="519" name="TextBox 518"/>
          <p:cNvSpPr txBox="1"/>
          <p:nvPr/>
        </p:nvSpPr>
        <p:spPr>
          <a:xfrm>
            <a:off x="8537416" y="5128754"/>
            <a:ext cx="924957" cy="461665"/>
          </a:xfrm>
          <a:prstGeom prst="rect">
            <a:avLst/>
          </a:prstGeom>
          <a:noFill/>
        </p:spPr>
        <p:txBody>
          <a:bodyPr wrap="square" rtlCol="0">
            <a:spAutoFit/>
          </a:bodyPr>
          <a:lstStyle/>
          <a:p>
            <a:r>
              <a:rPr lang="en-NZ" sz="2400" dirty="0" smtClean="0"/>
              <a:t>512</a:t>
            </a:r>
            <a:endParaRPr lang="en-NZ" sz="2400" dirty="0"/>
          </a:p>
        </p:txBody>
      </p:sp>
      <p:sp>
        <p:nvSpPr>
          <p:cNvPr id="520" name="TextBox 519"/>
          <p:cNvSpPr txBox="1"/>
          <p:nvPr/>
        </p:nvSpPr>
        <p:spPr>
          <a:xfrm>
            <a:off x="8429030" y="5776178"/>
            <a:ext cx="924957" cy="461665"/>
          </a:xfrm>
          <a:prstGeom prst="rect">
            <a:avLst/>
          </a:prstGeom>
          <a:noFill/>
        </p:spPr>
        <p:txBody>
          <a:bodyPr wrap="square" rtlCol="0">
            <a:spAutoFit/>
          </a:bodyPr>
          <a:lstStyle/>
          <a:p>
            <a:r>
              <a:rPr lang="en-NZ" sz="2400" dirty="0" smtClean="0"/>
              <a:t>1024</a:t>
            </a:r>
            <a:endParaRPr lang="en-NZ" sz="2400" dirty="0"/>
          </a:p>
        </p:txBody>
      </p:sp>
      <p:sp>
        <p:nvSpPr>
          <p:cNvPr id="521" name="TextBox 520"/>
          <p:cNvSpPr txBox="1"/>
          <p:nvPr/>
        </p:nvSpPr>
        <p:spPr>
          <a:xfrm>
            <a:off x="-48654" y="5108034"/>
            <a:ext cx="414178" cy="461665"/>
          </a:xfrm>
          <a:prstGeom prst="rect">
            <a:avLst/>
          </a:prstGeom>
          <a:noFill/>
        </p:spPr>
        <p:txBody>
          <a:bodyPr wrap="square" rtlCol="0">
            <a:spAutoFit/>
          </a:bodyPr>
          <a:lstStyle/>
          <a:p>
            <a:r>
              <a:rPr lang="en-NZ" sz="2400" dirty="0">
                <a:solidFill>
                  <a:srgbClr val="00B0F0"/>
                </a:solidFill>
              </a:rPr>
              <a:t>9</a:t>
            </a:r>
          </a:p>
        </p:txBody>
      </p:sp>
      <p:sp>
        <p:nvSpPr>
          <p:cNvPr id="522" name="TextBox 521"/>
          <p:cNvSpPr txBox="1"/>
          <p:nvPr/>
        </p:nvSpPr>
        <p:spPr>
          <a:xfrm>
            <a:off x="-77787" y="5838606"/>
            <a:ext cx="623728" cy="461665"/>
          </a:xfrm>
          <a:prstGeom prst="rect">
            <a:avLst/>
          </a:prstGeom>
          <a:noFill/>
        </p:spPr>
        <p:txBody>
          <a:bodyPr wrap="square" rtlCol="0">
            <a:spAutoFit/>
          </a:bodyPr>
          <a:lstStyle/>
          <a:p>
            <a:r>
              <a:rPr lang="en-NZ" sz="2400" dirty="0" smtClean="0">
                <a:solidFill>
                  <a:srgbClr val="00B0F0"/>
                </a:solidFill>
              </a:rPr>
              <a:t>10</a:t>
            </a:r>
            <a:endParaRPr lang="en-NZ" sz="2400" dirty="0">
              <a:solidFill>
                <a:srgbClr val="00B0F0"/>
              </a:solidFill>
            </a:endParaRPr>
          </a:p>
        </p:txBody>
      </p:sp>
      <p:sp>
        <p:nvSpPr>
          <p:cNvPr id="524" name="TextBox 523"/>
          <p:cNvSpPr txBox="1"/>
          <p:nvPr/>
        </p:nvSpPr>
        <p:spPr>
          <a:xfrm>
            <a:off x="199231" y="0"/>
            <a:ext cx="2167891" cy="369332"/>
          </a:xfrm>
          <a:prstGeom prst="rect">
            <a:avLst/>
          </a:prstGeom>
          <a:noFill/>
        </p:spPr>
        <p:txBody>
          <a:bodyPr wrap="square" rtlCol="0">
            <a:spAutoFit/>
          </a:bodyPr>
          <a:lstStyle/>
          <a:p>
            <a:r>
              <a:rPr lang="en-NZ" dirty="0" smtClean="0">
                <a:solidFill>
                  <a:srgbClr val="00B0F0"/>
                </a:solidFill>
              </a:rPr>
              <a:t>Level</a:t>
            </a:r>
            <a:endParaRPr lang="en-NZ" dirty="0">
              <a:solidFill>
                <a:srgbClr val="00B0F0"/>
              </a:solidFill>
            </a:endParaRPr>
          </a:p>
        </p:txBody>
      </p:sp>
      <p:sp>
        <p:nvSpPr>
          <p:cNvPr id="525" name="TextBox 524"/>
          <p:cNvSpPr txBox="1"/>
          <p:nvPr/>
        </p:nvSpPr>
        <p:spPr>
          <a:xfrm>
            <a:off x="6665421" y="44114"/>
            <a:ext cx="2034540" cy="369332"/>
          </a:xfrm>
          <a:prstGeom prst="rect">
            <a:avLst/>
          </a:prstGeom>
          <a:noFill/>
        </p:spPr>
        <p:txBody>
          <a:bodyPr wrap="square" rtlCol="0">
            <a:spAutoFit/>
          </a:bodyPr>
          <a:lstStyle/>
          <a:p>
            <a:r>
              <a:rPr lang="en-NZ" dirty="0" smtClean="0"/>
              <a:t>Elements per level</a:t>
            </a:r>
            <a:endParaRPr lang="en-NZ" dirty="0"/>
          </a:p>
        </p:txBody>
      </p:sp>
      <mc:AlternateContent xmlns:mc="http://schemas.openxmlformats.org/markup-compatibility/2006" xmlns:a14="http://schemas.microsoft.com/office/drawing/2010/main">
        <mc:Choice Requires="a14">
          <p:sp>
            <p:nvSpPr>
              <p:cNvPr id="526" name="TextBox 525"/>
              <p:cNvSpPr txBox="1"/>
              <p:nvPr/>
            </p:nvSpPr>
            <p:spPr>
              <a:xfrm>
                <a:off x="1386047" y="6437951"/>
                <a:ext cx="7084694" cy="369332"/>
              </a:xfrm>
              <a:prstGeom prst="rect">
                <a:avLst/>
              </a:prstGeom>
              <a:noFill/>
            </p:spPr>
            <p:txBody>
              <a:bodyPr wrap="square" rtlCol="0">
                <a:spAutoFit/>
              </a:bodyPr>
              <a:lstStyle/>
              <a:p>
                <a:r>
                  <a:rPr lang="en-NZ" dirty="0" smtClean="0"/>
                  <a:t>Total number of elements in tree: (2</a:t>
                </a:r>
                <a14:m>
                  <m:oMath xmlns:m="http://schemas.openxmlformats.org/officeDocument/2006/math">
                    <m:r>
                      <a:rPr lang="en-NZ" i="1" smtClean="0">
                        <a:latin typeface="Cambria Math" panose="02040503050406030204" pitchFamily="18" charset="0"/>
                        <a:ea typeface="Cambria Math" panose="02040503050406030204" pitchFamily="18" charset="0"/>
                      </a:rPr>
                      <m:t>×</m:t>
                    </m:r>
                  </m:oMath>
                </a14:m>
                <a:r>
                  <a:rPr lang="en-NZ" dirty="0" smtClean="0"/>
                  <a:t>number of elements in top level)-1</a:t>
                </a:r>
                <a:endParaRPr lang="en-NZ" dirty="0"/>
              </a:p>
            </p:txBody>
          </p:sp>
        </mc:Choice>
        <mc:Fallback xmlns="">
          <p:sp>
            <p:nvSpPr>
              <p:cNvPr id="526" name="TextBox 525"/>
              <p:cNvSpPr txBox="1">
                <a:spLocks noRot="1" noChangeAspect="1" noMove="1" noResize="1" noEditPoints="1" noAdjustHandles="1" noChangeArrowheads="1" noChangeShapeType="1" noTextEdit="1"/>
              </p:cNvSpPr>
              <p:nvPr/>
            </p:nvSpPr>
            <p:spPr>
              <a:xfrm>
                <a:off x="1386047" y="6437951"/>
                <a:ext cx="7084694" cy="369332"/>
              </a:xfrm>
              <a:prstGeom prst="rect">
                <a:avLst/>
              </a:prstGeom>
              <a:blipFill>
                <a:blip r:embed="rId2"/>
                <a:stretch>
                  <a:fillRect l="-688" t="-8197" b="-24590"/>
                </a:stretch>
              </a:blipFill>
            </p:spPr>
            <p:txBody>
              <a:bodyPr/>
              <a:lstStyle/>
              <a:p>
                <a:r>
                  <a:rPr lang="en-US">
                    <a:noFill/>
                  </a:rPr>
                  <a:t> </a:t>
                </a:r>
              </a:p>
            </p:txBody>
          </p:sp>
        </mc:Fallback>
      </mc:AlternateContent>
      <p:sp>
        <p:nvSpPr>
          <p:cNvPr id="528" name="TextBox 527"/>
          <p:cNvSpPr txBox="1"/>
          <p:nvPr/>
        </p:nvSpPr>
        <p:spPr>
          <a:xfrm>
            <a:off x="-68817" y="-57031"/>
            <a:ext cx="414178" cy="461665"/>
          </a:xfrm>
          <a:prstGeom prst="rect">
            <a:avLst/>
          </a:prstGeom>
          <a:noFill/>
        </p:spPr>
        <p:txBody>
          <a:bodyPr wrap="square" rtlCol="0">
            <a:spAutoFit/>
          </a:bodyPr>
          <a:lstStyle/>
          <a:p>
            <a:r>
              <a:rPr lang="en-NZ" sz="2400" dirty="0">
                <a:solidFill>
                  <a:srgbClr val="00B0F0"/>
                </a:solidFill>
              </a:rPr>
              <a:t>0</a:t>
            </a:r>
          </a:p>
        </p:txBody>
      </p:sp>
    </p:spTree>
    <p:extLst>
      <p:ext uri="{BB962C8B-B14F-4D97-AF65-F5344CB8AC3E}">
        <p14:creationId xmlns:p14="http://schemas.microsoft.com/office/powerpoint/2010/main" val="4017352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Binary Search </a:t>
            </a:r>
            <a:r>
              <a:rPr lang="en-NZ" dirty="0"/>
              <a:t>Tree </a:t>
            </a:r>
            <a:r>
              <a:rPr lang="en-NZ" dirty="0" smtClean="0"/>
              <a:t>(</a:t>
            </a:r>
            <a:r>
              <a:rPr lang="en-NZ" dirty="0" err="1" smtClean="0"/>
              <a:t>bst</a:t>
            </a:r>
            <a:r>
              <a:rPr lang="en-NZ" dirty="0" smtClean="0"/>
              <a:t> Property)</a:t>
            </a:r>
            <a:endParaRPr lang="en-NZ" dirty="0"/>
          </a:p>
        </p:txBody>
      </p:sp>
      <p:sp>
        <p:nvSpPr>
          <p:cNvPr id="3" name="Content Placeholder 2"/>
          <p:cNvSpPr>
            <a:spLocks noGrp="1"/>
          </p:cNvSpPr>
          <p:nvPr>
            <p:ph idx="1"/>
          </p:nvPr>
        </p:nvSpPr>
        <p:spPr>
          <a:xfrm>
            <a:off x="628650" y="1036322"/>
            <a:ext cx="7886700" cy="5140642"/>
          </a:xfrm>
        </p:spPr>
        <p:txBody>
          <a:bodyPr/>
          <a:lstStyle/>
          <a:p>
            <a:r>
              <a:rPr lang="en-NZ" dirty="0"/>
              <a:t>A binary search tree relies on the property that keys that are less than the parent are found in the left subtree, and keys that are greater than the parent are found in the right subtree</a:t>
            </a:r>
            <a:r>
              <a:rPr lang="en-NZ" dirty="0" smtClean="0"/>
              <a:t>.</a:t>
            </a:r>
          </a:p>
          <a:p>
            <a:pPr lvl="1"/>
            <a:r>
              <a:rPr lang="en-NZ" dirty="0" smtClean="0"/>
              <a:t>Do not confuse a binary search tree with a binary heap where a parent key is always smaller/larger than its children</a:t>
            </a:r>
          </a:p>
        </p:txBody>
      </p:sp>
      <p:pic>
        <p:nvPicPr>
          <p:cNvPr id="1026" name="Picture 2" descr="../_images/simpleB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09485"/>
            <a:ext cx="4833837" cy="4016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628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862"/>
            <a:ext cx="2874838" cy="1403809"/>
          </a:xfrm>
        </p:spPr>
        <p:txBody>
          <a:bodyPr>
            <a:normAutofit/>
          </a:bodyPr>
          <a:lstStyle/>
          <a:p>
            <a:r>
              <a:rPr lang="en-US" sz="2800" dirty="0" smtClean="0"/>
              <a:t>Binary search tree implementation</a:t>
            </a:r>
            <a:endParaRPr lang="en-US" sz="2800" dirty="0"/>
          </a:p>
        </p:txBody>
      </p:sp>
      <p:sp>
        <p:nvSpPr>
          <p:cNvPr id="5" name="Rectangle 4"/>
          <p:cNvSpPr/>
          <p:nvPr/>
        </p:nvSpPr>
        <p:spPr>
          <a:xfrm>
            <a:off x="200346" y="2623464"/>
            <a:ext cx="2964094" cy="2246769"/>
          </a:xfrm>
          <a:prstGeom prst="rect">
            <a:avLst/>
          </a:prstGeom>
          <a:ln>
            <a:solidFill>
              <a:schemeClr val="tx1"/>
            </a:solidFill>
          </a:ln>
        </p:spPr>
        <p:txBody>
          <a:bodyPr wrap="square">
            <a:spAutoFit/>
          </a:bodyPr>
          <a:lstStyle/>
          <a:p>
            <a:r>
              <a:rPr lang="en-US" sz="1000" b="1" dirty="0">
                <a:solidFill>
                  <a:srgbClr val="0000FF"/>
                </a:solidFill>
                <a:highlight>
                  <a:srgbClr val="FFFFFF"/>
                </a:highlight>
                <a:latin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rPr>
              <a:t> </a:t>
            </a:r>
            <a:r>
              <a:rPr lang="en-US" sz="1000" b="1" dirty="0" err="1">
                <a:solidFill>
                  <a:srgbClr val="000000"/>
                </a:solidFill>
                <a:highlight>
                  <a:srgbClr val="FFFFFF"/>
                </a:highlight>
                <a:latin typeface="Courier New" panose="02070309020205020404" pitchFamily="49" charset="0"/>
              </a:rPr>
              <a:t>BinarySearchTree</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a:solidFill>
                  <a:srgbClr val="FF00FF"/>
                </a:solidFill>
                <a:highlight>
                  <a:srgbClr val="FFFFFF"/>
                </a:highlight>
                <a:latin typeface="Courier New" panose="02070309020205020404" pitchFamily="49" charset="0"/>
              </a:rPr>
              <a:t>__</a:t>
            </a:r>
            <a:r>
              <a:rPr lang="en-US" sz="1000" dirty="0" err="1">
                <a:solidFill>
                  <a:srgbClr val="FF00FF"/>
                </a:solidFill>
                <a:highlight>
                  <a:srgbClr val="FFFFFF"/>
                </a:highlight>
                <a:latin typeface="Courier New" panose="02070309020205020404" pitchFamily="49" charset="0"/>
              </a:rPr>
              <a:t>init</a:t>
            </a:r>
            <a:r>
              <a:rPr lang="en-US" sz="1000" dirty="0">
                <a:solidFill>
                  <a:srgbClr val="FF00FF"/>
                </a:solidFill>
                <a:highlight>
                  <a:srgbClr val="FFFFFF"/>
                </a:highlight>
                <a:latin typeface="Courier New" panose="02070309020205020404" pitchFamily="49" charset="0"/>
              </a:rPr>
              <a:t>__</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root</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None</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size</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FF0000"/>
                </a:solidFill>
                <a:highlight>
                  <a:srgbClr val="FFFFFF"/>
                </a:highlight>
                <a:latin typeface="Courier New" panose="02070309020205020404" pitchFamily="49" charset="0"/>
              </a:rPr>
              <a:t>0</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a:solidFill>
                  <a:srgbClr val="FF00FF"/>
                </a:solidFill>
                <a:highlight>
                  <a:srgbClr val="FFFFFF"/>
                </a:highlight>
                <a:latin typeface="Courier New" panose="02070309020205020404" pitchFamily="49" charset="0"/>
              </a:rPr>
              <a:t>length</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size</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a:solidFill>
                  <a:srgbClr val="FF00FF"/>
                </a:solidFill>
                <a:highlight>
                  <a:srgbClr val="FFFFFF"/>
                </a:highlight>
                <a:latin typeface="Courier New" panose="02070309020205020404" pitchFamily="49" charset="0"/>
              </a:rPr>
              <a:t>__</a:t>
            </a:r>
            <a:r>
              <a:rPr lang="en-US" sz="1000" dirty="0" err="1">
                <a:solidFill>
                  <a:srgbClr val="FF00FF"/>
                </a:solidFill>
                <a:highlight>
                  <a:srgbClr val="FFFFFF"/>
                </a:highlight>
                <a:latin typeface="Courier New" panose="02070309020205020404" pitchFamily="49" charset="0"/>
              </a:rPr>
              <a:t>len</a:t>
            </a:r>
            <a:r>
              <a:rPr lang="en-US" sz="1000" dirty="0">
                <a:solidFill>
                  <a:srgbClr val="FF00FF"/>
                </a:solidFill>
                <a:highlight>
                  <a:srgbClr val="FFFFFF"/>
                </a:highlight>
                <a:latin typeface="Courier New" panose="02070309020205020404" pitchFamily="49" charset="0"/>
              </a:rPr>
              <a:t>__</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size</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a:solidFill>
                  <a:srgbClr val="FF00FF"/>
                </a:solidFill>
                <a:highlight>
                  <a:srgbClr val="FFFFFF"/>
                </a:highlight>
                <a:latin typeface="Courier New" panose="02070309020205020404" pitchFamily="49" charset="0"/>
              </a:rPr>
              <a:t>__</a:t>
            </a:r>
            <a:r>
              <a:rPr lang="en-US" sz="1000" dirty="0" err="1">
                <a:solidFill>
                  <a:srgbClr val="FF00FF"/>
                </a:solidFill>
                <a:highlight>
                  <a:srgbClr val="FFFFFF"/>
                </a:highlight>
                <a:latin typeface="Courier New" panose="02070309020205020404" pitchFamily="49" charset="0"/>
              </a:rPr>
              <a:t>iter</a:t>
            </a:r>
            <a:r>
              <a:rPr lang="en-US" sz="1000" dirty="0">
                <a:solidFill>
                  <a:srgbClr val="FF00FF"/>
                </a:solidFill>
                <a:highlight>
                  <a:srgbClr val="FFFFFF"/>
                </a:highlight>
                <a:latin typeface="Courier New" panose="02070309020205020404" pitchFamily="49" charset="0"/>
              </a:rPr>
              <a:t>__</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self</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root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__</a:t>
            </a:r>
            <a:r>
              <a:rPr lang="en-US" sz="1000" dirty="0" err="1">
                <a:solidFill>
                  <a:srgbClr val="000000"/>
                </a:solidFill>
                <a:highlight>
                  <a:srgbClr val="FFFFFF"/>
                </a:highlight>
                <a:latin typeface="Courier New" panose="02070309020205020404" pitchFamily="49" charset="0"/>
              </a:rPr>
              <a:t>iter</a:t>
            </a:r>
            <a:r>
              <a:rPr lang="en-US" sz="1000" dirty="0">
                <a:solidFill>
                  <a:srgbClr val="000000"/>
                </a:solidFill>
                <a:highlight>
                  <a:srgbClr val="FFFFFF"/>
                </a:highlight>
                <a:latin typeface="Courier New" panose="02070309020205020404" pitchFamily="49" charset="0"/>
              </a:rPr>
              <a:t>__</a:t>
            </a:r>
            <a:r>
              <a:rPr lang="en-US" sz="1000" b="1" dirty="0">
                <a:solidFill>
                  <a:srgbClr val="000080"/>
                </a:solidFill>
                <a:highlight>
                  <a:srgbClr val="FFFFFF"/>
                </a:highlight>
                <a:latin typeface="Courier New" panose="02070309020205020404" pitchFamily="49" charset="0"/>
              </a:rPr>
              <a:t>()</a:t>
            </a:r>
            <a:endParaRPr lang="en-US" dirty="0"/>
          </a:p>
        </p:txBody>
      </p:sp>
      <p:sp>
        <p:nvSpPr>
          <p:cNvPr id="6" name="Rectangle 5"/>
          <p:cNvSpPr/>
          <p:nvPr/>
        </p:nvSpPr>
        <p:spPr>
          <a:xfrm>
            <a:off x="3871432" y="97323"/>
            <a:ext cx="5169826" cy="6555641"/>
          </a:xfrm>
          <a:prstGeom prst="rect">
            <a:avLst/>
          </a:prstGeom>
          <a:ln>
            <a:solidFill>
              <a:schemeClr val="tx1"/>
            </a:solidFill>
          </a:ln>
        </p:spPr>
        <p:txBody>
          <a:bodyPr wrap="square">
            <a:spAutoFit/>
          </a:bodyPr>
          <a:lstStyle/>
          <a:p>
            <a:r>
              <a:rPr lang="en-US" sz="1000" b="1" dirty="0">
                <a:solidFill>
                  <a:srgbClr val="0000FF"/>
                </a:solidFill>
                <a:highlight>
                  <a:srgbClr val="FFFFFF"/>
                </a:highlight>
                <a:latin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rPr>
              <a:t> </a:t>
            </a:r>
            <a:r>
              <a:rPr lang="en-US" sz="1000" b="1" dirty="0" err="1">
                <a:solidFill>
                  <a:srgbClr val="000000"/>
                </a:solidFill>
                <a:highlight>
                  <a:srgbClr val="FFFFFF"/>
                </a:highlight>
                <a:latin typeface="Courier New" panose="02070309020205020404" pitchFamily="49" charset="0"/>
              </a:rPr>
              <a:t>TreeNode</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a:solidFill>
                  <a:srgbClr val="FF00FF"/>
                </a:solidFill>
                <a:highlight>
                  <a:srgbClr val="FFFFFF"/>
                </a:highlight>
                <a:latin typeface="Courier New" panose="02070309020205020404" pitchFamily="49" charset="0"/>
              </a:rPr>
              <a:t>__</a:t>
            </a:r>
            <a:r>
              <a:rPr lang="en-US" sz="1000" dirty="0" err="1">
                <a:solidFill>
                  <a:srgbClr val="FF00FF"/>
                </a:solidFill>
                <a:highlight>
                  <a:srgbClr val="FFFFFF"/>
                </a:highlight>
                <a:latin typeface="Courier New" panose="02070309020205020404" pitchFamily="49" charset="0"/>
              </a:rPr>
              <a:t>init</a:t>
            </a:r>
            <a:r>
              <a:rPr lang="en-US" sz="1000" dirty="0">
                <a:solidFill>
                  <a:srgbClr val="FF00FF"/>
                </a:solidFill>
                <a:highlight>
                  <a:srgbClr val="FFFFFF"/>
                </a:highlight>
                <a:latin typeface="Courier New" panose="02070309020205020404" pitchFamily="49" charset="0"/>
              </a:rPr>
              <a:t>__</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key</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val</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left</a:t>
            </a:r>
            <a:r>
              <a:rPr lang="en-US" sz="1000" b="1" dirty="0">
                <a:solidFill>
                  <a:srgbClr val="000080"/>
                </a:solidFill>
                <a:highlight>
                  <a:srgbClr val="FFFFFF"/>
                </a:highlight>
                <a:latin typeface="Courier New" panose="02070309020205020404" pitchFamily="49" charset="0"/>
              </a:rPr>
              <a:t>=</a:t>
            </a:r>
            <a:r>
              <a:rPr lang="en-US" sz="1000" b="1" dirty="0" err="1">
                <a:solidFill>
                  <a:srgbClr val="0000FF"/>
                </a:solidFill>
                <a:highlight>
                  <a:srgbClr val="FFFFFF"/>
                </a:highlight>
                <a:latin typeface="Courier New" panose="02070309020205020404" pitchFamily="49" charset="0"/>
              </a:rPr>
              <a:t>None</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right</a:t>
            </a:r>
            <a:r>
              <a:rPr lang="en-US" sz="1000" b="1" dirty="0">
                <a:solidFill>
                  <a:srgbClr val="000080"/>
                </a:solidFill>
                <a:highlight>
                  <a:srgbClr val="FFFFFF"/>
                </a:highlight>
                <a:latin typeface="Courier New" panose="02070309020205020404" pitchFamily="49" charset="0"/>
              </a:rPr>
              <a:t>=</a:t>
            </a:r>
            <a:r>
              <a:rPr lang="en-US" sz="1000" b="1" dirty="0">
                <a:solidFill>
                  <a:srgbClr val="0000FF"/>
                </a:solidFill>
                <a:highlight>
                  <a:srgbClr val="FFFFFF"/>
                </a:highlight>
                <a:latin typeface="Courier New" panose="02070309020205020404" pitchFamily="49" charset="0"/>
              </a:rPr>
              <a:t>None</a:t>
            </a:r>
            <a:r>
              <a:rPr lang="en-US" sz="1000" b="1" dirty="0" smtClean="0">
                <a:solidFill>
                  <a:srgbClr val="000080"/>
                </a:solidFill>
                <a:highlight>
                  <a:srgbClr val="FFFFFF"/>
                </a:highlight>
                <a:latin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rPr>
              <a:t> parent</a:t>
            </a:r>
            <a:r>
              <a:rPr lang="en-US" sz="1000" b="1" dirty="0" smtClean="0">
                <a:solidFill>
                  <a:srgbClr val="000080"/>
                </a:solidFill>
                <a:highlight>
                  <a:srgbClr val="FFFFFF"/>
                </a:highlight>
                <a:latin typeface="Courier New" panose="02070309020205020404" pitchFamily="49" charset="0"/>
              </a:rPr>
              <a:t>=</a:t>
            </a:r>
            <a:r>
              <a:rPr lang="en-US" sz="1000" b="1" dirty="0" smtClean="0">
                <a:solidFill>
                  <a:srgbClr val="0000FF"/>
                </a:solidFill>
                <a:highlight>
                  <a:srgbClr val="FFFFFF"/>
                </a:highlight>
                <a:latin typeface="Courier New" panose="02070309020205020404" pitchFamily="49" charset="0"/>
              </a:rPr>
              <a:t>None</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key</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key</a:t>
            </a: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payload</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val</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leftChild</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left</a:t>
            </a: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rightChild</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right</a:t>
            </a: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parent</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parent</a:t>
            </a: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err="1">
                <a:solidFill>
                  <a:srgbClr val="FF00FF"/>
                </a:solidFill>
                <a:highlight>
                  <a:srgbClr val="FFFFFF"/>
                </a:highlight>
                <a:latin typeface="Courier New" panose="02070309020205020404" pitchFamily="49" charset="0"/>
              </a:rPr>
              <a:t>hasLeftChild</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leftChild</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err="1">
                <a:solidFill>
                  <a:srgbClr val="FF00FF"/>
                </a:solidFill>
                <a:highlight>
                  <a:srgbClr val="FFFFFF"/>
                </a:highlight>
                <a:latin typeface="Courier New" panose="02070309020205020404" pitchFamily="49" charset="0"/>
              </a:rPr>
              <a:t>hasRightChild</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rightChild</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err="1">
                <a:solidFill>
                  <a:srgbClr val="FF00FF"/>
                </a:solidFill>
                <a:highlight>
                  <a:srgbClr val="FFFFFF"/>
                </a:highlight>
                <a:latin typeface="Courier New" panose="02070309020205020404" pitchFamily="49" charset="0"/>
              </a:rPr>
              <a:t>isLeftChild</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parent</a:t>
            </a:r>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and</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parent</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leftChild</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self</a:t>
            </a: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err="1">
                <a:solidFill>
                  <a:srgbClr val="FF00FF"/>
                </a:solidFill>
                <a:highlight>
                  <a:srgbClr val="FFFFFF"/>
                </a:highlight>
                <a:latin typeface="Courier New" panose="02070309020205020404" pitchFamily="49" charset="0"/>
              </a:rPr>
              <a:t>isRightChild</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parent</a:t>
            </a:r>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and</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parent</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rightChild</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self</a:t>
            </a: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err="1">
                <a:solidFill>
                  <a:srgbClr val="FF00FF"/>
                </a:solidFill>
                <a:highlight>
                  <a:srgbClr val="FFFFFF"/>
                </a:highlight>
                <a:latin typeface="Courier New" panose="02070309020205020404" pitchFamily="49" charset="0"/>
              </a:rPr>
              <a:t>isRoot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not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parent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err="1">
                <a:solidFill>
                  <a:srgbClr val="FF00FF"/>
                </a:solidFill>
                <a:highlight>
                  <a:srgbClr val="FFFFFF"/>
                </a:highlight>
                <a:latin typeface="Courier New" panose="02070309020205020404" pitchFamily="49" charset="0"/>
              </a:rPr>
              <a:t>isLeaf</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not</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rightChild</a:t>
            </a:r>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or</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leftChild</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err="1">
                <a:solidFill>
                  <a:srgbClr val="FF00FF"/>
                </a:solidFill>
                <a:highlight>
                  <a:srgbClr val="FFFFFF"/>
                </a:highlight>
                <a:latin typeface="Courier New" panose="02070309020205020404" pitchFamily="49" charset="0"/>
              </a:rPr>
              <a:t>hasAnyChildren</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rightChild</a:t>
            </a:r>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or</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leftChild</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err="1">
                <a:solidFill>
                  <a:srgbClr val="FF00FF"/>
                </a:solidFill>
                <a:highlight>
                  <a:srgbClr val="FFFFFF"/>
                </a:highlight>
                <a:latin typeface="Courier New" panose="02070309020205020404" pitchFamily="49" charset="0"/>
              </a:rPr>
              <a:t>hasBothChildren</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self</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rightChild</a:t>
            </a:r>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and</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leftChild</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err="1">
                <a:solidFill>
                  <a:srgbClr val="0000FF"/>
                </a:solidFill>
                <a:highlight>
                  <a:srgbClr val="FFFFFF"/>
                </a:highlight>
                <a:latin typeface="Courier New" panose="02070309020205020404" pitchFamily="49" charset="0"/>
              </a:rPr>
              <a:t>def</a:t>
            </a:r>
            <a:r>
              <a:rPr lang="en-US" sz="1000" dirty="0">
                <a:solidFill>
                  <a:srgbClr val="000000"/>
                </a:solidFill>
                <a:highlight>
                  <a:srgbClr val="FFFFFF"/>
                </a:highlight>
                <a:latin typeface="Courier New" panose="02070309020205020404" pitchFamily="49" charset="0"/>
              </a:rPr>
              <a:t> </a:t>
            </a:r>
            <a:r>
              <a:rPr lang="en-US" sz="1000" dirty="0" err="1">
                <a:solidFill>
                  <a:srgbClr val="FF00FF"/>
                </a:solidFill>
                <a:highlight>
                  <a:srgbClr val="FFFFFF"/>
                </a:highlight>
                <a:latin typeface="Courier New" panose="02070309020205020404" pitchFamily="49" charset="0"/>
              </a:rPr>
              <a:t>replaceNodeData</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key</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value</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lc</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rc</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key</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key</a:t>
            </a: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payload</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value</a:t>
            </a: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leftChild</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lc</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rightChild</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rc</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if</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hasLeftChild</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leftChild</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parent</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self</a:t>
            </a:r>
          </a:p>
          <a:p>
            <a:r>
              <a:rPr lang="en-US" sz="1000" dirty="0">
                <a:solidFill>
                  <a:srgbClr val="000000"/>
                </a:solidFill>
                <a:highlight>
                  <a:srgbClr val="FFFFFF"/>
                </a:highlight>
                <a:latin typeface="Courier New" panose="02070309020205020404" pitchFamily="49" charset="0"/>
              </a:rPr>
              <a:t>        </a:t>
            </a:r>
            <a:r>
              <a:rPr lang="en-US" sz="1000" b="1" dirty="0">
                <a:solidFill>
                  <a:srgbClr val="0000FF"/>
                </a:solidFill>
                <a:highlight>
                  <a:srgbClr val="FFFFFF"/>
                </a:highlight>
                <a:latin typeface="Courier New" panose="02070309020205020404" pitchFamily="49" charset="0"/>
              </a:rPr>
              <a:t>if</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hasRightChild</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self</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rightChild</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parent</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self</a:t>
            </a:r>
            <a:endParaRPr lang="en-US" dirty="0"/>
          </a:p>
        </p:txBody>
      </p:sp>
      <p:sp>
        <p:nvSpPr>
          <p:cNvPr id="7" name="TextBox 6"/>
          <p:cNvSpPr txBox="1"/>
          <p:nvPr/>
        </p:nvSpPr>
        <p:spPr>
          <a:xfrm>
            <a:off x="200346" y="5044611"/>
            <a:ext cx="3303142" cy="369332"/>
          </a:xfrm>
          <a:prstGeom prst="rect">
            <a:avLst/>
          </a:prstGeom>
          <a:noFill/>
        </p:spPr>
        <p:txBody>
          <a:bodyPr wrap="square" rtlCol="0">
            <a:spAutoFit/>
          </a:bodyPr>
          <a:lstStyle/>
          <a:p>
            <a:r>
              <a:rPr lang="en-US" dirty="0" smtClean="0"/>
              <a:t>Binary search tree outer class</a:t>
            </a:r>
            <a:endParaRPr lang="en-US" dirty="0"/>
          </a:p>
        </p:txBody>
      </p:sp>
    </p:spTree>
    <p:extLst>
      <p:ext uri="{BB962C8B-B14F-4D97-AF65-F5344CB8AC3E}">
        <p14:creationId xmlns:p14="http://schemas.microsoft.com/office/powerpoint/2010/main" val="3790989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Inserting a new node into a binary search tree</a:t>
            </a:r>
            <a:endParaRPr lang="en-NZ"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36321"/>
                <a:ext cx="7886700" cy="3121152"/>
              </a:xfrm>
            </p:spPr>
            <p:txBody>
              <a:bodyPr>
                <a:normAutofit fontScale="92500" lnSpcReduction="20000"/>
              </a:bodyPr>
              <a:lstStyle/>
              <a:p>
                <a:r>
                  <a:rPr lang="en-NZ" dirty="0" smtClean="0"/>
                  <a:t>Put Algorithm:</a:t>
                </a:r>
              </a:p>
              <a:p>
                <a:pPr lvl="1"/>
                <a:r>
                  <a:rPr lang="en-NZ" dirty="0"/>
                  <a:t>Starting at the root of the tree, search the binary tree comparing the new key to the key in the current node. </a:t>
                </a:r>
                <a:endParaRPr lang="en-NZ" dirty="0" smtClean="0"/>
              </a:p>
              <a:p>
                <a:pPr lvl="1"/>
                <a:r>
                  <a:rPr lang="en-NZ" dirty="0" smtClean="0"/>
                  <a:t>If </a:t>
                </a:r>
                <a:r>
                  <a:rPr lang="en-NZ" dirty="0"/>
                  <a:t>the new key is less than the current node, search the left subtree. </a:t>
                </a:r>
                <a:endParaRPr lang="en-NZ" dirty="0" smtClean="0"/>
              </a:p>
              <a:p>
                <a:pPr lvl="1"/>
                <a:r>
                  <a:rPr lang="en-NZ" dirty="0" smtClean="0"/>
                  <a:t>If </a:t>
                </a:r>
                <a:r>
                  <a:rPr lang="en-NZ" dirty="0"/>
                  <a:t>the new key is greater than the current node, search the right subtree.</a:t>
                </a:r>
              </a:p>
              <a:p>
                <a:pPr lvl="1"/>
                <a:r>
                  <a:rPr lang="en-NZ" dirty="0"/>
                  <a:t>When there is no left (or right) child to search, we have found the position in the tree where the new node should be installed.</a:t>
                </a:r>
              </a:p>
              <a:p>
                <a:pPr lvl="1"/>
                <a:r>
                  <a:rPr lang="en-NZ" dirty="0"/>
                  <a:t>To add a node to the tree, create a new </a:t>
                </a:r>
                <a:r>
                  <a:rPr lang="en-NZ" dirty="0" err="1">
                    <a:latin typeface="Consolas" panose="020B0609020204030204" pitchFamily="49" charset="0"/>
                    <a:cs typeface="Consolas" panose="020B0609020204030204" pitchFamily="49" charset="0"/>
                  </a:rPr>
                  <a:t>TreeNode</a:t>
                </a:r>
                <a:r>
                  <a:rPr lang="en-NZ" dirty="0"/>
                  <a:t> object and insert the object at the point discovered in the previous step.</a:t>
                </a:r>
                <a:endParaRPr lang="en-NZ" dirty="0" smtClean="0"/>
              </a:p>
              <a:p>
                <a:r>
                  <a:rPr lang="en-NZ" dirty="0" smtClean="0"/>
                  <a:t>The </a:t>
                </a:r>
                <a:r>
                  <a:rPr lang="en-NZ" dirty="0"/>
                  <a:t>lightly shaded nodes indicate the nodes that were visited during the insertion </a:t>
                </a:r>
                <a:r>
                  <a:rPr lang="en-NZ" dirty="0" smtClean="0"/>
                  <a:t>process of key 19.</a:t>
                </a:r>
              </a:p>
              <a:p>
                <a:r>
                  <a:rPr lang="en-NZ" dirty="0" smtClean="0"/>
                  <a:t>Notice the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a14:m>
                <a:r>
                  <a:rPr lang="en-NZ" dirty="0" smtClean="0"/>
                  <a:t> cost of the insertion operation</a:t>
                </a:r>
                <a:endParaRPr lang="en-NZ"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36321"/>
                <a:ext cx="7886700" cy="3121152"/>
              </a:xfrm>
              <a:blipFill>
                <a:blip r:embed="rId2"/>
                <a:stretch>
                  <a:fillRect l="-541" t="-3320" r="-541"/>
                </a:stretch>
              </a:blipFill>
            </p:spPr>
            <p:txBody>
              <a:bodyPr/>
              <a:lstStyle/>
              <a:p>
                <a:r>
                  <a:rPr lang="en-US">
                    <a:noFill/>
                  </a:rPr>
                  <a:t> </a:t>
                </a:r>
              </a:p>
            </p:txBody>
          </p:sp>
        </mc:Fallback>
      </mc:AlternateContent>
      <p:pic>
        <p:nvPicPr>
          <p:cNvPr id="2051" name="Picture 3" descr="../_images/bstp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679" y="4157473"/>
            <a:ext cx="45720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200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Deleting a node in a binary search tree</a:t>
            </a:r>
            <a:endParaRPr lang="en-NZ"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NZ" dirty="0" smtClean="0"/>
                  <a:t>Finding whether an element is contained in a binary search tree is also an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r>
                          <a:rPr lang="en-US" i="1">
                            <a:latin typeface="Cambria Math" panose="02040503050406030204" pitchFamily="18" charset="0"/>
                          </a:rPr>
                          <m:t>)</m:t>
                        </m:r>
                      </m:e>
                    </m:func>
                  </m:oMath>
                </a14:m>
                <a:r>
                  <a:rPr lang="en-NZ" dirty="0"/>
                  <a:t> </a:t>
                </a:r>
                <a:r>
                  <a:rPr lang="en-NZ" dirty="0" smtClean="0"/>
                  <a:t>operation</a:t>
                </a:r>
              </a:p>
              <a:p>
                <a:pPr lvl="1"/>
                <a:r>
                  <a:rPr lang="en-NZ" dirty="0" smtClean="0"/>
                  <a:t>Why?</a:t>
                </a:r>
              </a:p>
              <a:p>
                <a:endParaRPr lang="en-NZ" dirty="0" smtClean="0"/>
              </a:p>
              <a:p>
                <a:r>
                  <a:rPr lang="en-NZ" dirty="0" smtClean="0"/>
                  <a:t>Deleting a node in a BST is also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r>
                          <a:rPr lang="en-US" i="1">
                            <a:latin typeface="Cambria Math" panose="02040503050406030204" pitchFamily="18" charset="0"/>
                          </a:rPr>
                          <m:t>)</m:t>
                        </m:r>
                      </m:e>
                    </m:func>
                  </m:oMath>
                </a14:m>
                <a:r>
                  <a:rPr lang="en-NZ" dirty="0" smtClean="0"/>
                  <a:t> plus a bit of overhead</a:t>
                </a:r>
              </a:p>
              <a:p>
                <a:endParaRPr lang="en-NZ" dirty="0" smtClean="0"/>
              </a:p>
              <a:p>
                <a:r>
                  <a:rPr lang="en-NZ" dirty="0" smtClean="0"/>
                  <a:t>Once </a:t>
                </a:r>
                <a:r>
                  <a:rPr lang="en-NZ" dirty="0"/>
                  <a:t>we’ve found the node containing the key we want to delete, there are three cases that we must consider:</a:t>
                </a:r>
              </a:p>
              <a:p>
                <a:pPr marL="800100" lvl="1" indent="-457200">
                  <a:buFont typeface="+mj-lt"/>
                  <a:buAutoNum type="arabicPeriod"/>
                </a:pPr>
                <a:r>
                  <a:rPr lang="en-NZ" dirty="0" smtClean="0"/>
                  <a:t>The </a:t>
                </a:r>
                <a:r>
                  <a:rPr lang="en-NZ" dirty="0"/>
                  <a:t>node to be deleted has no </a:t>
                </a:r>
                <a:r>
                  <a:rPr lang="en-NZ" dirty="0" smtClean="0"/>
                  <a:t>children.</a:t>
                </a:r>
                <a:endParaRPr lang="en-NZ" dirty="0"/>
              </a:p>
              <a:p>
                <a:pPr marL="800100" lvl="1" indent="-457200">
                  <a:buFont typeface="+mj-lt"/>
                  <a:buAutoNum type="arabicPeriod"/>
                </a:pPr>
                <a:r>
                  <a:rPr lang="en-NZ" dirty="0"/>
                  <a:t>The node to be deleted has only one </a:t>
                </a:r>
                <a:r>
                  <a:rPr lang="en-NZ" dirty="0" smtClean="0"/>
                  <a:t>child.</a:t>
                </a:r>
                <a:endParaRPr lang="en-NZ" dirty="0"/>
              </a:p>
              <a:p>
                <a:pPr marL="800100" lvl="1" indent="-457200">
                  <a:buFont typeface="+mj-lt"/>
                  <a:buAutoNum type="arabicPeriod"/>
                </a:pPr>
                <a:r>
                  <a:rPr lang="en-NZ" dirty="0"/>
                  <a:t>The node to be deleted has two </a:t>
                </a:r>
                <a:r>
                  <a:rPr lang="en-NZ" dirty="0" smtClean="0"/>
                  <a:t>children.</a:t>
                </a:r>
                <a:endParaRPr lang="en-NZ"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t="-1380"/>
                </a:stretch>
              </a:blipFill>
            </p:spPr>
            <p:txBody>
              <a:bodyPr/>
              <a:lstStyle/>
              <a:p>
                <a:r>
                  <a:rPr lang="en-NZ">
                    <a:noFill/>
                  </a:rPr>
                  <a:t> </a:t>
                </a:r>
              </a:p>
            </p:txBody>
          </p:sp>
        </mc:Fallback>
      </mc:AlternateContent>
    </p:spTree>
    <p:extLst>
      <p:ext uri="{BB962C8B-B14F-4D97-AF65-F5344CB8AC3E}">
        <p14:creationId xmlns:p14="http://schemas.microsoft.com/office/powerpoint/2010/main" val="2350388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1. </a:t>
            </a:r>
            <a:r>
              <a:rPr lang="en-NZ" dirty="0"/>
              <a:t>The node to be deleted has no </a:t>
            </a:r>
            <a:r>
              <a:rPr lang="en-NZ" dirty="0" smtClean="0"/>
              <a:t>children</a:t>
            </a:r>
            <a:endParaRPr lang="en-NZ" dirty="0"/>
          </a:p>
        </p:txBody>
      </p:sp>
      <p:sp>
        <p:nvSpPr>
          <p:cNvPr id="3" name="Content Placeholder 2"/>
          <p:cNvSpPr>
            <a:spLocks noGrp="1"/>
          </p:cNvSpPr>
          <p:nvPr>
            <p:ph idx="1"/>
          </p:nvPr>
        </p:nvSpPr>
        <p:spPr/>
        <p:txBody>
          <a:bodyPr/>
          <a:lstStyle/>
          <a:p>
            <a:r>
              <a:rPr lang="en-NZ" dirty="0"/>
              <a:t> If the current node has no children all we need to do is delete the node and remove the reference to this node in the parent. </a:t>
            </a:r>
          </a:p>
        </p:txBody>
      </p:sp>
      <p:pic>
        <p:nvPicPr>
          <p:cNvPr id="3074" name="Picture 2" descr="../_images/bstde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2947988"/>
            <a:ext cx="70675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563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2. </a:t>
            </a:r>
            <a:r>
              <a:rPr lang="en-NZ" dirty="0"/>
              <a:t>The node to be deleted has only one </a:t>
            </a:r>
            <a:r>
              <a:rPr lang="en-NZ" dirty="0" smtClean="0"/>
              <a:t>child</a:t>
            </a:r>
            <a:endParaRPr lang="en-NZ" dirty="0"/>
          </a:p>
        </p:txBody>
      </p:sp>
      <p:sp>
        <p:nvSpPr>
          <p:cNvPr id="3" name="Content Placeholder 2"/>
          <p:cNvSpPr>
            <a:spLocks noGrp="1"/>
          </p:cNvSpPr>
          <p:nvPr>
            <p:ph idx="1"/>
          </p:nvPr>
        </p:nvSpPr>
        <p:spPr/>
        <p:txBody>
          <a:bodyPr/>
          <a:lstStyle/>
          <a:p>
            <a:r>
              <a:rPr lang="en-NZ" dirty="0"/>
              <a:t>The second case is only slightly more </a:t>
            </a:r>
            <a:r>
              <a:rPr lang="en-NZ" dirty="0" smtClean="0"/>
              <a:t>complicated. </a:t>
            </a:r>
          </a:p>
          <a:p>
            <a:r>
              <a:rPr lang="en-NZ" dirty="0" smtClean="0"/>
              <a:t>If </a:t>
            </a:r>
            <a:r>
              <a:rPr lang="en-NZ" dirty="0"/>
              <a:t>a node has only a single child, then we can simply promote the child to take the place of its parent. </a:t>
            </a:r>
          </a:p>
        </p:txBody>
      </p:sp>
      <p:pic>
        <p:nvPicPr>
          <p:cNvPr id="4098" name="Picture 2" descr="../_images/bstde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 y="3228403"/>
            <a:ext cx="75152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964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1629</Words>
  <Application>Microsoft Office PowerPoint</Application>
  <PresentationFormat>On-screen Show (4:3)</PresentationFormat>
  <Paragraphs>199</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Consolas</vt:lpstr>
      <vt:lpstr>Courier New</vt:lpstr>
      <vt:lpstr>Wingdings</vt:lpstr>
      <vt:lpstr>Office Theme</vt:lpstr>
      <vt:lpstr>Binary search trees</vt:lpstr>
      <vt:lpstr>Binary search trees introduction</vt:lpstr>
      <vt:lpstr>PowerPoint Presentation</vt:lpstr>
      <vt:lpstr>Binary Search Tree (bst Property)</vt:lpstr>
      <vt:lpstr>Binary search tree implementation</vt:lpstr>
      <vt:lpstr>Inserting a new node into a binary search tree</vt:lpstr>
      <vt:lpstr>Deleting a node in a binary search tree</vt:lpstr>
      <vt:lpstr>1. The node to be deleted has no children</vt:lpstr>
      <vt:lpstr>2. The node to be deleted has only one child</vt:lpstr>
      <vt:lpstr>3. The node to be deleted has two children</vt:lpstr>
      <vt:lpstr>3. The node to be deleted has two children</vt:lpstr>
      <vt:lpstr>Search tree analysis</vt:lpstr>
      <vt:lpstr> Balanced Binary Search Trees: AVL Trees</vt:lpstr>
      <vt:lpstr>AVL Tree Performance</vt:lpstr>
      <vt:lpstr>AVL Tree Implementation</vt:lpstr>
      <vt:lpstr>What to do when the tree becomes unbalanced? Carry out a rotation to balance nodes with large positive or negative balance factors</vt:lpstr>
      <vt:lpstr>What to do when the tree becomes unbalanced? Carry out a rotation to balance nodes with large positive or negative balance factors</vt:lpstr>
      <vt:lpstr>Performance guarantees of each Map Abstract Data Type Implementations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David Rozado</dc:creator>
  <cp:lastModifiedBy>David Rozado</cp:lastModifiedBy>
  <cp:revision>109</cp:revision>
  <dcterms:created xsi:type="dcterms:W3CDTF">2018-04-07T06:27:44Z</dcterms:created>
  <dcterms:modified xsi:type="dcterms:W3CDTF">2019-10-18T01:56:10Z</dcterms:modified>
</cp:coreProperties>
</file>