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56" r:id="rId2"/>
    <p:sldId id="283" r:id="rId3"/>
    <p:sldId id="284" r:id="rId4"/>
    <p:sldId id="258" r:id="rId5"/>
    <p:sldId id="259" r:id="rId6"/>
    <p:sldId id="277" r:id="rId7"/>
    <p:sldId id="260" r:id="rId8"/>
    <p:sldId id="261" r:id="rId9"/>
    <p:sldId id="262" r:id="rId10"/>
    <p:sldId id="263" r:id="rId11"/>
    <p:sldId id="264" r:id="rId12"/>
    <p:sldId id="278" r:id="rId13"/>
    <p:sldId id="266" r:id="rId14"/>
    <p:sldId id="279" r:id="rId15"/>
    <p:sldId id="267" r:id="rId16"/>
    <p:sldId id="265" r:id="rId17"/>
    <p:sldId id="280" r:id="rId18"/>
    <p:sldId id="271" r:id="rId19"/>
    <p:sldId id="272" r:id="rId20"/>
    <p:sldId id="273" r:id="rId21"/>
    <p:sldId id="281" r:id="rId22"/>
  </p:sldIdLst>
  <p:sldSz cx="9144000" cy="6858000" type="screen4x3"/>
  <p:notesSz cx="6807200"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634" autoAdjust="0"/>
  </p:normalViewPr>
  <p:slideViewPr>
    <p:cSldViewPr snapToGrid="0">
      <p:cViewPr varScale="1">
        <p:scale>
          <a:sx n="96" d="100"/>
          <a:sy n="96" d="100"/>
        </p:scale>
        <p:origin x="2034" y="9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sz="quarter" idx="1"/>
          </p:nvPr>
        </p:nvSpPr>
        <p:spPr>
          <a:xfrm>
            <a:off x="3855838" y="0"/>
            <a:ext cx="2949787" cy="498693"/>
          </a:xfrm>
          <a:prstGeom prst="rect">
            <a:avLst/>
          </a:prstGeom>
        </p:spPr>
        <p:txBody>
          <a:bodyPr vert="horz" lIns="91440" tIns="45720" rIns="91440" bIns="45720" rtlCol="0"/>
          <a:lstStyle>
            <a:lvl1pPr algn="r">
              <a:defRPr sz="1200"/>
            </a:lvl1pPr>
          </a:lstStyle>
          <a:p>
            <a:fld id="{46DD7EEB-3AF3-4D3C-B7D2-223709EAFDFA}" type="datetimeFigureOut">
              <a:rPr lang="en-NZ" smtClean="0"/>
              <a:t>24/10/2019</a:t>
            </a:fld>
            <a:endParaRPr lang="en-NZ"/>
          </a:p>
        </p:txBody>
      </p:sp>
      <p:sp>
        <p:nvSpPr>
          <p:cNvPr id="4" name="Footer Placeholder 3"/>
          <p:cNvSpPr>
            <a:spLocks noGrp="1"/>
          </p:cNvSpPr>
          <p:nvPr>
            <p:ph type="ftr" sz="quarter" idx="2"/>
          </p:nvPr>
        </p:nvSpPr>
        <p:spPr>
          <a:xfrm>
            <a:off x="0" y="9440647"/>
            <a:ext cx="2949787" cy="498692"/>
          </a:xfrm>
          <a:prstGeom prst="rect">
            <a:avLst/>
          </a:prstGeom>
        </p:spPr>
        <p:txBody>
          <a:bodyPr vert="horz" lIns="91440" tIns="45720" rIns="91440" bIns="45720" rtlCol="0" anchor="b"/>
          <a:lstStyle>
            <a:lvl1pPr algn="l">
              <a:defRPr sz="1200"/>
            </a:lvl1pPr>
          </a:lstStyle>
          <a:p>
            <a:endParaRPr lang="en-NZ"/>
          </a:p>
        </p:txBody>
      </p:sp>
      <p:sp>
        <p:nvSpPr>
          <p:cNvPr id="5" name="Slide Number Placeholder 4"/>
          <p:cNvSpPr>
            <a:spLocks noGrp="1"/>
          </p:cNvSpPr>
          <p:nvPr>
            <p:ph type="sldNum" sz="quarter" idx="3"/>
          </p:nvPr>
        </p:nvSpPr>
        <p:spPr>
          <a:xfrm>
            <a:off x="3855838" y="9440647"/>
            <a:ext cx="2949787" cy="498692"/>
          </a:xfrm>
          <a:prstGeom prst="rect">
            <a:avLst/>
          </a:prstGeom>
        </p:spPr>
        <p:txBody>
          <a:bodyPr vert="horz" lIns="91440" tIns="45720" rIns="91440" bIns="45720" rtlCol="0" anchor="b"/>
          <a:lstStyle>
            <a:lvl1pPr algn="r">
              <a:defRPr sz="1200"/>
            </a:lvl1pPr>
          </a:lstStyle>
          <a:p>
            <a:fld id="{87BBC1F2-52DB-4D9C-8AB3-895613678579}" type="slidenum">
              <a:rPr lang="en-NZ" smtClean="0"/>
              <a:t>‹#›</a:t>
            </a:fld>
            <a:endParaRPr lang="en-NZ"/>
          </a:p>
        </p:txBody>
      </p:sp>
    </p:spTree>
    <p:extLst>
      <p:ext uri="{BB962C8B-B14F-4D97-AF65-F5344CB8AC3E}">
        <p14:creationId xmlns:p14="http://schemas.microsoft.com/office/powerpoint/2010/main" val="32933178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55838" y="0"/>
            <a:ext cx="2949787" cy="498693"/>
          </a:xfrm>
          <a:prstGeom prst="rect">
            <a:avLst/>
          </a:prstGeom>
        </p:spPr>
        <p:txBody>
          <a:bodyPr vert="horz" lIns="91440" tIns="45720" rIns="91440" bIns="45720" rtlCol="0"/>
          <a:lstStyle>
            <a:lvl1pPr algn="r">
              <a:defRPr sz="1200"/>
            </a:lvl1pPr>
          </a:lstStyle>
          <a:p>
            <a:fld id="{18CBD915-4521-42A2-A2A2-74DFC9A4AF15}" type="datetimeFigureOut">
              <a:rPr lang="en-NZ" smtClean="0"/>
              <a:t>24/10/2019</a:t>
            </a:fld>
            <a:endParaRPr lang="en-NZ"/>
          </a:p>
        </p:txBody>
      </p:sp>
      <p:sp>
        <p:nvSpPr>
          <p:cNvPr id="4" name="Slide Image Placeholder 3"/>
          <p:cNvSpPr>
            <a:spLocks noGrp="1" noRot="1" noChangeAspect="1"/>
          </p:cNvSpPr>
          <p:nvPr>
            <p:ph type="sldImg" idx="2"/>
          </p:nvPr>
        </p:nvSpPr>
        <p:spPr>
          <a:xfrm>
            <a:off x="1168400" y="1243013"/>
            <a:ext cx="4470400" cy="3354387"/>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0720" y="4783307"/>
            <a:ext cx="5445760" cy="3913614"/>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9440647"/>
            <a:ext cx="2949787" cy="498692"/>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55838" y="9440647"/>
            <a:ext cx="2949787" cy="498692"/>
          </a:xfrm>
          <a:prstGeom prst="rect">
            <a:avLst/>
          </a:prstGeom>
        </p:spPr>
        <p:txBody>
          <a:bodyPr vert="horz" lIns="91440" tIns="45720" rIns="91440" bIns="45720" rtlCol="0" anchor="b"/>
          <a:lstStyle>
            <a:lvl1pPr algn="r">
              <a:defRPr sz="1200"/>
            </a:lvl1pPr>
          </a:lstStyle>
          <a:p>
            <a:fld id="{84F6A8E1-1D58-48C0-AC3B-CFEEF97BF635}" type="slidenum">
              <a:rPr lang="en-NZ" smtClean="0"/>
              <a:t>‹#›</a:t>
            </a:fld>
            <a:endParaRPr lang="en-NZ"/>
          </a:p>
        </p:txBody>
      </p:sp>
    </p:spTree>
    <p:extLst>
      <p:ext uri="{BB962C8B-B14F-4D97-AF65-F5344CB8AC3E}">
        <p14:creationId xmlns:p14="http://schemas.microsoft.com/office/powerpoint/2010/main" val="730070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84F6A8E1-1D58-48C0-AC3B-CFEEF97BF635}" type="slidenum">
              <a:rPr lang="en-NZ" smtClean="0"/>
              <a:t>1</a:t>
            </a:fld>
            <a:endParaRPr lang="en-NZ"/>
          </a:p>
        </p:txBody>
      </p:sp>
    </p:spTree>
    <p:extLst>
      <p:ext uri="{BB962C8B-B14F-4D97-AF65-F5344CB8AC3E}">
        <p14:creationId xmlns:p14="http://schemas.microsoft.com/office/powerpoint/2010/main" val="234898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84F6A8E1-1D58-48C0-AC3B-CFEEF97BF635}" type="slidenum">
              <a:rPr lang="en-NZ" smtClean="0"/>
              <a:t>4</a:t>
            </a:fld>
            <a:endParaRPr lang="en-NZ"/>
          </a:p>
        </p:txBody>
      </p:sp>
    </p:spTree>
    <p:extLst>
      <p:ext uri="{BB962C8B-B14F-4D97-AF65-F5344CB8AC3E}">
        <p14:creationId xmlns:p14="http://schemas.microsoft.com/office/powerpoint/2010/main" val="1982054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F6A8E1-1D58-48C0-AC3B-CFEEF97BF635}" type="slidenum">
              <a:rPr lang="en-NZ" smtClean="0"/>
              <a:t>21</a:t>
            </a:fld>
            <a:endParaRPr lang="en-NZ"/>
          </a:p>
        </p:txBody>
      </p:sp>
    </p:spTree>
    <p:extLst>
      <p:ext uri="{BB962C8B-B14F-4D97-AF65-F5344CB8AC3E}">
        <p14:creationId xmlns:p14="http://schemas.microsoft.com/office/powerpoint/2010/main" val="1654244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NZ"/>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NZ"/>
          </a:p>
        </p:txBody>
      </p:sp>
      <p:sp>
        <p:nvSpPr>
          <p:cNvPr id="4" name="Date Placeholder 3"/>
          <p:cNvSpPr>
            <a:spLocks noGrp="1"/>
          </p:cNvSpPr>
          <p:nvPr>
            <p:ph type="dt" sz="half" idx="10"/>
          </p:nvPr>
        </p:nvSpPr>
        <p:spPr/>
        <p:txBody>
          <a:bodyPr/>
          <a:lstStyle/>
          <a:p>
            <a:fld id="{252B3B5A-0EDB-4C8C-B60D-E8FACBB416E9}" type="datetimeFigureOut">
              <a:rPr lang="en-NZ" smtClean="0"/>
              <a:t>24/10/2019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05D17168-CD4F-4650-8BCF-ACDC7DAD9BDB}" type="slidenum">
              <a:rPr lang="en-NZ" smtClean="0"/>
              <a:t>‹#›</a:t>
            </a:fld>
            <a:endParaRPr lang="en-NZ"/>
          </a:p>
        </p:txBody>
      </p:sp>
    </p:spTree>
    <p:extLst>
      <p:ext uri="{BB962C8B-B14F-4D97-AF65-F5344CB8AC3E}">
        <p14:creationId xmlns:p14="http://schemas.microsoft.com/office/powerpoint/2010/main" val="4201485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252B3B5A-0EDB-4C8C-B60D-E8FACBB416E9}" type="datetimeFigureOut">
              <a:rPr lang="en-NZ" smtClean="0"/>
              <a:t>24/10/2019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05D17168-CD4F-4650-8BCF-ACDC7DAD9BDB}" type="slidenum">
              <a:rPr lang="en-NZ" smtClean="0"/>
              <a:t>‹#›</a:t>
            </a:fld>
            <a:endParaRPr lang="en-NZ"/>
          </a:p>
        </p:txBody>
      </p:sp>
    </p:spTree>
    <p:extLst>
      <p:ext uri="{BB962C8B-B14F-4D97-AF65-F5344CB8AC3E}">
        <p14:creationId xmlns:p14="http://schemas.microsoft.com/office/powerpoint/2010/main" val="3028542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NZ"/>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252B3B5A-0EDB-4C8C-B60D-E8FACBB416E9}" type="datetimeFigureOut">
              <a:rPr lang="en-NZ" smtClean="0"/>
              <a:t>24/10/2019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05D17168-CD4F-4650-8BCF-ACDC7DAD9BDB}" type="slidenum">
              <a:rPr lang="en-NZ" smtClean="0"/>
              <a:t>‹#›</a:t>
            </a:fld>
            <a:endParaRPr lang="en-NZ"/>
          </a:p>
        </p:txBody>
      </p:sp>
    </p:spTree>
    <p:extLst>
      <p:ext uri="{BB962C8B-B14F-4D97-AF65-F5344CB8AC3E}">
        <p14:creationId xmlns:p14="http://schemas.microsoft.com/office/powerpoint/2010/main" val="1916632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85345"/>
            <a:ext cx="7886700" cy="719328"/>
          </a:xfrm>
        </p:spPr>
        <p:txBody>
          <a:bodyPr/>
          <a:lstStyle/>
          <a:p>
            <a:r>
              <a:rPr lang="en-US" smtClean="0"/>
              <a:t>Click to edit Master title style</a:t>
            </a:r>
            <a:endParaRPr lang="en-NZ"/>
          </a:p>
        </p:txBody>
      </p:sp>
      <p:sp>
        <p:nvSpPr>
          <p:cNvPr id="3" name="Content Placeholder 2"/>
          <p:cNvSpPr>
            <a:spLocks noGrp="1"/>
          </p:cNvSpPr>
          <p:nvPr>
            <p:ph idx="1"/>
          </p:nvPr>
        </p:nvSpPr>
        <p:spPr>
          <a:xfrm>
            <a:off x="628650" y="1011936"/>
            <a:ext cx="7886700" cy="5165027"/>
          </a:xfrm>
        </p:spPr>
        <p:txBody>
          <a:bodyPr/>
          <a:lstStyle>
            <a:lvl2pPr marL="514350" indent="-171450">
              <a:buFont typeface="Calibri" panose="020F0502020204030204" pitchFamily="34" charset="0"/>
              <a:buChar char="-"/>
              <a:defRPr/>
            </a:lvl2pPr>
            <a:lvl3pPr marL="857250" indent="-171450">
              <a:buFont typeface="Courier New" panose="02070309020205020404" pitchFamily="49" charset="0"/>
              <a:buChar char="o"/>
              <a:defRPr/>
            </a:lvl3pPr>
            <a:lvl4pPr marL="1200150" indent="-171450">
              <a:buFont typeface="Wingdings" panose="05000000000000000000" pitchFamily="2" charset="2"/>
              <a:buChar char="ü"/>
              <a:defRPr/>
            </a:lvl4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NZ" dirty="0"/>
          </a:p>
        </p:txBody>
      </p:sp>
      <p:sp>
        <p:nvSpPr>
          <p:cNvPr id="4" name="Date Placeholder 3"/>
          <p:cNvSpPr>
            <a:spLocks noGrp="1"/>
          </p:cNvSpPr>
          <p:nvPr>
            <p:ph type="dt" sz="half" idx="10"/>
          </p:nvPr>
        </p:nvSpPr>
        <p:spPr/>
        <p:txBody>
          <a:bodyPr/>
          <a:lstStyle/>
          <a:p>
            <a:fld id="{252B3B5A-0EDB-4C8C-B60D-E8FACBB416E9}" type="datetimeFigureOut">
              <a:rPr lang="en-NZ" smtClean="0"/>
              <a:t>24/10/2019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05D17168-CD4F-4650-8BCF-ACDC7DAD9BDB}" type="slidenum">
              <a:rPr lang="en-NZ" smtClean="0"/>
              <a:t>‹#›</a:t>
            </a:fld>
            <a:endParaRPr lang="en-NZ"/>
          </a:p>
        </p:txBody>
      </p:sp>
    </p:spTree>
    <p:extLst>
      <p:ext uri="{BB962C8B-B14F-4D97-AF65-F5344CB8AC3E}">
        <p14:creationId xmlns:p14="http://schemas.microsoft.com/office/powerpoint/2010/main" val="248286559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NZ"/>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52B3B5A-0EDB-4C8C-B60D-E8FACBB416E9}" type="datetimeFigureOut">
              <a:rPr lang="en-NZ" smtClean="0"/>
              <a:t>24/10/2019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05D17168-CD4F-4650-8BCF-ACDC7DAD9BDB}" type="slidenum">
              <a:rPr lang="en-NZ" smtClean="0"/>
              <a:t>‹#›</a:t>
            </a:fld>
            <a:endParaRPr lang="en-NZ"/>
          </a:p>
        </p:txBody>
      </p:sp>
    </p:spTree>
    <p:extLst>
      <p:ext uri="{BB962C8B-B14F-4D97-AF65-F5344CB8AC3E}">
        <p14:creationId xmlns:p14="http://schemas.microsoft.com/office/powerpoint/2010/main" val="1141162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Date Placeholder 4"/>
          <p:cNvSpPr>
            <a:spLocks noGrp="1"/>
          </p:cNvSpPr>
          <p:nvPr>
            <p:ph type="dt" sz="half" idx="10"/>
          </p:nvPr>
        </p:nvSpPr>
        <p:spPr/>
        <p:txBody>
          <a:bodyPr/>
          <a:lstStyle/>
          <a:p>
            <a:fld id="{252B3B5A-0EDB-4C8C-B60D-E8FACBB416E9}" type="datetimeFigureOut">
              <a:rPr lang="en-NZ" smtClean="0"/>
              <a:t>24/10/2019</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05D17168-CD4F-4650-8BCF-ACDC7DAD9BDB}" type="slidenum">
              <a:rPr lang="en-NZ" smtClean="0"/>
              <a:t>‹#›</a:t>
            </a:fld>
            <a:endParaRPr lang="en-NZ"/>
          </a:p>
        </p:txBody>
      </p:sp>
    </p:spTree>
    <p:extLst>
      <p:ext uri="{BB962C8B-B14F-4D97-AF65-F5344CB8AC3E}">
        <p14:creationId xmlns:p14="http://schemas.microsoft.com/office/powerpoint/2010/main" val="1516698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NZ"/>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7" name="Date Placeholder 6"/>
          <p:cNvSpPr>
            <a:spLocks noGrp="1"/>
          </p:cNvSpPr>
          <p:nvPr>
            <p:ph type="dt" sz="half" idx="10"/>
          </p:nvPr>
        </p:nvSpPr>
        <p:spPr/>
        <p:txBody>
          <a:bodyPr/>
          <a:lstStyle/>
          <a:p>
            <a:fld id="{252B3B5A-0EDB-4C8C-B60D-E8FACBB416E9}" type="datetimeFigureOut">
              <a:rPr lang="en-NZ" smtClean="0"/>
              <a:t>24/10/2019</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05D17168-CD4F-4650-8BCF-ACDC7DAD9BDB}" type="slidenum">
              <a:rPr lang="en-NZ" smtClean="0"/>
              <a:t>‹#›</a:t>
            </a:fld>
            <a:endParaRPr lang="en-NZ"/>
          </a:p>
        </p:txBody>
      </p:sp>
    </p:spTree>
    <p:extLst>
      <p:ext uri="{BB962C8B-B14F-4D97-AF65-F5344CB8AC3E}">
        <p14:creationId xmlns:p14="http://schemas.microsoft.com/office/powerpoint/2010/main" val="413623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Date Placeholder 2"/>
          <p:cNvSpPr>
            <a:spLocks noGrp="1"/>
          </p:cNvSpPr>
          <p:nvPr>
            <p:ph type="dt" sz="half" idx="10"/>
          </p:nvPr>
        </p:nvSpPr>
        <p:spPr/>
        <p:txBody>
          <a:bodyPr/>
          <a:lstStyle/>
          <a:p>
            <a:fld id="{252B3B5A-0EDB-4C8C-B60D-E8FACBB416E9}" type="datetimeFigureOut">
              <a:rPr lang="en-NZ" smtClean="0"/>
              <a:t>24/10/2019</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05D17168-CD4F-4650-8BCF-ACDC7DAD9BDB}" type="slidenum">
              <a:rPr lang="en-NZ" smtClean="0"/>
              <a:t>‹#›</a:t>
            </a:fld>
            <a:endParaRPr lang="en-NZ"/>
          </a:p>
        </p:txBody>
      </p:sp>
    </p:spTree>
    <p:extLst>
      <p:ext uri="{BB962C8B-B14F-4D97-AF65-F5344CB8AC3E}">
        <p14:creationId xmlns:p14="http://schemas.microsoft.com/office/powerpoint/2010/main" val="2305240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2B3B5A-0EDB-4C8C-B60D-E8FACBB416E9}" type="datetimeFigureOut">
              <a:rPr lang="en-NZ" smtClean="0"/>
              <a:t>24/10/2019</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05D17168-CD4F-4650-8BCF-ACDC7DAD9BDB}" type="slidenum">
              <a:rPr lang="en-NZ" smtClean="0"/>
              <a:t>‹#›</a:t>
            </a:fld>
            <a:endParaRPr lang="en-NZ"/>
          </a:p>
        </p:txBody>
      </p:sp>
    </p:spTree>
    <p:extLst>
      <p:ext uri="{BB962C8B-B14F-4D97-AF65-F5344CB8AC3E}">
        <p14:creationId xmlns:p14="http://schemas.microsoft.com/office/powerpoint/2010/main" val="4232689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NZ"/>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252B3B5A-0EDB-4C8C-B60D-E8FACBB416E9}" type="datetimeFigureOut">
              <a:rPr lang="en-NZ" smtClean="0"/>
              <a:t>24/10/2019</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05D17168-CD4F-4650-8BCF-ACDC7DAD9BDB}" type="slidenum">
              <a:rPr lang="en-NZ" smtClean="0"/>
              <a:t>‹#›</a:t>
            </a:fld>
            <a:endParaRPr lang="en-NZ"/>
          </a:p>
        </p:txBody>
      </p:sp>
    </p:spTree>
    <p:extLst>
      <p:ext uri="{BB962C8B-B14F-4D97-AF65-F5344CB8AC3E}">
        <p14:creationId xmlns:p14="http://schemas.microsoft.com/office/powerpoint/2010/main" val="252714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NZ"/>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NZ"/>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252B3B5A-0EDB-4C8C-B60D-E8FACBB416E9}" type="datetimeFigureOut">
              <a:rPr lang="en-NZ" smtClean="0"/>
              <a:t>24/10/2019</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05D17168-CD4F-4650-8BCF-ACDC7DAD9BDB}" type="slidenum">
              <a:rPr lang="en-NZ" smtClean="0"/>
              <a:t>‹#›</a:t>
            </a:fld>
            <a:endParaRPr lang="en-NZ"/>
          </a:p>
        </p:txBody>
      </p:sp>
    </p:spTree>
    <p:extLst>
      <p:ext uri="{BB962C8B-B14F-4D97-AF65-F5344CB8AC3E}">
        <p14:creationId xmlns:p14="http://schemas.microsoft.com/office/powerpoint/2010/main" val="2150624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NZ"/>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52B3B5A-0EDB-4C8C-B60D-E8FACBB416E9}" type="datetimeFigureOut">
              <a:rPr lang="en-NZ" smtClean="0"/>
              <a:t>24/10/2019</a:t>
            </a:fld>
            <a:endParaRPr lang="en-NZ"/>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D17168-CD4F-4650-8BCF-ACDC7DAD9BDB}" type="slidenum">
              <a:rPr lang="en-NZ" smtClean="0"/>
              <a:t>‹#›</a:t>
            </a:fld>
            <a:endParaRPr lang="en-NZ"/>
          </a:p>
        </p:txBody>
      </p:sp>
    </p:spTree>
    <p:extLst>
      <p:ext uri="{BB962C8B-B14F-4D97-AF65-F5344CB8AC3E}">
        <p14:creationId xmlns:p14="http://schemas.microsoft.com/office/powerpoint/2010/main" val="13842937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655277"/>
            <a:ext cx="6858000" cy="854686"/>
          </a:xfrm>
        </p:spPr>
        <p:txBody>
          <a:bodyPr>
            <a:normAutofit fontScale="90000"/>
          </a:bodyPr>
          <a:lstStyle/>
          <a:p>
            <a:r>
              <a:rPr lang="en-NZ" dirty="0"/>
              <a:t> Graphs and Graph </a:t>
            </a:r>
            <a:r>
              <a:rPr lang="en-NZ" dirty="0" smtClean="0"/>
              <a:t>Algorithms 1</a:t>
            </a:r>
            <a:endParaRPr lang="en-NZ"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873491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Shortest path applications of Graphs: </a:t>
            </a:r>
            <a:br>
              <a:rPr lang="en-NZ" dirty="0" smtClean="0"/>
            </a:br>
            <a:r>
              <a:rPr lang="en-NZ" dirty="0" smtClean="0"/>
              <a:t>The </a:t>
            </a:r>
            <a:r>
              <a:rPr lang="en-NZ" dirty="0"/>
              <a:t>Word Ladder </a:t>
            </a:r>
            <a:r>
              <a:rPr lang="en-NZ" dirty="0" smtClean="0"/>
              <a:t>Problem</a:t>
            </a:r>
            <a:endParaRPr lang="en-NZ" dirty="0"/>
          </a:p>
        </p:txBody>
      </p:sp>
      <p:sp>
        <p:nvSpPr>
          <p:cNvPr id="3" name="Content Placeholder 2"/>
          <p:cNvSpPr>
            <a:spLocks noGrp="1"/>
          </p:cNvSpPr>
          <p:nvPr>
            <p:ph idx="1"/>
          </p:nvPr>
        </p:nvSpPr>
        <p:spPr>
          <a:xfrm>
            <a:off x="628650" y="1042081"/>
            <a:ext cx="7886700" cy="5165027"/>
          </a:xfrm>
        </p:spPr>
        <p:txBody>
          <a:bodyPr>
            <a:normAutofit/>
          </a:bodyPr>
          <a:lstStyle/>
          <a:p>
            <a:r>
              <a:rPr lang="en-NZ" dirty="0"/>
              <a:t>L</a:t>
            </a:r>
            <a:r>
              <a:rPr lang="en-NZ" dirty="0" smtClean="0"/>
              <a:t>et’s </a:t>
            </a:r>
            <a:r>
              <a:rPr lang="en-NZ" dirty="0"/>
              <a:t>consider the following puzzle called a word ladder. </a:t>
            </a:r>
            <a:endParaRPr lang="en-NZ" dirty="0" smtClean="0"/>
          </a:p>
          <a:p>
            <a:r>
              <a:rPr lang="en-NZ" dirty="0" smtClean="0"/>
              <a:t>Transform </a:t>
            </a:r>
            <a:r>
              <a:rPr lang="en-NZ" dirty="0"/>
              <a:t>the word “FOOL” into the word “SAGE</a:t>
            </a:r>
            <a:r>
              <a:rPr lang="en-NZ" dirty="0" smtClean="0"/>
              <a:t>” by changing </a:t>
            </a:r>
            <a:r>
              <a:rPr lang="en-NZ" dirty="0"/>
              <a:t>one letter at a time. </a:t>
            </a:r>
            <a:endParaRPr lang="en-NZ" dirty="0" smtClean="0"/>
          </a:p>
          <a:p>
            <a:r>
              <a:rPr lang="en-NZ" dirty="0" smtClean="0"/>
              <a:t>Constraint: At </a:t>
            </a:r>
            <a:r>
              <a:rPr lang="en-NZ" dirty="0"/>
              <a:t>each step you must transform one word into another word, you are not allowed to transform a word into a non-word. </a:t>
            </a:r>
          </a:p>
          <a:p>
            <a:r>
              <a:rPr lang="en-NZ" dirty="0" smtClean="0"/>
              <a:t>Example:</a:t>
            </a:r>
          </a:p>
          <a:p>
            <a:pPr lvl="1"/>
            <a:r>
              <a:rPr lang="en-NZ" dirty="0" smtClean="0"/>
              <a:t>FOOL</a:t>
            </a:r>
            <a:r>
              <a:rPr lang="en-NZ" dirty="0" smtClean="0">
                <a:sym typeface="Wingdings" panose="05000000000000000000" pitchFamily="2" charset="2"/>
              </a:rPr>
              <a:t></a:t>
            </a:r>
            <a:r>
              <a:rPr lang="en-NZ" b="1" dirty="0" smtClean="0">
                <a:solidFill>
                  <a:srgbClr val="FF0000"/>
                </a:solidFill>
              </a:rPr>
              <a:t>P</a:t>
            </a:r>
            <a:r>
              <a:rPr lang="en-NZ" dirty="0" smtClean="0"/>
              <a:t>OOL</a:t>
            </a:r>
            <a:r>
              <a:rPr lang="en-NZ" dirty="0" smtClean="0">
                <a:sym typeface="Wingdings" panose="05000000000000000000" pitchFamily="2" charset="2"/>
              </a:rPr>
              <a:t></a:t>
            </a:r>
            <a:r>
              <a:rPr lang="en-NZ" dirty="0" smtClean="0"/>
              <a:t>PO</a:t>
            </a:r>
            <a:r>
              <a:rPr lang="en-NZ" b="1" dirty="0" smtClean="0">
                <a:solidFill>
                  <a:srgbClr val="FF0000"/>
                </a:solidFill>
              </a:rPr>
              <a:t>L</a:t>
            </a:r>
            <a:r>
              <a:rPr lang="en-NZ" dirty="0" smtClean="0"/>
              <a:t>L</a:t>
            </a:r>
            <a:r>
              <a:rPr lang="en-NZ" dirty="0" smtClean="0">
                <a:sym typeface="Wingdings" panose="05000000000000000000" pitchFamily="2" charset="2"/>
              </a:rPr>
              <a:t></a:t>
            </a:r>
            <a:r>
              <a:rPr lang="en-NZ" dirty="0" smtClean="0"/>
              <a:t>POL</a:t>
            </a:r>
            <a:r>
              <a:rPr lang="en-NZ" b="1" dirty="0" smtClean="0">
                <a:solidFill>
                  <a:srgbClr val="FF0000"/>
                </a:solidFill>
              </a:rPr>
              <a:t>E</a:t>
            </a:r>
            <a:r>
              <a:rPr lang="en-NZ" dirty="0" smtClean="0">
                <a:sym typeface="Wingdings" panose="05000000000000000000" pitchFamily="2" charset="2"/>
              </a:rPr>
              <a:t></a:t>
            </a:r>
            <a:r>
              <a:rPr lang="en-NZ" dirty="0" smtClean="0"/>
              <a:t>P</a:t>
            </a:r>
            <a:r>
              <a:rPr lang="en-NZ" b="1" dirty="0" smtClean="0">
                <a:solidFill>
                  <a:srgbClr val="FF0000"/>
                </a:solidFill>
              </a:rPr>
              <a:t>A</a:t>
            </a:r>
            <a:r>
              <a:rPr lang="en-NZ" dirty="0" smtClean="0"/>
              <a:t>LE</a:t>
            </a:r>
            <a:r>
              <a:rPr lang="en-NZ" dirty="0" smtClean="0">
                <a:sym typeface="Wingdings" panose="05000000000000000000" pitchFamily="2" charset="2"/>
              </a:rPr>
              <a:t></a:t>
            </a:r>
            <a:r>
              <a:rPr lang="en-NZ" b="1" dirty="0" smtClean="0">
                <a:solidFill>
                  <a:srgbClr val="FF0000"/>
                </a:solidFill>
              </a:rPr>
              <a:t>S</a:t>
            </a:r>
            <a:r>
              <a:rPr lang="en-NZ" dirty="0" smtClean="0"/>
              <a:t>ALE</a:t>
            </a:r>
            <a:r>
              <a:rPr lang="en-NZ" dirty="0" smtClean="0">
                <a:sym typeface="Wingdings" panose="05000000000000000000" pitchFamily="2" charset="2"/>
              </a:rPr>
              <a:t></a:t>
            </a:r>
            <a:r>
              <a:rPr lang="en-NZ" dirty="0" smtClean="0"/>
              <a:t>SA</a:t>
            </a:r>
            <a:r>
              <a:rPr lang="en-NZ" b="1" dirty="0" smtClean="0">
                <a:solidFill>
                  <a:srgbClr val="FF0000"/>
                </a:solidFill>
              </a:rPr>
              <a:t>G</a:t>
            </a:r>
            <a:r>
              <a:rPr lang="en-NZ" dirty="0" smtClean="0"/>
              <a:t>E</a:t>
            </a:r>
          </a:p>
          <a:p>
            <a:r>
              <a:rPr lang="en-NZ" dirty="0" smtClean="0"/>
              <a:t>We </a:t>
            </a:r>
            <a:r>
              <a:rPr lang="en-NZ" dirty="0"/>
              <a:t>can solve this problem using a graph algorithm. </a:t>
            </a:r>
            <a:endParaRPr lang="en-NZ" dirty="0" smtClean="0"/>
          </a:p>
          <a:p>
            <a:pPr lvl="1"/>
            <a:r>
              <a:rPr lang="en-NZ" dirty="0" smtClean="0"/>
              <a:t>Represent </a:t>
            </a:r>
            <a:r>
              <a:rPr lang="en-NZ" dirty="0"/>
              <a:t>the </a:t>
            </a:r>
            <a:r>
              <a:rPr lang="en-NZ" dirty="0" smtClean="0"/>
              <a:t> </a:t>
            </a:r>
            <a:r>
              <a:rPr lang="en-NZ" dirty="0"/>
              <a:t>possible transitions between words (</a:t>
            </a:r>
            <a:r>
              <a:rPr lang="en-NZ" dirty="0" smtClean="0"/>
              <a:t>relationships) </a:t>
            </a:r>
            <a:r>
              <a:rPr lang="en-NZ" dirty="0"/>
              <a:t>as a graph</a:t>
            </a:r>
            <a:r>
              <a:rPr lang="en-NZ" dirty="0" smtClean="0"/>
              <a:t>.</a:t>
            </a:r>
          </a:p>
          <a:p>
            <a:pPr lvl="1"/>
            <a:r>
              <a:rPr lang="en-NZ" dirty="0" smtClean="0"/>
              <a:t>We can find several possible solutions for a word ladder puzzle</a:t>
            </a:r>
            <a:endParaRPr lang="en-NZ" dirty="0"/>
          </a:p>
          <a:p>
            <a:pPr lvl="1"/>
            <a:r>
              <a:rPr lang="en-NZ" dirty="0" smtClean="0"/>
              <a:t>Using the </a:t>
            </a:r>
            <a:r>
              <a:rPr lang="en-NZ" dirty="0"/>
              <a:t>graph algorithm known as </a:t>
            </a:r>
            <a:r>
              <a:rPr lang="en-NZ" b="1" dirty="0"/>
              <a:t>breadth first search</a:t>
            </a:r>
            <a:r>
              <a:rPr lang="en-NZ" dirty="0"/>
              <a:t> </a:t>
            </a:r>
            <a:r>
              <a:rPr lang="en-NZ" dirty="0" smtClean="0"/>
              <a:t>we can find the shortest path </a:t>
            </a:r>
            <a:r>
              <a:rPr lang="en-NZ" dirty="0"/>
              <a:t>from the starting word to the ending word.</a:t>
            </a:r>
          </a:p>
          <a:p>
            <a:endParaRPr lang="en-NZ" dirty="0"/>
          </a:p>
        </p:txBody>
      </p:sp>
    </p:spTree>
    <p:extLst>
      <p:ext uri="{BB962C8B-B14F-4D97-AF65-F5344CB8AC3E}">
        <p14:creationId xmlns:p14="http://schemas.microsoft.com/office/powerpoint/2010/main" val="28193141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828" y="100483"/>
            <a:ext cx="7886700" cy="407024"/>
          </a:xfrm>
        </p:spPr>
        <p:txBody>
          <a:bodyPr>
            <a:normAutofit fontScale="90000"/>
          </a:bodyPr>
          <a:lstStyle/>
          <a:p>
            <a:r>
              <a:rPr lang="en-NZ" dirty="0"/>
              <a:t>Building the Word Ladder Graph</a:t>
            </a:r>
          </a:p>
        </p:txBody>
      </p:sp>
      <p:sp>
        <p:nvSpPr>
          <p:cNvPr id="3" name="Content Placeholder 2"/>
          <p:cNvSpPr>
            <a:spLocks noGrp="1"/>
          </p:cNvSpPr>
          <p:nvPr>
            <p:ph idx="1"/>
          </p:nvPr>
        </p:nvSpPr>
        <p:spPr>
          <a:xfrm>
            <a:off x="311499" y="582804"/>
            <a:ext cx="8573917" cy="5594159"/>
          </a:xfrm>
        </p:spPr>
        <p:txBody>
          <a:bodyPr>
            <a:normAutofit/>
          </a:bodyPr>
          <a:lstStyle/>
          <a:p>
            <a:r>
              <a:rPr lang="en-US" sz="1600" dirty="0"/>
              <a:t>Our first problem is to figure out how to turn a large collection of words into a graph. </a:t>
            </a:r>
            <a:endParaRPr lang="en-US" sz="1600" dirty="0" smtClean="0"/>
          </a:p>
          <a:p>
            <a:r>
              <a:rPr lang="en-US" sz="1600" dirty="0" smtClean="0"/>
              <a:t>What </a:t>
            </a:r>
            <a:r>
              <a:rPr lang="en-US" sz="1600" dirty="0"/>
              <a:t>we would like is to have an edge from one word to another if the two words are only different by a single letter</a:t>
            </a:r>
            <a:r>
              <a:rPr lang="en-US" sz="1600" dirty="0" smtClean="0"/>
              <a:t>.</a:t>
            </a:r>
          </a:p>
          <a:p>
            <a:r>
              <a:rPr lang="en-US" sz="1600" dirty="0" smtClean="0"/>
              <a:t> </a:t>
            </a:r>
            <a:r>
              <a:rPr lang="en-US" sz="1600" dirty="0"/>
              <a:t>If we can create such a graph, then any path from one word to another is a solution to the word ladder puzzle. </a:t>
            </a:r>
            <a:endParaRPr lang="en-NZ" sz="1600" dirty="0" smtClean="0"/>
          </a:p>
          <a:p>
            <a:r>
              <a:rPr lang="en-NZ" sz="1600" dirty="0" smtClean="0"/>
              <a:t>The following is a </a:t>
            </a:r>
            <a:r>
              <a:rPr lang="en-NZ" sz="1600" dirty="0"/>
              <a:t>small graph of some words that solve the FOOL to SAGE word ladder </a:t>
            </a:r>
            <a:r>
              <a:rPr lang="en-NZ" sz="1600" dirty="0" smtClean="0"/>
              <a:t>problem</a:t>
            </a:r>
          </a:p>
          <a:p>
            <a:pPr lvl="1"/>
            <a:r>
              <a:rPr lang="en-NZ" sz="1200" dirty="0"/>
              <a:t> Notice that the graph is an undirected graph and that the edges are unweighted</a:t>
            </a:r>
          </a:p>
        </p:txBody>
      </p:sp>
      <p:pic>
        <p:nvPicPr>
          <p:cNvPr id="2050" name="Picture 2" descr="../_images/wordgrap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20" y="2650754"/>
            <a:ext cx="9090184" cy="4091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4408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5014"/>
            <a:ext cx="7886700" cy="719328"/>
          </a:xfrm>
        </p:spPr>
        <p:txBody>
          <a:bodyPr/>
          <a:lstStyle/>
          <a:p>
            <a:r>
              <a:rPr lang="en-NZ" dirty="0"/>
              <a:t>Building the Word Ladder Graph</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092323"/>
                <a:ext cx="8872695" cy="5569734"/>
              </a:xfrm>
            </p:spPr>
            <p:txBody>
              <a:bodyPr>
                <a:noAutofit/>
              </a:bodyPr>
              <a:lstStyle/>
              <a:p>
                <a:r>
                  <a:rPr lang="en-US" sz="2000" dirty="0" smtClean="0"/>
                  <a:t>We could use several different approaches to create                                                                         the graph we need to solve this problem. </a:t>
                </a:r>
              </a:p>
              <a:p>
                <a:r>
                  <a:rPr lang="en-US" sz="2000" dirty="0" smtClean="0"/>
                  <a:t>Let’s </a:t>
                </a:r>
                <a:r>
                  <a:rPr lang="en-US" sz="2000" dirty="0"/>
                  <a:t>start with the assumption that we have a list of words that are all the same length. </a:t>
                </a:r>
                <a:endParaRPr lang="en-US" sz="2000" dirty="0" smtClean="0"/>
              </a:p>
              <a:p>
                <a:r>
                  <a:rPr lang="en-US" sz="2000" dirty="0" smtClean="0"/>
                  <a:t>As </a:t>
                </a:r>
                <a:r>
                  <a:rPr lang="en-US" sz="2000" dirty="0"/>
                  <a:t>a starting point, we can create a vertex in the graph for every word in the list. </a:t>
                </a:r>
                <a:endParaRPr lang="en-US" sz="2000" dirty="0" smtClean="0"/>
              </a:p>
              <a:p>
                <a:r>
                  <a:rPr lang="en-US" sz="2000" dirty="0" smtClean="0"/>
                  <a:t>To </a:t>
                </a:r>
                <a:r>
                  <a:rPr lang="en-US" sz="2000" dirty="0"/>
                  <a:t>figure out how to connect the words, we could compare each word in the list with every other. </a:t>
                </a:r>
                <a:endParaRPr lang="en-US" sz="2000" dirty="0" smtClean="0"/>
              </a:p>
              <a:p>
                <a:r>
                  <a:rPr lang="en-US" sz="2000" dirty="0" smtClean="0"/>
                  <a:t>When </a:t>
                </a:r>
                <a:r>
                  <a:rPr lang="en-US" sz="2000" dirty="0"/>
                  <a:t>we compare we are looking to see how many letters are different</a:t>
                </a:r>
                <a:r>
                  <a:rPr lang="en-US" sz="2000" dirty="0" smtClean="0"/>
                  <a:t>.</a:t>
                </a:r>
              </a:p>
              <a:p>
                <a:r>
                  <a:rPr lang="en-US" sz="2000" dirty="0" smtClean="0"/>
                  <a:t>If </a:t>
                </a:r>
                <a:r>
                  <a:rPr lang="en-US" sz="2000" dirty="0"/>
                  <a:t>the two words in question are different by only one letter, we can create an edge between them in the graph. </a:t>
                </a:r>
                <a:endParaRPr lang="en-US" sz="2000" dirty="0" smtClean="0"/>
              </a:p>
              <a:p>
                <a:r>
                  <a:rPr lang="en-US" sz="2000" dirty="0" smtClean="0"/>
                  <a:t>For </a:t>
                </a:r>
                <a:r>
                  <a:rPr lang="en-US" sz="2000" dirty="0"/>
                  <a:t>a small set of words that approach would work fine; </a:t>
                </a:r>
                <a:endParaRPr lang="en-US" sz="2000" dirty="0" smtClean="0"/>
              </a:p>
              <a:p>
                <a:r>
                  <a:rPr lang="en-US" sz="2000" dirty="0" smtClean="0"/>
                  <a:t>However, let’s </a:t>
                </a:r>
                <a:r>
                  <a:rPr lang="en-US" sz="2000" dirty="0"/>
                  <a:t>suppose we have a list of 5,110 words. </a:t>
                </a:r>
                <a:endParaRPr lang="en-US" sz="2000" dirty="0" smtClean="0"/>
              </a:p>
              <a:p>
                <a:r>
                  <a:rPr lang="en-US" sz="2000" dirty="0" smtClean="0"/>
                  <a:t>Roughly </a:t>
                </a:r>
                <a:r>
                  <a:rPr lang="en-US" sz="2000" dirty="0"/>
                  <a:t>speaking, comparing one word to every other word on the list is </a:t>
                </a:r>
                <a14:m>
                  <m:oMath xmlns:m="http://schemas.openxmlformats.org/officeDocument/2006/math">
                    <m:r>
                      <a:rPr lang="en-US" sz="2000" b="0" i="1" smtClean="0">
                        <a:latin typeface="Cambria Math" panose="02040503050406030204" pitchFamily="18" charset="0"/>
                      </a:rPr>
                      <m:t>𝑂</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𝑛</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oMath>
                </a14:m>
                <a:endParaRPr lang="en-US" sz="2000" dirty="0" smtClean="0"/>
              </a:p>
              <a:p>
                <a:r>
                  <a:rPr lang="en-US" sz="2000" dirty="0" smtClean="0"/>
                  <a:t>For </a:t>
                </a:r>
                <a:r>
                  <a:rPr lang="en-US" sz="2000" dirty="0"/>
                  <a:t>5,110 words,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𝑛</m:t>
                        </m:r>
                      </m:e>
                      <m:sup>
                        <m:r>
                          <a:rPr lang="en-US" sz="2000" i="1">
                            <a:latin typeface="Cambria Math" panose="02040503050406030204" pitchFamily="18" charset="0"/>
                          </a:rPr>
                          <m:t>2</m:t>
                        </m:r>
                      </m:sup>
                    </m:sSup>
                  </m:oMath>
                </a14:m>
                <a:r>
                  <a:rPr lang="en-US" sz="2000" dirty="0" smtClean="0"/>
                  <a:t> </a:t>
                </a:r>
                <a:r>
                  <a:rPr lang="en-US" sz="2000" dirty="0"/>
                  <a:t>is more than 26 million comparisons.</a:t>
                </a:r>
              </a:p>
              <a:p>
                <a:r>
                  <a:rPr lang="en-US" sz="2000" dirty="0" smtClean="0"/>
                  <a:t>We </a:t>
                </a:r>
                <a:r>
                  <a:rPr lang="en-US" sz="2000" dirty="0"/>
                  <a:t>can do much better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092323"/>
                <a:ext cx="8872695" cy="5569734"/>
              </a:xfrm>
              <a:blipFill>
                <a:blip r:embed="rId2"/>
                <a:stretch>
                  <a:fillRect l="-619" t="-1094" r="-12096"/>
                </a:stretch>
              </a:blipFill>
            </p:spPr>
            <p:txBody>
              <a:bodyPr/>
              <a:lstStyle/>
              <a:p>
                <a:r>
                  <a:rPr lang="en-US">
                    <a:noFill/>
                  </a:rPr>
                  <a:t> </a:t>
                </a:r>
              </a:p>
            </p:txBody>
          </p:sp>
        </mc:Fallback>
      </mc:AlternateContent>
      <p:pic>
        <p:nvPicPr>
          <p:cNvPr id="4" name="Picture 2" descr="../_images/wordgrap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07945" y="37420"/>
            <a:ext cx="3255667" cy="146544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8475784" y="4137859"/>
            <a:ext cx="587828" cy="2646878"/>
          </a:xfrm>
          <a:prstGeom prst="rect">
            <a:avLst/>
          </a:prstGeom>
          <a:ln>
            <a:solidFill>
              <a:schemeClr val="tx1"/>
            </a:solidFill>
          </a:ln>
        </p:spPr>
        <p:txBody>
          <a:bodyPr wrap="square">
            <a:spAutoFit/>
          </a:bodyPr>
          <a:lstStyle/>
          <a:p>
            <a:r>
              <a:rPr lang="en-US" sz="1000" dirty="0">
                <a:solidFill>
                  <a:srgbClr val="000000"/>
                </a:solidFill>
                <a:highlight>
                  <a:srgbClr val="FFFFFF"/>
                </a:highlight>
                <a:latin typeface="Courier New" panose="02070309020205020404" pitchFamily="49" charset="0"/>
              </a:rPr>
              <a:t>NAIF</a:t>
            </a:r>
          </a:p>
          <a:p>
            <a:r>
              <a:rPr lang="en-US" sz="1000" dirty="0">
                <a:solidFill>
                  <a:srgbClr val="000000"/>
                </a:solidFill>
                <a:highlight>
                  <a:srgbClr val="FFFFFF"/>
                </a:highlight>
                <a:latin typeface="Courier New" panose="02070309020205020404" pitchFamily="49" charset="0"/>
              </a:rPr>
              <a:t>NAIL</a:t>
            </a:r>
          </a:p>
          <a:p>
            <a:r>
              <a:rPr lang="en-US" sz="1000" dirty="0">
                <a:solidFill>
                  <a:srgbClr val="000000"/>
                </a:solidFill>
                <a:highlight>
                  <a:srgbClr val="FFFFFF"/>
                </a:highlight>
                <a:latin typeface="Courier New" panose="02070309020205020404" pitchFamily="49" charset="0"/>
              </a:rPr>
              <a:t>NAME</a:t>
            </a:r>
          </a:p>
          <a:p>
            <a:r>
              <a:rPr lang="en-US" sz="1000" dirty="0">
                <a:solidFill>
                  <a:srgbClr val="000000"/>
                </a:solidFill>
                <a:highlight>
                  <a:srgbClr val="FFFFFF"/>
                </a:highlight>
                <a:latin typeface="Courier New" panose="02070309020205020404" pitchFamily="49" charset="0"/>
              </a:rPr>
              <a:t>NANA</a:t>
            </a:r>
          </a:p>
          <a:p>
            <a:r>
              <a:rPr lang="en-US" sz="1000" dirty="0">
                <a:solidFill>
                  <a:srgbClr val="000000"/>
                </a:solidFill>
                <a:highlight>
                  <a:srgbClr val="FFFFFF"/>
                </a:highlight>
                <a:latin typeface="Courier New" panose="02070309020205020404" pitchFamily="49" charset="0"/>
              </a:rPr>
              <a:t>NANS</a:t>
            </a:r>
          </a:p>
          <a:p>
            <a:r>
              <a:rPr lang="en-US" sz="1000" dirty="0">
                <a:solidFill>
                  <a:srgbClr val="000000"/>
                </a:solidFill>
                <a:highlight>
                  <a:srgbClr val="FFFFFF"/>
                </a:highlight>
                <a:latin typeface="Courier New" panose="02070309020205020404" pitchFamily="49" charset="0"/>
              </a:rPr>
              <a:t>NAOI</a:t>
            </a:r>
          </a:p>
          <a:p>
            <a:r>
              <a:rPr lang="en-US" sz="1000" dirty="0">
                <a:solidFill>
                  <a:srgbClr val="000000"/>
                </a:solidFill>
                <a:highlight>
                  <a:srgbClr val="FFFFFF"/>
                </a:highlight>
                <a:latin typeface="Courier New" panose="02070309020205020404" pitchFamily="49" charset="0"/>
              </a:rPr>
              <a:t>NAOS</a:t>
            </a:r>
          </a:p>
          <a:p>
            <a:r>
              <a:rPr lang="en-US" sz="1000" dirty="0">
                <a:solidFill>
                  <a:srgbClr val="000000"/>
                </a:solidFill>
                <a:highlight>
                  <a:srgbClr val="FFFFFF"/>
                </a:highlight>
                <a:latin typeface="Courier New" panose="02070309020205020404" pitchFamily="49" charset="0"/>
              </a:rPr>
              <a:t>NAPE</a:t>
            </a:r>
          </a:p>
          <a:p>
            <a:r>
              <a:rPr lang="en-US" sz="1000" dirty="0">
                <a:solidFill>
                  <a:srgbClr val="000000"/>
                </a:solidFill>
                <a:highlight>
                  <a:srgbClr val="FFFFFF"/>
                </a:highlight>
                <a:latin typeface="Courier New" panose="02070309020205020404" pitchFamily="49" charset="0"/>
              </a:rPr>
              <a:t>NAPS</a:t>
            </a:r>
          </a:p>
          <a:p>
            <a:r>
              <a:rPr lang="en-US" sz="1000" dirty="0">
                <a:solidFill>
                  <a:srgbClr val="000000"/>
                </a:solidFill>
                <a:highlight>
                  <a:srgbClr val="FFFFFF"/>
                </a:highlight>
                <a:latin typeface="Courier New" panose="02070309020205020404" pitchFamily="49" charset="0"/>
              </a:rPr>
              <a:t>NARC</a:t>
            </a:r>
          </a:p>
          <a:p>
            <a:r>
              <a:rPr lang="en-US" sz="1000" dirty="0">
                <a:solidFill>
                  <a:srgbClr val="000000"/>
                </a:solidFill>
                <a:highlight>
                  <a:srgbClr val="FFFFFF"/>
                </a:highlight>
                <a:latin typeface="Courier New" panose="02070309020205020404" pitchFamily="49" charset="0"/>
              </a:rPr>
              <a:t>NARD</a:t>
            </a:r>
          </a:p>
          <a:p>
            <a:r>
              <a:rPr lang="en-US" sz="1000" dirty="0">
                <a:solidFill>
                  <a:srgbClr val="000000"/>
                </a:solidFill>
                <a:highlight>
                  <a:srgbClr val="FFFFFF"/>
                </a:highlight>
                <a:latin typeface="Courier New" panose="02070309020205020404" pitchFamily="49" charset="0"/>
              </a:rPr>
              <a:t>NARK</a:t>
            </a:r>
          </a:p>
          <a:p>
            <a:r>
              <a:rPr lang="en-US" sz="1000" dirty="0">
                <a:solidFill>
                  <a:srgbClr val="000000"/>
                </a:solidFill>
                <a:highlight>
                  <a:srgbClr val="FFFFFF"/>
                </a:highlight>
                <a:latin typeface="Courier New" panose="02070309020205020404" pitchFamily="49" charset="0"/>
              </a:rPr>
              <a:t>NARY</a:t>
            </a:r>
          </a:p>
          <a:p>
            <a:r>
              <a:rPr lang="en-US" sz="1000" dirty="0">
                <a:solidFill>
                  <a:srgbClr val="000000"/>
                </a:solidFill>
                <a:highlight>
                  <a:srgbClr val="FFFFFF"/>
                </a:highlight>
                <a:latin typeface="Courier New" panose="02070309020205020404" pitchFamily="49" charset="0"/>
              </a:rPr>
              <a:t>NAVE</a:t>
            </a:r>
          </a:p>
          <a:p>
            <a:r>
              <a:rPr lang="en-US" sz="1000" dirty="0" smtClean="0">
                <a:solidFill>
                  <a:srgbClr val="000000"/>
                </a:solidFill>
                <a:highlight>
                  <a:srgbClr val="FFFFFF"/>
                </a:highlight>
                <a:latin typeface="Courier New" panose="02070309020205020404" pitchFamily="49" charset="0"/>
              </a:rPr>
              <a:t>NAVY</a:t>
            </a:r>
          </a:p>
          <a:p>
            <a:r>
              <a:rPr lang="en-US" sz="1600" dirty="0" smtClean="0">
                <a:solidFill>
                  <a:srgbClr val="000000"/>
                </a:solidFill>
                <a:highlight>
                  <a:srgbClr val="FFFFFF"/>
                </a:highlight>
                <a:latin typeface="Courier New" panose="02070309020205020404" pitchFamily="49" charset="0"/>
              </a:rPr>
              <a:t>…</a:t>
            </a:r>
            <a:endParaRPr lang="en-US" sz="3600" dirty="0"/>
          </a:p>
        </p:txBody>
      </p:sp>
    </p:spTree>
    <p:extLst>
      <p:ext uri="{BB962C8B-B14F-4D97-AF65-F5344CB8AC3E}">
        <p14:creationId xmlns:p14="http://schemas.microsoft.com/office/powerpoint/2010/main" val="18913930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Building the Word Ladder Graph</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046797"/>
                <a:ext cx="7886700" cy="3415475"/>
              </a:xfrm>
            </p:spPr>
            <p:txBody>
              <a:bodyPr>
                <a:normAutofit fontScale="92500" lnSpcReduction="10000"/>
              </a:bodyPr>
              <a:lstStyle/>
              <a:p>
                <a:r>
                  <a:rPr lang="en-NZ" dirty="0" smtClean="0"/>
                  <a:t>Let’s start with the simplifying assumption that we have a list of words that are all the same length</a:t>
                </a:r>
              </a:p>
              <a:p>
                <a:r>
                  <a:rPr lang="en-NZ" dirty="0" smtClean="0"/>
                  <a:t>Suppose </a:t>
                </a:r>
                <a:r>
                  <a:rPr lang="en-NZ" dirty="0"/>
                  <a:t>that we have a huge number of buckets, each of them with a four-letter word on the outside, except that one of the letters in the label has been replaced by an </a:t>
                </a:r>
                <a:r>
                  <a:rPr lang="en-NZ" dirty="0" smtClean="0"/>
                  <a:t>underscore</a:t>
                </a:r>
              </a:p>
              <a:p>
                <a:r>
                  <a:rPr lang="en-NZ" dirty="0" smtClean="0"/>
                  <a:t>As </a:t>
                </a:r>
                <a:r>
                  <a:rPr lang="en-NZ" dirty="0"/>
                  <a:t>we process each word in our list we compare the word with each bucket, using the ‘_’ as a wildcard, so both “pope” and “pops” would match “pop</a:t>
                </a:r>
                <a:r>
                  <a:rPr lang="en-NZ" dirty="0" smtClean="0"/>
                  <a:t>_</a:t>
                </a:r>
              </a:p>
              <a:p>
                <a:r>
                  <a:rPr lang="en-NZ" dirty="0"/>
                  <a:t>Every time we find a matching bucket, we put our word in that bucket. </a:t>
                </a:r>
                <a:endParaRPr lang="en-NZ" dirty="0" smtClean="0"/>
              </a:p>
              <a:p>
                <a:r>
                  <a:rPr lang="en-NZ" dirty="0" smtClean="0"/>
                  <a:t>Once </a:t>
                </a:r>
                <a:r>
                  <a:rPr lang="en-NZ" dirty="0"/>
                  <a:t>we have all the words in the appropriate buckets we know that all the words in the bucket must be connected</a:t>
                </a:r>
                <a:r>
                  <a:rPr lang="en-NZ" dirty="0" smtClean="0"/>
                  <a:t>.</a:t>
                </a:r>
              </a:p>
              <a:p>
                <a:r>
                  <a:rPr lang="en-NZ" dirty="0" smtClean="0"/>
                  <a:t>This approach is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endParaRPr lang="en-NZ" dirty="0"/>
              </a:p>
              <a:p>
                <a:endParaRPr lang="en-NZ"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046797"/>
                <a:ext cx="7886700" cy="3415475"/>
              </a:xfrm>
              <a:blipFill>
                <a:blip r:embed="rId2"/>
                <a:stretch>
                  <a:fillRect l="-541" t="-2321"/>
                </a:stretch>
              </a:blipFill>
            </p:spPr>
            <p:txBody>
              <a:bodyPr/>
              <a:lstStyle/>
              <a:p>
                <a:r>
                  <a:rPr lang="en-NZ">
                    <a:noFill/>
                  </a:rPr>
                  <a:t> </a:t>
                </a:r>
              </a:p>
            </p:txBody>
          </p:sp>
        </mc:Fallback>
      </mc:AlternateContent>
      <p:pic>
        <p:nvPicPr>
          <p:cNvPr id="4" name="Picture 3"/>
          <p:cNvPicPr>
            <a:picLocks noChangeAspect="1"/>
          </p:cNvPicPr>
          <p:nvPr/>
        </p:nvPicPr>
        <p:blipFill rotWithShape="1">
          <a:blip r:embed="rId3"/>
          <a:srcRect t="4216" b="8668"/>
          <a:stretch/>
        </p:blipFill>
        <p:spPr>
          <a:xfrm>
            <a:off x="2281780" y="4462272"/>
            <a:ext cx="4219843" cy="2153604"/>
          </a:xfrm>
          <a:prstGeom prst="rect">
            <a:avLst/>
          </a:prstGeom>
        </p:spPr>
      </p:pic>
      <p:sp>
        <p:nvSpPr>
          <p:cNvPr id="5" name="Rectangle 4"/>
          <p:cNvSpPr/>
          <p:nvPr/>
        </p:nvSpPr>
        <p:spPr>
          <a:xfrm>
            <a:off x="8475784" y="4137859"/>
            <a:ext cx="587828" cy="2646878"/>
          </a:xfrm>
          <a:prstGeom prst="rect">
            <a:avLst/>
          </a:prstGeom>
          <a:ln>
            <a:solidFill>
              <a:schemeClr val="tx1"/>
            </a:solidFill>
          </a:ln>
        </p:spPr>
        <p:txBody>
          <a:bodyPr wrap="square">
            <a:spAutoFit/>
          </a:bodyPr>
          <a:lstStyle/>
          <a:p>
            <a:r>
              <a:rPr lang="en-US" sz="1000" dirty="0">
                <a:solidFill>
                  <a:srgbClr val="000000"/>
                </a:solidFill>
                <a:highlight>
                  <a:srgbClr val="FFFFFF"/>
                </a:highlight>
                <a:latin typeface="Courier New" panose="02070309020205020404" pitchFamily="49" charset="0"/>
              </a:rPr>
              <a:t>NAIF</a:t>
            </a:r>
          </a:p>
          <a:p>
            <a:r>
              <a:rPr lang="en-US" sz="1000" dirty="0">
                <a:solidFill>
                  <a:srgbClr val="000000"/>
                </a:solidFill>
                <a:highlight>
                  <a:srgbClr val="FFFFFF"/>
                </a:highlight>
                <a:latin typeface="Courier New" panose="02070309020205020404" pitchFamily="49" charset="0"/>
              </a:rPr>
              <a:t>NAIL</a:t>
            </a:r>
          </a:p>
          <a:p>
            <a:r>
              <a:rPr lang="en-US" sz="1000" dirty="0">
                <a:solidFill>
                  <a:srgbClr val="000000"/>
                </a:solidFill>
                <a:highlight>
                  <a:srgbClr val="FFFFFF"/>
                </a:highlight>
                <a:latin typeface="Courier New" panose="02070309020205020404" pitchFamily="49" charset="0"/>
              </a:rPr>
              <a:t>NAME</a:t>
            </a:r>
          </a:p>
          <a:p>
            <a:r>
              <a:rPr lang="en-US" sz="1000" dirty="0">
                <a:solidFill>
                  <a:srgbClr val="000000"/>
                </a:solidFill>
                <a:highlight>
                  <a:srgbClr val="FFFFFF"/>
                </a:highlight>
                <a:latin typeface="Courier New" panose="02070309020205020404" pitchFamily="49" charset="0"/>
              </a:rPr>
              <a:t>NANA</a:t>
            </a:r>
          </a:p>
          <a:p>
            <a:r>
              <a:rPr lang="en-US" sz="1000" dirty="0">
                <a:solidFill>
                  <a:srgbClr val="000000"/>
                </a:solidFill>
                <a:highlight>
                  <a:srgbClr val="FFFFFF"/>
                </a:highlight>
                <a:latin typeface="Courier New" panose="02070309020205020404" pitchFamily="49" charset="0"/>
              </a:rPr>
              <a:t>NANS</a:t>
            </a:r>
          </a:p>
          <a:p>
            <a:r>
              <a:rPr lang="en-US" sz="1000" dirty="0">
                <a:solidFill>
                  <a:srgbClr val="000000"/>
                </a:solidFill>
                <a:highlight>
                  <a:srgbClr val="FFFFFF"/>
                </a:highlight>
                <a:latin typeface="Courier New" panose="02070309020205020404" pitchFamily="49" charset="0"/>
              </a:rPr>
              <a:t>NAOI</a:t>
            </a:r>
          </a:p>
          <a:p>
            <a:r>
              <a:rPr lang="en-US" sz="1000" dirty="0">
                <a:solidFill>
                  <a:srgbClr val="000000"/>
                </a:solidFill>
                <a:highlight>
                  <a:srgbClr val="FFFFFF"/>
                </a:highlight>
                <a:latin typeface="Courier New" panose="02070309020205020404" pitchFamily="49" charset="0"/>
              </a:rPr>
              <a:t>NAOS</a:t>
            </a:r>
          </a:p>
          <a:p>
            <a:r>
              <a:rPr lang="en-US" sz="1000" dirty="0">
                <a:solidFill>
                  <a:srgbClr val="000000"/>
                </a:solidFill>
                <a:highlight>
                  <a:srgbClr val="FFFFFF"/>
                </a:highlight>
                <a:latin typeface="Courier New" panose="02070309020205020404" pitchFamily="49" charset="0"/>
              </a:rPr>
              <a:t>NAPE</a:t>
            </a:r>
          </a:p>
          <a:p>
            <a:r>
              <a:rPr lang="en-US" sz="1000" dirty="0">
                <a:solidFill>
                  <a:srgbClr val="000000"/>
                </a:solidFill>
                <a:highlight>
                  <a:srgbClr val="FFFFFF"/>
                </a:highlight>
                <a:latin typeface="Courier New" panose="02070309020205020404" pitchFamily="49" charset="0"/>
              </a:rPr>
              <a:t>NAPS</a:t>
            </a:r>
          </a:p>
          <a:p>
            <a:r>
              <a:rPr lang="en-US" sz="1000" dirty="0">
                <a:solidFill>
                  <a:srgbClr val="000000"/>
                </a:solidFill>
                <a:highlight>
                  <a:srgbClr val="FFFFFF"/>
                </a:highlight>
                <a:latin typeface="Courier New" panose="02070309020205020404" pitchFamily="49" charset="0"/>
              </a:rPr>
              <a:t>NARC</a:t>
            </a:r>
          </a:p>
          <a:p>
            <a:r>
              <a:rPr lang="en-US" sz="1000" dirty="0">
                <a:solidFill>
                  <a:srgbClr val="000000"/>
                </a:solidFill>
                <a:highlight>
                  <a:srgbClr val="FFFFFF"/>
                </a:highlight>
                <a:latin typeface="Courier New" panose="02070309020205020404" pitchFamily="49" charset="0"/>
              </a:rPr>
              <a:t>NARD</a:t>
            </a:r>
          </a:p>
          <a:p>
            <a:r>
              <a:rPr lang="en-US" sz="1000" dirty="0">
                <a:solidFill>
                  <a:srgbClr val="000000"/>
                </a:solidFill>
                <a:highlight>
                  <a:srgbClr val="FFFFFF"/>
                </a:highlight>
                <a:latin typeface="Courier New" panose="02070309020205020404" pitchFamily="49" charset="0"/>
              </a:rPr>
              <a:t>NARK</a:t>
            </a:r>
          </a:p>
          <a:p>
            <a:r>
              <a:rPr lang="en-US" sz="1000" dirty="0">
                <a:solidFill>
                  <a:srgbClr val="000000"/>
                </a:solidFill>
                <a:highlight>
                  <a:srgbClr val="FFFFFF"/>
                </a:highlight>
                <a:latin typeface="Courier New" panose="02070309020205020404" pitchFamily="49" charset="0"/>
              </a:rPr>
              <a:t>NARY</a:t>
            </a:r>
          </a:p>
          <a:p>
            <a:r>
              <a:rPr lang="en-US" sz="1000" dirty="0">
                <a:solidFill>
                  <a:srgbClr val="000000"/>
                </a:solidFill>
                <a:highlight>
                  <a:srgbClr val="FFFFFF"/>
                </a:highlight>
                <a:latin typeface="Courier New" panose="02070309020205020404" pitchFamily="49" charset="0"/>
              </a:rPr>
              <a:t>NAVE</a:t>
            </a:r>
          </a:p>
          <a:p>
            <a:r>
              <a:rPr lang="en-US" sz="1000" dirty="0" smtClean="0">
                <a:solidFill>
                  <a:srgbClr val="000000"/>
                </a:solidFill>
                <a:highlight>
                  <a:srgbClr val="FFFFFF"/>
                </a:highlight>
                <a:latin typeface="Courier New" panose="02070309020205020404" pitchFamily="49" charset="0"/>
              </a:rPr>
              <a:t>NAVY</a:t>
            </a:r>
          </a:p>
          <a:p>
            <a:r>
              <a:rPr lang="en-US" sz="1600" dirty="0" smtClean="0">
                <a:solidFill>
                  <a:srgbClr val="000000"/>
                </a:solidFill>
                <a:highlight>
                  <a:srgbClr val="FFFFFF"/>
                </a:highlight>
                <a:latin typeface="Courier New" panose="02070309020205020404" pitchFamily="49" charset="0"/>
              </a:rPr>
              <a:t>…</a:t>
            </a:r>
            <a:endParaRPr lang="en-US" sz="3600" dirty="0"/>
          </a:p>
        </p:txBody>
      </p:sp>
    </p:spTree>
    <p:extLst>
      <p:ext uri="{BB962C8B-B14F-4D97-AF65-F5344CB8AC3E}">
        <p14:creationId xmlns:p14="http://schemas.microsoft.com/office/powerpoint/2010/main" val="36744686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46603"/>
            <a:ext cx="7886700" cy="719328"/>
          </a:xfrm>
        </p:spPr>
        <p:txBody>
          <a:bodyPr>
            <a:normAutofit fontScale="90000"/>
          </a:bodyPr>
          <a:lstStyle/>
          <a:p>
            <a:r>
              <a:rPr lang="en-US" dirty="0" smtClean="0"/>
              <a:t>The importance of representing the graph as an adjacency list instead of an adjacency matrix</a:t>
            </a:r>
            <a:endParaRPr lang="en-US" dirty="0"/>
          </a:p>
        </p:txBody>
      </p:sp>
      <p:sp>
        <p:nvSpPr>
          <p:cNvPr id="3" name="Content Placeholder 2"/>
          <p:cNvSpPr>
            <a:spLocks noGrp="1"/>
          </p:cNvSpPr>
          <p:nvPr>
            <p:ph idx="1"/>
          </p:nvPr>
        </p:nvSpPr>
        <p:spPr>
          <a:xfrm>
            <a:off x="518118" y="1574645"/>
            <a:ext cx="7886700" cy="4363932"/>
          </a:xfrm>
        </p:spPr>
        <p:txBody>
          <a:bodyPr/>
          <a:lstStyle/>
          <a:p>
            <a:r>
              <a:rPr lang="en-US" dirty="0"/>
              <a:t>Since this is our first real-world graph problem, you might be wondering how sparse is the graph? </a:t>
            </a:r>
            <a:endParaRPr lang="en-US" dirty="0" smtClean="0"/>
          </a:p>
          <a:p>
            <a:r>
              <a:rPr lang="en-US" dirty="0" smtClean="0"/>
              <a:t>The </a:t>
            </a:r>
            <a:r>
              <a:rPr lang="en-US" dirty="0"/>
              <a:t>list of four-letter words we have for this problem </a:t>
            </a:r>
            <a:r>
              <a:rPr lang="en-US" dirty="0" smtClean="0"/>
              <a:t>in the practical is </a:t>
            </a:r>
            <a:r>
              <a:rPr lang="en-US" dirty="0"/>
              <a:t>5,110 words long</a:t>
            </a:r>
            <a:r>
              <a:rPr lang="en-US" dirty="0" smtClean="0"/>
              <a:t>.</a:t>
            </a:r>
          </a:p>
          <a:p>
            <a:r>
              <a:rPr lang="en-US" dirty="0" smtClean="0"/>
              <a:t> </a:t>
            </a:r>
            <a:r>
              <a:rPr lang="en-US" dirty="0"/>
              <a:t>If we were to use an adjacency matrix, the matrix would have </a:t>
            </a:r>
            <a:endParaRPr lang="en-US" dirty="0" smtClean="0"/>
          </a:p>
          <a:p>
            <a:pPr lvl="1"/>
            <a:r>
              <a:rPr lang="en-US" dirty="0" smtClean="0"/>
              <a:t>5,110 </a:t>
            </a:r>
            <a:r>
              <a:rPr lang="en-US" dirty="0"/>
              <a:t>* 5,110 = 26,112,100 cells. </a:t>
            </a:r>
            <a:endParaRPr lang="en-US" dirty="0" smtClean="0"/>
          </a:p>
          <a:p>
            <a:r>
              <a:rPr lang="en-US" dirty="0" smtClean="0"/>
              <a:t>The </a:t>
            </a:r>
            <a:r>
              <a:rPr lang="en-US" dirty="0"/>
              <a:t>graph constructed by the </a:t>
            </a:r>
            <a:r>
              <a:rPr lang="en-US" dirty="0" err="1">
                <a:latin typeface="Consolas" panose="020B0609020204030204" pitchFamily="49" charset="0"/>
                <a:cs typeface="Consolas" panose="020B0609020204030204" pitchFamily="49" charset="0"/>
              </a:rPr>
              <a:t>buildGraph</a:t>
            </a:r>
            <a:r>
              <a:rPr lang="en-US" dirty="0"/>
              <a:t> function </a:t>
            </a:r>
            <a:r>
              <a:rPr lang="en-US" dirty="0" smtClean="0"/>
              <a:t>in the practical as described in the previous slide has </a:t>
            </a:r>
            <a:r>
              <a:rPr lang="en-US" dirty="0"/>
              <a:t>exactly 53,286 edges, </a:t>
            </a:r>
            <a:endParaRPr lang="en-US" dirty="0" smtClean="0"/>
          </a:p>
          <a:p>
            <a:pPr lvl="1"/>
            <a:r>
              <a:rPr lang="en-US" dirty="0" smtClean="0"/>
              <a:t>so </a:t>
            </a:r>
            <a:r>
              <a:rPr lang="en-US" dirty="0"/>
              <a:t>the matrix would have only 0.20% of the cells filled! </a:t>
            </a:r>
            <a:endParaRPr lang="en-US" dirty="0" smtClean="0"/>
          </a:p>
          <a:p>
            <a:pPr lvl="2"/>
            <a:r>
              <a:rPr lang="en-US" dirty="0" smtClean="0"/>
              <a:t>99.8% unused space</a:t>
            </a:r>
          </a:p>
          <a:p>
            <a:pPr lvl="1"/>
            <a:r>
              <a:rPr lang="en-US" dirty="0" smtClean="0"/>
              <a:t>That </a:t>
            </a:r>
            <a:r>
              <a:rPr lang="en-US" dirty="0"/>
              <a:t>is a very sparse matrix </a:t>
            </a:r>
            <a:r>
              <a:rPr lang="en-US" dirty="0" smtClean="0"/>
              <a:t>indeed and a huge waste of storage space</a:t>
            </a:r>
            <a:endParaRPr lang="en-US" dirty="0"/>
          </a:p>
        </p:txBody>
      </p:sp>
    </p:spTree>
    <p:extLst>
      <p:ext uri="{BB962C8B-B14F-4D97-AF65-F5344CB8AC3E}">
        <p14:creationId xmlns:p14="http://schemas.microsoft.com/office/powerpoint/2010/main" val="25097862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Breadth </a:t>
            </a:r>
            <a:r>
              <a:rPr lang="en-NZ" dirty="0"/>
              <a:t>First </a:t>
            </a:r>
            <a:r>
              <a:rPr lang="en-NZ" dirty="0" smtClean="0"/>
              <a:t>Search and Depth First Search</a:t>
            </a:r>
            <a:endParaRPr lang="en-NZ" dirty="0"/>
          </a:p>
        </p:txBody>
      </p:sp>
      <p:sp>
        <p:nvSpPr>
          <p:cNvPr id="3" name="Content Placeholder 2"/>
          <p:cNvSpPr>
            <a:spLocks noGrp="1"/>
          </p:cNvSpPr>
          <p:nvPr>
            <p:ph idx="1"/>
          </p:nvPr>
        </p:nvSpPr>
        <p:spPr/>
        <p:txBody>
          <a:bodyPr>
            <a:normAutofit/>
          </a:bodyPr>
          <a:lstStyle/>
          <a:p>
            <a:r>
              <a:rPr lang="en-NZ" sz="1600" b="1" dirty="0"/>
              <a:t>Breadth-first search (BFS)</a:t>
            </a:r>
            <a:r>
              <a:rPr lang="en-NZ" sz="1600" dirty="0"/>
              <a:t> is an algorithm for traversing or searching </a:t>
            </a:r>
            <a:r>
              <a:rPr lang="en-NZ" sz="1600" dirty="0" smtClean="0"/>
              <a:t>graph </a:t>
            </a:r>
            <a:r>
              <a:rPr lang="en-NZ" sz="1600" dirty="0"/>
              <a:t>data structures. </a:t>
            </a:r>
            <a:endParaRPr lang="en-NZ" sz="1600" dirty="0" smtClean="0"/>
          </a:p>
          <a:p>
            <a:pPr lvl="1"/>
            <a:r>
              <a:rPr lang="en-NZ" sz="1200" dirty="0" smtClean="0"/>
              <a:t>A tree is a type of graph</a:t>
            </a:r>
          </a:p>
          <a:p>
            <a:r>
              <a:rPr lang="en-NZ" sz="1600" b="1" dirty="0" smtClean="0"/>
              <a:t>BFS</a:t>
            </a:r>
            <a:r>
              <a:rPr lang="en-NZ" sz="1600" dirty="0" smtClean="0"/>
              <a:t> starts </a:t>
            </a:r>
            <a:r>
              <a:rPr lang="en-NZ" sz="1600" dirty="0"/>
              <a:t>at the tree root (or some arbitrary node of a </a:t>
            </a:r>
            <a:r>
              <a:rPr lang="en-NZ" sz="1600" dirty="0" smtClean="0"/>
              <a:t>graph), and </a:t>
            </a:r>
            <a:r>
              <a:rPr lang="en-NZ" sz="1600" dirty="0"/>
              <a:t>explores all of the </a:t>
            </a:r>
            <a:r>
              <a:rPr lang="en-NZ" sz="1600" dirty="0" err="1"/>
              <a:t>neighbor</a:t>
            </a:r>
            <a:r>
              <a:rPr lang="en-NZ" sz="1600" dirty="0"/>
              <a:t> nodes at the present depth prior to moving on to the nodes at the next depth level</a:t>
            </a:r>
            <a:r>
              <a:rPr lang="en-NZ" sz="1600" dirty="0" smtClean="0"/>
              <a:t>.</a:t>
            </a:r>
          </a:p>
          <a:p>
            <a:r>
              <a:rPr lang="en-NZ" sz="1600" dirty="0" smtClean="0"/>
              <a:t>This is in contrast to </a:t>
            </a:r>
            <a:r>
              <a:rPr lang="en-NZ" sz="1600" b="1" dirty="0"/>
              <a:t>Depth-first search (DFS)</a:t>
            </a:r>
            <a:r>
              <a:rPr lang="en-NZ" sz="1600" dirty="0"/>
              <a:t> </a:t>
            </a:r>
            <a:r>
              <a:rPr lang="en-NZ" sz="1600" dirty="0" smtClean="0"/>
              <a:t>another algorithm </a:t>
            </a:r>
            <a:r>
              <a:rPr lang="en-NZ" sz="1600" dirty="0"/>
              <a:t>for traversing or searching tree or graph data structures. </a:t>
            </a:r>
          </a:p>
          <a:p>
            <a:r>
              <a:rPr lang="en-NZ" sz="1600" b="1" dirty="0"/>
              <a:t>DFS</a:t>
            </a:r>
            <a:r>
              <a:rPr lang="en-NZ" sz="1600" dirty="0"/>
              <a:t> starts at the root node (selecting some arbitrary node as the root node in the case of a graph) and explores as far as possible along each branch before backtracking.</a:t>
            </a:r>
          </a:p>
          <a:p>
            <a:endParaRPr lang="en-NZ" sz="1600" dirty="0"/>
          </a:p>
        </p:txBody>
      </p:sp>
      <p:pic>
        <p:nvPicPr>
          <p:cNvPr id="3074" name="Picture 2" descr="Order in which the nodes get expand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076" y="4096867"/>
            <a:ext cx="4159123" cy="266183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Order in which the nodes get expand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7483" y="4096866"/>
            <a:ext cx="4159123" cy="266183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373767" y="3727534"/>
            <a:ext cx="2608599" cy="369332"/>
          </a:xfrm>
          <a:prstGeom prst="rect">
            <a:avLst/>
          </a:prstGeom>
        </p:spPr>
        <p:txBody>
          <a:bodyPr wrap="none">
            <a:spAutoFit/>
          </a:bodyPr>
          <a:lstStyle/>
          <a:p>
            <a:r>
              <a:rPr lang="en-NZ" b="1" dirty="0"/>
              <a:t>Breadth-first search (BFS)</a:t>
            </a:r>
            <a:endParaRPr lang="en-US" dirty="0"/>
          </a:p>
        </p:txBody>
      </p:sp>
      <p:sp>
        <p:nvSpPr>
          <p:cNvPr id="6" name="Rectangle 5"/>
          <p:cNvSpPr/>
          <p:nvPr/>
        </p:nvSpPr>
        <p:spPr>
          <a:xfrm>
            <a:off x="5887474" y="3727534"/>
            <a:ext cx="2552558" cy="369332"/>
          </a:xfrm>
          <a:prstGeom prst="rect">
            <a:avLst/>
          </a:prstGeom>
        </p:spPr>
        <p:txBody>
          <a:bodyPr wrap="none">
            <a:spAutoFit/>
          </a:bodyPr>
          <a:lstStyle/>
          <a:p>
            <a:r>
              <a:rPr lang="en-NZ" dirty="0"/>
              <a:t> </a:t>
            </a:r>
            <a:r>
              <a:rPr lang="en-NZ" b="1" dirty="0"/>
              <a:t>Depth-first search (DFS)</a:t>
            </a:r>
            <a:r>
              <a:rPr lang="en-NZ" dirty="0"/>
              <a:t> </a:t>
            </a:r>
            <a:endParaRPr lang="en-US" dirty="0"/>
          </a:p>
        </p:txBody>
      </p:sp>
    </p:spTree>
    <p:extLst>
      <p:ext uri="{BB962C8B-B14F-4D97-AF65-F5344CB8AC3E}">
        <p14:creationId xmlns:p14="http://schemas.microsoft.com/office/powerpoint/2010/main" val="26103945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Implementing Breadth First </a:t>
            </a:r>
            <a:r>
              <a:rPr lang="en-NZ" dirty="0" smtClean="0"/>
              <a:t>Search on a graph </a:t>
            </a:r>
            <a:endParaRPr lang="en-NZ" dirty="0"/>
          </a:p>
        </p:txBody>
      </p:sp>
      <p:sp>
        <p:nvSpPr>
          <p:cNvPr id="3" name="Content Placeholder 2"/>
          <p:cNvSpPr>
            <a:spLocks noGrp="1"/>
          </p:cNvSpPr>
          <p:nvPr>
            <p:ph idx="1"/>
          </p:nvPr>
        </p:nvSpPr>
        <p:spPr>
          <a:xfrm>
            <a:off x="506814" y="1295380"/>
            <a:ext cx="8008536" cy="2946675"/>
          </a:xfrm>
        </p:spPr>
        <p:txBody>
          <a:bodyPr>
            <a:noAutofit/>
          </a:bodyPr>
          <a:lstStyle/>
          <a:p>
            <a:r>
              <a:rPr lang="en-NZ" sz="2000" dirty="0" smtClean="0"/>
              <a:t>Let’s </a:t>
            </a:r>
            <a:r>
              <a:rPr lang="en-NZ" sz="2000" dirty="0"/>
              <a:t>look at how </a:t>
            </a:r>
            <a:r>
              <a:rPr lang="en-NZ" sz="2000" dirty="0" smtClean="0"/>
              <a:t>a </a:t>
            </a:r>
            <a:r>
              <a:rPr lang="en-NZ" sz="2000" b="1" dirty="0" err="1" smtClean="0"/>
              <a:t>bfs</a:t>
            </a:r>
            <a:r>
              <a:rPr lang="en-NZ" sz="2000" dirty="0" smtClean="0"/>
              <a:t> </a:t>
            </a:r>
            <a:r>
              <a:rPr lang="en-NZ" sz="2000" dirty="0"/>
              <a:t>function would construct the breadth first tree corresponding to the </a:t>
            </a:r>
            <a:r>
              <a:rPr lang="en-NZ" sz="2000" dirty="0" smtClean="0"/>
              <a:t>graph</a:t>
            </a:r>
          </a:p>
          <a:p>
            <a:r>
              <a:rPr lang="en-US" sz="2000" b="1" dirty="0" smtClean="0"/>
              <a:t>BFS</a:t>
            </a:r>
            <a:r>
              <a:rPr lang="en-US" sz="2000" dirty="0" smtClean="0"/>
              <a:t> uses </a:t>
            </a:r>
            <a:r>
              <a:rPr lang="en-US" sz="2000" dirty="0"/>
              <a:t>a </a:t>
            </a:r>
            <a:r>
              <a:rPr lang="en-US" sz="2000" b="1" dirty="0"/>
              <a:t>Queue</a:t>
            </a:r>
            <a:r>
              <a:rPr lang="en-US" sz="2000" dirty="0"/>
              <a:t>, a crucial point as we will see, to decide which vertex to explore next.</a:t>
            </a:r>
            <a:endParaRPr lang="en-NZ" sz="2000" dirty="0" smtClean="0"/>
          </a:p>
          <a:p>
            <a:r>
              <a:rPr lang="en-NZ" sz="2000" dirty="0"/>
              <a:t>Starting from </a:t>
            </a:r>
            <a:r>
              <a:rPr lang="en-NZ" sz="2000" dirty="0">
                <a:latin typeface="Consolas" panose="020B0609020204030204" pitchFamily="49" charset="0"/>
              </a:rPr>
              <a:t>fool</a:t>
            </a:r>
            <a:r>
              <a:rPr lang="en-NZ" sz="2000" dirty="0"/>
              <a:t> we take all nodes that are adjacent to </a:t>
            </a:r>
            <a:r>
              <a:rPr lang="en-NZ" sz="2000" dirty="0">
                <a:latin typeface="Consolas" panose="020B0609020204030204" pitchFamily="49" charset="0"/>
              </a:rPr>
              <a:t>fool</a:t>
            </a:r>
            <a:r>
              <a:rPr lang="en-NZ" sz="2000" dirty="0"/>
              <a:t> and add them to the </a:t>
            </a:r>
            <a:r>
              <a:rPr lang="en-NZ" sz="2000" dirty="0" smtClean="0"/>
              <a:t>queue. </a:t>
            </a:r>
          </a:p>
          <a:p>
            <a:pPr lvl="1"/>
            <a:r>
              <a:rPr lang="en-NZ" sz="1700" dirty="0" smtClean="0"/>
              <a:t>BFS builds a search tree one level at a time</a:t>
            </a:r>
            <a:endParaRPr lang="en-NZ" sz="1700" dirty="0"/>
          </a:p>
        </p:txBody>
      </p:sp>
      <p:pic>
        <p:nvPicPr>
          <p:cNvPr id="4" name="Picture 2" descr="../_images/wordgraph.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1321" y="3966421"/>
            <a:ext cx="4515326" cy="203244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rotWithShape="1">
          <a:blip r:embed="rId3"/>
          <a:srcRect t="2000" r="1698"/>
          <a:stretch/>
        </p:blipFill>
        <p:spPr>
          <a:xfrm>
            <a:off x="4887855" y="3506876"/>
            <a:ext cx="4256145" cy="3179446"/>
          </a:xfrm>
          <a:prstGeom prst="rect">
            <a:avLst/>
          </a:prstGeom>
        </p:spPr>
      </p:pic>
    </p:spTree>
    <p:extLst>
      <p:ext uri="{BB962C8B-B14F-4D97-AF65-F5344CB8AC3E}">
        <p14:creationId xmlns:p14="http://schemas.microsoft.com/office/powerpoint/2010/main" val="39505831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Implementing Breadth First Search on a graph </a:t>
            </a:r>
            <a:endParaRPr lang="en-US" dirty="0"/>
          </a:p>
        </p:txBody>
      </p:sp>
      <p:sp>
        <p:nvSpPr>
          <p:cNvPr id="3" name="Content Placeholder 2"/>
          <p:cNvSpPr>
            <a:spLocks noGrp="1"/>
          </p:cNvSpPr>
          <p:nvPr>
            <p:ph idx="1"/>
          </p:nvPr>
        </p:nvSpPr>
        <p:spPr>
          <a:xfrm>
            <a:off x="297054" y="804674"/>
            <a:ext cx="8846946" cy="3657116"/>
          </a:xfrm>
        </p:spPr>
        <p:txBody>
          <a:bodyPr>
            <a:normAutofit fontScale="85000" lnSpcReduction="20000"/>
          </a:bodyPr>
          <a:lstStyle/>
          <a:p>
            <a:r>
              <a:rPr lang="en-US" dirty="0"/>
              <a:t>BFS begins at the starting vertex </a:t>
            </a:r>
            <a:r>
              <a:rPr lang="en-US" dirty="0" smtClean="0"/>
              <a:t>start </a:t>
            </a:r>
            <a:r>
              <a:rPr lang="en-US" dirty="0"/>
              <a:t>and colors start gray to show that it is currently being explored. </a:t>
            </a:r>
            <a:endParaRPr lang="en-US" dirty="0" smtClean="0"/>
          </a:p>
          <a:p>
            <a:r>
              <a:rPr lang="en-US" dirty="0" smtClean="0"/>
              <a:t>Two </a:t>
            </a:r>
            <a:r>
              <a:rPr lang="en-US" dirty="0"/>
              <a:t>other values, the distance and the predecessor, are initialized to 0 and None respectively for the starting vertex. </a:t>
            </a:r>
            <a:endParaRPr lang="en-US" dirty="0" smtClean="0"/>
          </a:p>
          <a:p>
            <a:r>
              <a:rPr lang="en-US" dirty="0" smtClean="0"/>
              <a:t>Finally</a:t>
            </a:r>
            <a:r>
              <a:rPr lang="en-US" dirty="0"/>
              <a:t>, start is placed on a Queue. </a:t>
            </a:r>
            <a:endParaRPr lang="en-US" dirty="0" smtClean="0"/>
          </a:p>
          <a:p>
            <a:r>
              <a:rPr lang="en-US" dirty="0" smtClean="0"/>
              <a:t>The </a:t>
            </a:r>
            <a:r>
              <a:rPr lang="en-US" dirty="0"/>
              <a:t>next step is to begin to systematically explore vertices at the front of the queue. </a:t>
            </a:r>
            <a:endParaRPr lang="en-US" dirty="0" smtClean="0"/>
          </a:p>
          <a:p>
            <a:r>
              <a:rPr lang="en-US" dirty="0" smtClean="0"/>
              <a:t>We </a:t>
            </a:r>
            <a:r>
              <a:rPr lang="en-US" dirty="0"/>
              <a:t>explore each new node at the front of the queue by iterating over its adjacency list. </a:t>
            </a:r>
            <a:endParaRPr lang="en-US" dirty="0" smtClean="0"/>
          </a:p>
          <a:p>
            <a:r>
              <a:rPr lang="en-US" dirty="0" smtClean="0"/>
              <a:t>As </a:t>
            </a:r>
            <a:r>
              <a:rPr lang="en-US" dirty="0"/>
              <a:t>each node on the adjacency list is examined its color is checked. If it is white, the vertex is unexplored, and four things happen:</a:t>
            </a:r>
          </a:p>
          <a:p>
            <a:pPr marL="685800" lvl="1" indent="-342900">
              <a:buFont typeface="+mj-lt"/>
              <a:buAutoNum type="arabicPeriod"/>
            </a:pPr>
            <a:r>
              <a:rPr lang="en-US" dirty="0" smtClean="0"/>
              <a:t>The </a:t>
            </a:r>
            <a:r>
              <a:rPr lang="en-US" dirty="0"/>
              <a:t>new, unexplored vertex </a:t>
            </a:r>
            <a:r>
              <a:rPr lang="en-US" dirty="0" err="1">
                <a:latin typeface="Consolas" panose="020B0609020204030204" pitchFamily="49" charset="0"/>
                <a:cs typeface="Consolas" panose="020B0609020204030204" pitchFamily="49" charset="0"/>
              </a:rPr>
              <a:t>nbr</a:t>
            </a:r>
            <a:r>
              <a:rPr lang="en-US" dirty="0"/>
              <a:t>, is colored gray.</a:t>
            </a:r>
          </a:p>
          <a:p>
            <a:pPr marL="685800" lvl="1" indent="-342900">
              <a:buFont typeface="+mj-lt"/>
              <a:buAutoNum type="arabicPeriod"/>
            </a:pPr>
            <a:r>
              <a:rPr lang="en-US" dirty="0"/>
              <a:t>The predecessor of </a:t>
            </a:r>
            <a:r>
              <a:rPr lang="en-US" dirty="0" err="1">
                <a:latin typeface="Consolas" panose="020B0609020204030204" pitchFamily="49" charset="0"/>
                <a:cs typeface="Consolas" panose="020B0609020204030204" pitchFamily="49" charset="0"/>
              </a:rPr>
              <a:t>nbr</a:t>
            </a:r>
            <a:r>
              <a:rPr lang="en-US" dirty="0"/>
              <a:t> is set to the current node </a:t>
            </a:r>
            <a:r>
              <a:rPr lang="en-US" dirty="0" err="1"/>
              <a:t>currentVert</a:t>
            </a:r>
            <a:endParaRPr lang="en-US" dirty="0"/>
          </a:p>
          <a:p>
            <a:pPr marL="685800" lvl="1" indent="-342900">
              <a:buFont typeface="+mj-lt"/>
              <a:buAutoNum type="arabicPeriod"/>
            </a:pPr>
            <a:r>
              <a:rPr lang="en-US" dirty="0"/>
              <a:t>The distance to </a:t>
            </a:r>
            <a:r>
              <a:rPr lang="en-US" dirty="0" err="1">
                <a:latin typeface="Consolas" panose="020B0609020204030204" pitchFamily="49" charset="0"/>
                <a:cs typeface="Consolas" panose="020B0609020204030204" pitchFamily="49" charset="0"/>
              </a:rPr>
              <a:t>nbr</a:t>
            </a:r>
            <a:r>
              <a:rPr lang="en-US" dirty="0"/>
              <a:t> is set to the distance to </a:t>
            </a:r>
            <a:r>
              <a:rPr lang="en-US" dirty="0" err="1"/>
              <a:t>currentVert</a:t>
            </a:r>
            <a:r>
              <a:rPr lang="en-US" dirty="0"/>
              <a:t> + 1</a:t>
            </a:r>
          </a:p>
          <a:p>
            <a:pPr marL="685800" lvl="1" indent="-342900">
              <a:buFont typeface="+mj-lt"/>
              <a:buAutoNum type="arabicPeriod"/>
            </a:pPr>
            <a:r>
              <a:rPr lang="en-US" dirty="0" err="1">
                <a:latin typeface="Consolas" panose="020B0609020204030204" pitchFamily="49" charset="0"/>
                <a:cs typeface="Consolas" panose="020B0609020204030204" pitchFamily="49" charset="0"/>
              </a:rPr>
              <a:t>nbr</a:t>
            </a:r>
            <a:r>
              <a:rPr lang="en-US" dirty="0"/>
              <a:t> is added to the end of a queue. Adding </a:t>
            </a:r>
            <a:r>
              <a:rPr lang="en-US" dirty="0" err="1"/>
              <a:t>nbr</a:t>
            </a:r>
            <a:r>
              <a:rPr lang="en-US" dirty="0"/>
              <a:t> to the end of the queue effectively schedules this node for further exploration, but not until all the other vertices on the adjacency list of </a:t>
            </a:r>
            <a:r>
              <a:rPr lang="en-US" dirty="0" err="1">
                <a:latin typeface="Consolas" panose="020B0609020204030204" pitchFamily="49" charset="0"/>
                <a:cs typeface="Consolas" panose="020B0609020204030204" pitchFamily="49" charset="0"/>
              </a:rPr>
              <a:t>currentVert</a:t>
            </a:r>
            <a:r>
              <a:rPr lang="en-US" dirty="0"/>
              <a:t> have been explored.</a:t>
            </a:r>
          </a:p>
        </p:txBody>
      </p:sp>
      <p:pic>
        <p:nvPicPr>
          <p:cNvPr id="4" name="Picture 3"/>
          <p:cNvPicPr>
            <a:picLocks noChangeAspect="1"/>
          </p:cNvPicPr>
          <p:nvPr/>
        </p:nvPicPr>
        <p:blipFill rotWithShape="1">
          <a:blip r:embed="rId2"/>
          <a:srcRect t="2000" r="1698"/>
          <a:stretch/>
        </p:blipFill>
        <p:spPr>
          <a:xfrm>
            <a:off x="5719062" y="4389929"/>
            <a:ext cx="3274212" cy="2445918"/>
          </a:xfrm>
          <a:prstGeom prst="rect">
            <a:avLst/>
          </a:prstGeom>
        </p:spPr>
      </p:pic>
      <p:pic>
        <p:nvPicPr>
          <p:cNvPr id="5" name="Picture 2" descr="../_images/wordgrap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676" y="4461790"/>
            <a:ext cx="5114611" cy="2302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81542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5073" y="2943129"/>
            <a:ext cx="8805456" cy="621792"/>
          </a:xfrm>
        </p:spPr>
        <p:txBody>
          <a:bodyPr>
            <a:noAutofit/>
          </a:bodyPr>
          <a:lstStyle/>
          <a:p>
            <a:r>
              <a:rPr lang="en-NZ" sz="1600" dirty="0"/>
              <a:t>when </a:t>
            </a:r>
            <a:r>
              <a:rPr lang="en-NZ" sz="1600" dirty="0" err="1"/>
              <a:t>bfs</a:t>
            </a:r>
            <a:r>
              <a:rPr lang="en-NZ" sz="1600" dirty="0"/>
              <a:t> examines the node </a:t>
            </a:r>
            <a:r>
              <a:rPr lang="en-NZ" sz="1600" u="sng" dirty="0"/>
              <a:t>pool</a:t>
            </a:r>
            <a:r>
              <a:rPr lang="en-NZ" sz="1600" dirty="0"/>
              <a:t> </a:t>
            </a:r>
            <a:r>
              <a:rPr lang="en-NZ" sz="1600" dirty="0" smtClean="0"/>
              <a:t>it finds the node </a:t>
            </a:r>
            <a:r>
              <a:rPr lang="en-NZ" sz="1600" u="sng" dirty="0" smtClean="0"/>
              <a:t>cool</a:t>
            </a:r>
            <a:r>
              <a:rPr lang="en-NZ" sz="1600" dirty="0" smtClean="0"/>
              <a:t> as adjacent but the </a:t>
            </a:r>
            <a:r>
              <a:rPr lang="en-NZ" sz="1600" dirty="0" err="1" smtClean="0"/>
              <a:t>color</a:t>
            </a:r>
            <a:r>
              <a:rPr lang="en-NZ" sz="1600" dirty="0" smtClean="0"/>
              <a:t> of </a:t>
            </a:r>
            <a:r>
              <a:rPr lang="en-NZ" sz="1600" u="sng" dirty="0" smtClean="0"/>
              <a:t>cool</a:t>
            </a:r>
            <a:r>
              <a:rPr lang="en-NZ" sz="1600" dirty="0" smtClean="0"/>
              <a:t> </a:t>
            </a:r>
            <a:r>
              <a:rPr lang="en-NZ" sz="1600" dirty="0"/>
              <a:t>has already been changed to </a:t>
            </a:r>
            <a:r>
              <a:rPr lang="en-NZ" sz="1600" dirty="0" err="1"/>
              <a:t>gray</a:t>
            </a:r>
            <a:r>
              <a:rPr lang="en-NZ" sz="1600" dirty="0" smtClean="0"/>
              <a:t>.</a:t>
            </a:r>
          </a:p>
          <a:p>
            <a:r>
              <a:rPr lang="en-NZ" sz="1600" dirty="0" smtClean="0"/>
              <a:t>This </a:t>
            </a:r>
            <a:r>
              <a:rPr lang="en-NZ" sz="1600" dirty="0"/>
              <a:t>indicates that there is a shorter path to </a:t>
            </a:r>
            <a:r>
              <a:rPr lang="en-NZ" sz="1600" u="sng" dirty="0"/>
              <a:t>cool</a:t>
            </a:r>
            <a:r>
              <a:rPr lang="en-NZ" sz="1600" dirty="0"/>
              <a:t> </a:t>
            </a:r>
            <a:r>
              <a:rPr lang="en-NZ" sz="1600" dirty="0" smtClean="0"/>
              <a:t>from </a:t>
            </a:r>
            <a:r>
              <a:rPr lang="en-NZ" sz="1600" u="sng" dirty="0" smtClean="0"/>
              <a:t>fool</a:t>
            </a:r>
            <a:r>
              <a:rPr lang="en-NZ" sz="1600" dirty="0" smtClean="0"/>
              <a:t> that doesn’t include </a:t>
            </a:r>
            <a:r>
              <a:rPr lang="en-NZ" sz="1600" u="sng" dirty="0" smtClean="0"/>
              <a:t>pool</a:t>
            </a:r>
            <a:r>
              <a:rPr lang="en-NZ" sz="1600" dirty="0" smtClean="0"/>
              <a:t> and </a:t>
            </a:r>
            <a:r>
              <a:rPr lang="en-NZ" sz="1600" dirty="0"/>
              <a:t>that </a:t>
            </a:r>
            <a:r>
              <a:rPr lang="en-NZ" sz="1600" u="sng" dirty="0"/>
              <a:t>cool</a:t>
            </a:r>
            <a:r>
              <a:rPr lang="en-NZ" sz="1600" dirty="0"/>
              <a:t> is already on the queue for further expansion. </a:t>
            </a:r>
            <a:endParaRPr lang="en-NZ" sz="1600" dirty="0" smtClean="0"/>
          </a:p>
          <a:p>
            <a:r>
              <a:rPr lang="en-NZ" sz="1600" dirty="0" smtClean="0"/>
              <a:t>The </a:t>
            </a:r>
            <a:r>
              <a:rPr lang="en-NZ" sz="1600" dirty="0"/>
              <a:t>only new node added to the queue while examining </a:t>
            </a:r>
            <a:r>
              <a:rPr lang="en-NZ" sz="1600" u="sng" dirty="0"/>
              <a:t>pool</a:t>
            </a:r>
            <a:r>
              <a:rPr lang="en-NZ" sz="1600" dirty="0"/>
              <a:t> is </a:t>
            </a:r>
            <a:r>
              <a:rPr lang="en-NZ" sz="1600" u="sng" dirty="0"/>
              <a:t>poll</a:t>
            </a:r>
          </a:p>
        </p:txBody>
      </p:sp>
      <p:pic>
        <p:nvPicPr>
          <p:cNvPr id="4" name="Picture 2" descr="../_images/wordgrap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6909" y="64866"/>
            <a:ext cx="6057531" cy="272662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rotWithShape="1">
          <a:blip r:embed="rId3"/>
          <a:srcRect t="1725" r="2296" b="37873"/>
          <a:stretch/>
        </p:blipFill>
        <p:spPr>
          <a:xfrm>
            <a:off x="1146909" y="4338351"/>
            <a:ext cx="3620164" cy="2353056"/>
          </a:xfrm>
          <a:prstGeom prst="rect">
            <a:avLst/>
          </a:prstGeom>
        </p:spPr>
      </p:pic>
      <p:pic>
        <p:nvPicPr>
          <p:cNvPr id="7" name="Picture 6"/>
          <p:cNvPicPr>
            <a:picLocks noChangeAspect="1"/>
          </p:cNvPicPr>
          <p:nvPr/>
        </p:nvPicPr>
        <p:blipFill rotWithShape="1">
          <a:blip r:embed="rId3"/>
          <a:srcRect t="81531" r="22192" b="616"/>
          <a:stretch/>
        </p:blipFill>
        <p:spPr>
          <a:xfrm>
            <a:off x="6117552" y="5167122"/>
            <a:ext cx="2882977" cy="695515"/>
          </a:xfrm>
          <a:prstGeom prst="rect">
            <a:avLst/>
          </a:prstGeom>
        </p:spPr>
      </p:pic>
    </p:spTree>
    <p:extLst>
      <p:ext uri="{BB962C8B-B14F-4D97-AF65-F5344CB8AC3E}">
        <p14:creationId xmlns:p14="http://schemas.microsoft.com/office/powerpoint/2010/main" val="22921867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880" y="2422582"/>
            <a:ext cx="9144000" cy="621792"/>
          </a:xfrm>
        </p:spPr>
        <p:txBody>
          <a:bodyPr>
            <a:noAutofit/>
          </a:bodyPr>
          <a:lstStyle/>
          <a:p>
            <a:r>
              <a:rPr lang="en-NZ" sz="1600" dirty="0"/>
              <a:t>The next vertex on the queue is </a:t>
            </a:r>
            <a:r>
              <a:rPr lang="en-NZ" sz="1600" u="sng" dirty="0"/>
              <a:t>foil</a:t>
            </a:r>
            <a:r>
              <a:rPr lang="en-NZ" sz="1600" dirty="0"/>
              <a:t>. </a:t>
            </a:r>
            <a:endParaRPr lang="en-NZ" sz="1600" dirty="0" smtClean="0"/>
          </a:p>
          <a:p>
            <a:r>
              <a:rPr lang="en-NZ" sz="1600" dirty="0" smtClean="0"/>
              <a:t>The </a:t>
            </a:r>
            <a:r>
              <a:rPr lang="en-NZ" sz="1600" dirty="0"/>
              <a:t>only new node that foil can add to the tree is </a:t>
            </a:r>
            <a:r>
              <a:rPr lang="en-NZ" sz="1600" u="sng" dirty="0"/>
              <a:t>fail</a:t>
            </a:r>
            <a:r>
              <a:rPr lang="en-NZ" sz="1600" dirty="0"/>
              <a:t>. </a:t>
            </a:r>
            <a:endParaRPr lang="en-NZ" sz="1600" dirty="0" smtClean="0"/>
          </a:p>
          <a:p>
            <a:r>
              <a:rPr lang="en-NZ" sz="1600" dirty="0" smtClean="0"/>
              <a:t>As </a:t>
            </a:r>
            <a:r>
              <a:rPr lang="en-NZ" sz="1600" dirty="0" err="1"/>
              <a:t>bfs</a:t>
            </a:r>
            <a:r>
              <a:rPr lang="en-NZ" sz="1600" dirty="0"/>
              <a:t> continues to process the queue, neither of the next two nodes add anything new to the queue or the tree</a:t>
            </a:r>
            <a:r>
              <a:rPr lang="en-NZ" sz="1600" dirty="0" smtClean="0"/>
              <a:t>.</a:t>
            </a:r>
          </a:p>
          <a:p>
            <a:r>
              <a:rPr lang="en-NZ" sz="1600" dirty="0" smtClean="0"/>
              <a:t>The next element, </a:t>
            </a:r>
            <a:r>
              <a:rPr lang="en-NZ" sz="1600" u="sng" dirty="0" smtClean="0"/>
              <a:t>poll</a:t>
            </a:r>
            <a:r>
              <a:rPr lang="en-NZ" sz="1600" dirty="0" smtClean="0"/>
              <a:t>, adds </a:t>
            </a:r>
            <a:r>
              <a:rPr lang="en-NZ" sz="1600" u="sng" dirty="0" smtClean="0"/>
              <a:t>pole</a:t>
            </a:r>
            <a:r>
              <a:rPr lang="en-NZ" sz="1600" dirty="0" smtClean="0"/>
              <a:t> and </a:t>
            </a:r>
            <a:r>
              <a:rPr lang="en-NZ" sz="1600" u="sng" dirty="0" smtClean="0"/>
              <a:t>pall</a:t>
            </a:r>
            <a:endParaRPr lang="en-NZ" sz="1600" u="sng" dirty="0"/>
          </a:p>
        </p:txBody>
      </p:sp>
      <p:pic>
        <p:nvPicPr>
          <p:cNvPr id="4" name="Picture 2" descr="../_images/wordgraph.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1354" y="83132"/>
            <a:ext cx="4983754" cy="224329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rotWithShape="1">
          <a:blip r:embed="rId3"/>
          <a:srcRect t="2107" r="2240" b="28103"/>
          <a:stretch/>
        </p:blipFill>
        <p:spPr>
          <a:xfrm>
            <a:off x="1146909" y="4181622"/>
            <a:ext cx="3795989" cy="2578458"/>
          </a:xfrm>
          <a:prstGeom prst="rect">
            <a:avLst/>
          </a:prstGeom>
        </p:spPr>
      </p:pic>
      <p:pic>
        <p:nvPicPr>
          <p:cNvPr id="6" name="Picture 5"/>
          <p:cNvPicPr>
            <a:picLocks noChangeAspect="1"/>
          </p:cNvPicPr>
          <p:nvPr/>
        </p:nvPicPr>
        <p:blipFill rotWithShape="1">
          <a:blip r:embed="rId4"/>
          <a:srcRect t="81531" r="22192" b="616"/>
          <a:stretch/>
        </p:blipFill>
        <p:spPr>
          <a:xfrm>
            <a:off x="5876392" y="4282867"/>
            <a:ext cx="2882977" cy="695515"/>
          </a:xfrm>
          <a:prstGeom prst="rect">
            <a:avLst/>
          </a:prstGeom>
        </p:spPr>
      </p:pic>
      <p:pic>
        <p:nvPicPr>
          <p:cNvPr id="7" name="Picture 6"/>
          <p:cNvPicPr>
            <a:picLocks noChangeAspect="1"/>
          </p:cNvPicPr>
          <p:nvPr/>
        </p:nvPicPr>
        <p:blipFill rotWithShape="1">
          <a:blip r:embed="rId3"/>
          <a:srcRect l="15472" t="77272" r="35536"/>
          <a:stretch/>
        </p:blipFill>
        <p:spPr>
          <a:xfrm>
            <a:off x="7028105" y="5696328"/>
            <a:ext cx="1731264" cy="764189"/>
          </a:xfrm>
          <a:prstGeom prst="rect">
            <a:avLst/>
          </a:prstGeom>
        </p:spPr>
      </p:pic>
    </p:spTree>
    <p:extLst>
      <p:ext uri="{BB962C8B-B14F-4D97-AF65-F5344CB8AC3E}">
        <p14:creationId xmlns:p14="http://schemas.microsoft.com/office/powerpoint/2010/main" val="12559514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Remainder of the semester plan</a:t>
            </a:r>
          </a:p>
        </p:txBody>
      </p:sp>
      <p:pic>
        <p:nvPicPr>
          <p:cNvPr id="2050" name="Picture 2" descr="November 2019 Calendar"/>
          <p:cNvPicPr>
            <a:picLocks noChangeAspect="1" noChangeArrowheads="1"/>
          </p:cNvPicPr>
          <p:nvPr/>
        </p:nvPicPr>
        <p:blipFill rotWithShape="1">
          <a:blip r:embed="rId2">
            <a:extLst>
              <a:ext uri="{28A0092B-C50C-407E-A947-70E740481C1C}">
                <a14:useLocalDpi xmlns:a14="http://schemas.microsoft.com/office/drawing/2010/main" val="0"/>
              </a:ext>
            </a:extLst>
          </a:blip>
          <a:srcRect b="5021"/>
          <a:stretch/>
        </p:blipFill>
        <p:spPr bwMode="auto">
          <a:xfrm>
            <a:off x="318050" y="804673"/>
            <a:ext cx="8693539" cy="596938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083381" y="2353404"/>
            <a:ext cx="1162879" cy="738664"/>
          </a:xfrm>
          <a:prstGeom prst="rect">
            <a:avLst/>
          </a:prstGeom>
          <a:noFill/>
        </p:spPr>
        <p:txBody>
          <a:bodyPr wrap="square" rtlCol="0">
            <a:spAutoFit/>
          </a:bodyPr>
          <a:lstStyle/>
          <a:p>
            <a:r>
              <a:rPr lang="en-NZ" sz="1400" dirty="0" smtClean="0"/>
              <a:t>Graph algorithms continuation</a:t>
            </a:r>
            <a:endParaRPr lang="en-NZ" sz="1400" dirty="0"/>
          </a:p>
        </p:txBody>
      </p:sp>
      <p:sp>
        <p:nvSpPr>
          <p:cNvPr id="6" name="TextBox 5"/>
          <p:cNvSpPr txBox="1"/>
          <p:nvPr/>
        </p:nvSpPr>
        <p:spPr>
          <a:xfrm>
            <a:off x="6547484" y="2186048"/>
            <a:ext cx="1143002" cy="954107"/>
          </a:xfrm>
          <a:prstGeom prst="rect">
            <a:avLst/>
          </a:prstGeom>
          <a:noFill/>
        </p:spPr>
        <p:txBody>
          <a:bodyPr wrap="square" rtlCol="0">
            <a:spAutoFit/>
          </a:bodyPr>
          <a:lstStyle/>
          <a:p>
            <a:r>
              <a:rPr lang="en-NZ" sz="1400" dirty="0" smtClean="0"/>
              <a:t>Self-directed learning: Crypto currencies</a:t>
            </a:r>
            <a:endParaRPr lang="en-NZ" sz="1400" dirty="0"/>
          </a:p>
        </p:txBody>
      </p:sp>
      <p:sp>
        <p:nvSpPr>
          <p:cNvPr id="7" name="TextBox 6"/>
          <p:cNvSpPr txBox="1"/>
          <p:nvPr/>
        </p:nvSpPr>
        <p:spPr>
          <a:xfrm>
            <a:off x="4083381" y="3288176"/>
            <a:ext cx="1143002" cy="523220"/>
          </a:xfrm>
          <a:prstGeom prst="rect">
            <a:avLst/>
          </a:prstGeom>
          <a:noFill/>
        </p:spPr>
        <p:txBody>
          <a:bodyPr wrap="square" rtlCol="0">
            <a:spAutoFit/>
          </a:bodyPr>
          <a:lstStyle/>
          <a:p>
            <a:r>
              <a:rPr lang="en-NZ" sz="1400" dirty="0" smtClean="0"/>
              <a:t>Self-directed learning</a:t>
            </a:r>
            <a:endParaRPr lang="en-NZ" sz="1400" dirty="0"/>
          </a:p>
        </p:txBody>
      </p:sp>
      <p:sp>
        <p:nvSpPr>
          <p:cNvPr id="8" name="TextBox 7"/>
          <p:cNvSpPr txBox="1"/>
          <p:nvPr/>
        </p:nvSpPr>
        <p:spPr>
          <a:xfrm>
            <a:off x="6472085" y="3307937"/>
            <a:ext cx="1143002" cy="523220"/>
          </a:xfrm>
          <a:prstGeom prst="rect">
            <a:avLst/>
          </a:prstGeom>
          <a:noFill/>
        </p:spPr>
        <p:txBody>
          <a:bodyPr wrap="square" rtlCol="0">
            <a:spAutoFit/>
          </a:bodyPr>
          <a:lstStyle/>
          <a:p>
            <a:r>
              <a:rPr lang="en-NZ" sz="1400" dirty="0" smtClean="0"/>
              <a:t>Self-directed learning</a:t>
            </a:r>
            <a:endParaRPr lang="en-NZ" sz="1400" dirty="0"/>
          </a:p>
        </p:txBody>
      </p:sp>
      <p:sp>
        <p:nvSpPr>
          <p:cNvPr id="9" name="TextBox 8"/>
          <p:cNvSpPr txBox="1"/>
          <p:nvPr/>
        </p:nvSpPr>
        <p:spPr>
          <a:xfrm>
            <a:off x="4093318" y="4269114"/>
            <a:ext cx="1143002" cy="523220"/>
          </a:xfrm>
          <a:prstGeom prst="rect">
            <a:avLst/>
          </a:prstGeom>
          <a:noFill/>
        </p:spPr>
        <p:txBody>
          <a:bodyPr wrap="square" rtlCol="0">
            <a:spAutoFit/>
          </a:bodyPr>
          <a:lstStyle/>
          <a:p>
            <a:r>
              <a:rPr lang="en-NZ" sz="1400" dirty="0" smtClean="0"/>
              <a:t>Review for Exam 2</a:t>
            </a:r>
            <a:endParaRPr lang="en-NZ" sz="1400" dirty="0"/>
          </a:p>
        </p:txBody>
      </p:sp>
      <p:sp>
        <p:nvSpPr>
          <p:cNvPr id="10" name="TextBox 9"/>
          <p:cNvSpPr txBox="1"/>
          <p:nvPr/>
        </p:nvSpPr>
        <p:spPr>
          <a:xfrm>
            <a:off x="6547484" y="4152955"/>
            <a:ext cx="1143002" cy="523220"/>
          </a:xfrm>
          <a:prstGeom prst="rect">
            <a:avLst/>
          </a:prstGeom>
          <a:noFill/>
        </p:spPr>
        <p:txBody>
          <a:bodyPr wrap="square" rtlCol="0">
            <a:spAutoFit/>
          </a:bodyPr>
          <a:lstStyle/>
          <a:p>
            <a:r>
              <a:rPr lang="en-NZ" sz="1400" dirty="0" smtClean="0"/>
              <a:t>IT and Ethics debate 2</a:t>
            </a:r>
            <a:endParaRPr lang="en-NZ" sz="1400" dirty="0"/>
          </a:p>
        </p:txBody>
      </p:sp>
      <p:sp>
        <p:nvSpPr>
          <p:cNvPr id="11" name="TextBox 10"/>
          <p:cNvSpPr txBox="1"/>
          <p:nvPr/>
        </p:nvSpPr>
        <p:spPr>
          <a:xfrm>
            <a:off x="4083381" y="5176888"/>
            <a:ext cx="1293690" cy="523220"/>
          </a:xfrm>
          <a:prstGeom prst="rect">
            <a:avLst/>
          </a:prstGeom>
          <a:noFill/>
        </p:spPr>
        <p:txBody>
          <a:bodyPr wrap="square" rtlCol="0">
            <a:spAutoFit/>
          </a:bodyPr>
          <a:lstStyle/>
          <a:p>
            <a:r>
              <a:rPr lang="en-NZ" sz="1400" dirty="0" smtClean="0"/>
              <a:t>Students presentations</a:t>
            </a:r>
            <a:endParaRPr lang="en-NZ" sz="1400" dirty="0"/>
          </a:p>
        </p:txBody>
      </p:sp>
      <p:sp>
        <p:nvSpPr>
          <p:cNvPr id="12" name="TextBox 11"/>
          <p:cNvSpPr txBox="1"/>
          <p:nvPr/>
        </p:nvSpPr>
        <p:spPr>
          <a:xfrm>
            <a:off x="6472085" y="5174338"/>
            <a:ext cx="1293690" cy="307777"/>
          </a:xfrm>
          <a:prstGeom prst="rect">
            <a:avLst/>
          </a:prstGeom>
          <a:noFill/>
        </p:spPr>
        <p:txBody>
          <a:bodyPr wrap="square" rtlCol="0">
            <a:spAutoFit/>
          </a:bodyPr>
          <a:lstStyle/>
          <a:p>
            <a:r>
              <a:rPr lang="en-NZ" sz="1400" dirty="0" smtClean="0"/>
              <a:t>Exam 2</a:t>
            </a:r>
            <a:endParaRPr lang="en-NZ" sz="1400" dirty="0"/>
          </a:p>
        </p:txBody>
      </p:sp>
      <p:sp>
        <p:nvSpPr>
          <p:cNvPr id="13" name="TextBox 12"/>
          <p:cNvSpPr txBox="1"/>
          <p:nvPr/>
        </p:nvSpPr>
        <p:spPr>
          <a:xfrm>
            <a:off x="6396796" y="4676175"/>
            <a:ext cx="1293690" cy="276999"/>
          </a:xfrm>
          <a:prstGeom prst="rect">
            <a:avLst/>
          </a:prstGeom>
          <a:noFill/>
        </p:spPr>
        <p:txBody>
          <a:bodyPr wrap="square" rtlCol="0">
            <a:spAutoFit/>
          </a:bodyPr>
          <a:lstStyle/>
          <a:p>
            <a:r>
              <a:rPr lang="en-NZ" sz="1200" dirty="0" smtClean="0">
                <a:solidFill>
                  <a:srgbClr val="FF0000"/>
                </a:solidFill>
              </a:rPr>
              <a:t>Assignment 2 due </a:t>
            </a:r>
            <a:endParaRPr lang="en-NZ" sz="1200" dirty="0">
              <a:solidFill>
                <a:srgbClr val="FF0000"/>
              </a:solidFill>
            </a:endParaRPr>
          </a:p>
        </p:txBody>
      </p:sp>
    </p:spTree>
    <p:extLst>
      <p:ext uri="{BB962C8B-B14F-4D97-AF65-F5344CB8AC3E}">
        <p14:creationId xmlns:p14="http://schemas.microsoft.com/office/powerpoint/2010/main" val="24754602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7374" y="3054927"/>
            <a:ext cx="4264626" cy="3653375"/>
          </a:xfrm>
        </p:spPr>
        <p:txBody>
          <a:bodyPr>
            <a:normAutofit fontScale="92500" lnSpcReduction="10000"/>
          </a:bodyPr>
          <a:lstStyle/>
          <a:p>
            <a:r>
              <a:rPr lang="en-NZ" dirty="0" smtClean="0"/>
              <a:t>The </a:t>
            </a:r>
            <a:r>
              <a:rPr lang="en-NZ" dirty="0"/>
              <a:t>Figure </a:t>
            </a:r>
            <a:r>
              <a:rPr lang="en-NZ" dirty="0" smtClean="0"/>
              <a:t>on the right shows </a:t>
            </a:r>
            <a:r>
              <a:rPr lang="en-NZ" dirty="0"/>
              <a:t>the final breadth first search tree after all the vertices </a:t>
            </a:r>
            <a:r>
              <a:rPr lang="en-NZ" dirty="0" smtClean="0"/>
              <a:t>graph have </a:t>
            </a:r>
            <a:r>
              <a:rPr lang="en-NZ" dirty="0"/>
              <a:t>been </a:t>
            </a:r>
            <a:r>
              <a:rPr lang="en-NZ" dirty="0" smtClean="0"/>
              <a:t>explored. </a:t>
            </a:r>
          </a:p>
          <a:p>
            <a:r>
              <a:rPr lang="en-NZ" dirty="0" smtClean="0"/>
              <a:t>The important </a:t>
            </a:r>
            <a:r>
              <a:rPr lang="en-NZ" dirty="0"/>
              <a:t>thing about the breadth first search solution is that we have not only solved the </a:t>
            </a:r>
            <a:r>
              <a:rPr lang="en-NZ" u="sng" dirty="0"/>
              <a:t>FOOL–SAGE</a:t>
            </a:r>
            <a:r>
              <a:rPr lang="en-NZ" dirty="0"/>
              <a:t> problem we started out with, but we have solved many other problems along the way. </a:t>
            </a:r>
            <a:endParaRPr lang="en-NZ" dirty="0" smtClean="0"/>
          </a:p>
          <a:p>
            <a:r>
              <a:rPr lang="en-NZ" dirty="0" smtClean="0"/>
              <a:t>We </a:t>
            </a:r>
            <a:r>
              <a:rPr lang="en-NZ" dirty="0"/>
              <a:t>can start at any vertex in the breadth first search tree and follow the predecessor arrows back to the root to find the shortest word ladder from any word back to </a:t>
            </a:r>
            <a:r>
              <a:rPr lang="en-NZ" u="sng" dirty="0"/>
              <a:t>fool</a:t>
            </a:r>
            <a:r>
              <a:rPr lang="en-NZ" dirty="0"/>
              <a:t>.</a:t>
            </a:r>
          </a:p>
        </p:txBody>
      </p:sp>
      <p:pic>
        <p:nvPicPr>
          <p:cNvPr id="5" name="Picture 4"/>
          <p:cNvPicPr>
            <a:picLocks noChangeAspect="1"/>
          </p:cNvPicPr>
          <p:nvPr/>
        </p:nvPicPr>
        <p:blipFill rotWithShape="1">
          <a:blip r:embed="rId2"/>
          <a:srcRect t="2374" r="1748"/>
          <a:stretch/>
        </p:blipFill>
        <p:spPr>
          <a:xfrm>
            <a:off x="374564" y="247135"/>
            <a:ext cx="3212499" cy="2391899"/>
          </a:xfrm>
          <a:prstGeom prst="rect">
            <a:avLst/>
          </a:prstGeom>
          <a:ln>
            <a:solidFill>
              <a:schemeClr val="tx1"/>
            </a:solidFill>
          </a:ln>
        </p:spPr>
      </p:pic>
      <p:sp>
        <p:nvSpPr>
          <p:cNvPr id="6" name="TextBox 5"/>
          <p:cNvSpPr txBox="1"/>
          <p:nvPr/>
        </p:nvSpPr>
        <p:spPr>
          <a:xfrm>
            <a:off x="2362177" y="287476"/>
            <a:ext cx="1433383" cy="369332"/>
          </a:xfrm>
          <a:prstGeom prst="rect">
            <a:avLst/>
          </a:prstGeom>
          <a:noFill/>
        </p:spPr>
        <p:txBody>
          <a:bodyPr wrap="square" rtlCol="0">
            <a:spAutoFit/>
          </a:bodyPr>
          <a:lstStyle/>
          <a:p>
            <a:r>
              <a:rPr lang="en-NZ" dirty="0" smtClean="0"/>
              <a:t>Start figure</a:t>
            </a:r>
            <a:endParaRPr lang="en-NZ" dirty="0"/>
          </a:p>
        </p:txBody>
      </p:sp>
      <p:pic>
        <p:nvPicPr>
          <p:cNvPr id="2" name="Picture 1"/>
          <p:cNvPicPr>
            <a:picLocks noChangeAspect="1"/>
          </p:cNvPicPr>
          <p:nvPr/>
        </p:nvPicPr>
        <p:blipFill>
          <a:blip r:embed="rId3"/>
          <a:stretch>
            <a:fillRect/>
          </a:stretch>
        </p:blipFill>
        <p:spPr>
          <a:xfrm>
            <a:off x="4662435" y="0"/>
            <a:ext cx="4371627" cy="1965913"/>
          </a:xfrm>
          <a:prstGeom prst="rect">
            <a:avLst/>
          </a:prstGeom>
        </p:spPr>
      </p:pic>
      <p:pic>
        <p:nvPicPr>
          <p:cNvPr id="8" name="Picture 7"/>
          <p:cNvPicPr>
            <a:picLocks noChangeAspect="1"/>
          </p:cNvPicPr>
          <p:nvPr/>
        </p:nvPicPr>
        <p:blipFill>
          <a:blip r:embed="rId4"/>
          <a:stretch>
            <a:fillRect/>
          </a:stretch>
        </p:blipFill>
        <p:spPr>
          <a:xfrm>
            <a:off x="5006749" y="2160396"/>
            <a:ext cx="3619027" cy="4697604"/>
          </a:xfrm>
          <a:prstGeom prst="rect">
            <a:avLst/>
          </a:prstGeom>
        </p:spPr>
      </p:pic>
    </p:spTree>
    <p:extLst>
      <p:ext uri="{BB962C8B-B14F-4D97-AF65-F5344CB8AC3E}">
        <p14:creationId xmlns:p14="http://schemas.microsoft.com/office/powerpoint/2010/main" val="25603098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Applications of Breadth First </a:t>
            </a:r>
            <a:r>
              <a:rPr lang="en-US" dirty="0" smtClean="0"/>
              <a:t>Traversal</a:t>
            </a:r>
            <a:endParaRPr lang="en-US" dirty="0"/>
          </a:p>
        </p:txBody>
      </p:sp>
      <p:sp>
        <p:nvSpPr>
          <p:cNvPr id="3" name="Content Placeholder 2"/>
          <p:cNvSpPr>
            <a:spLocks noGrp="1"/>
          </p:cNvSpPr>
          <p:nvPr>
            <p:ph idx="1"/>
          </p:nvPr>
        </p:nvSpPr>
        <p:spPr>
          <a:xfrm>
            <a:off x="0" y="1011936"/>
            <a:ext cx="9144000" cy="5846064"/>
          </a:xfrm>
        </p:spPr>
        <p:txBody>
          <a:bodyPr>
            <a:normAutofit fontScale="62500" lnSpcReduction="20000"/>
          </a:bodyPr>
          <a:lstStyle/>
          <a:p>
            <a:pPr marL="0" indent="0" fontAlgn="base">
              <a:buNone/>
            </a:pPr>
            <a:r>
              <a:rPr lang="en-US" b="1" dirty="0" smtClean="0"/>
              <a:t>1) Shortest </a:t>
            </a:r>
            <a:r>
              <a:rPr lang="en-US" b="1" dirty="0"/>
              <a:t>Path and Minimum Spanning Tree for unweighted </a:t>
            </a:r>
            <a:r>
              <a:rPr lang="en-US" b="1" dirty="0" smtClean="0"/>
              <a:t>graphs</a:t>
            </a:r>
            <a:r>
              <a:rPr lang="en-US" b="1" dirty="0"/>
              <a:t> </a:t>
            </a:r>
            <a:r>
              <a:rPr lang="en-US" dirty="0"/>
              <a:t>In an unweighted graph, the shortest path is the path with </a:t>
            </a:r>
            <a:r>
              <a:rPr lang="en-US" dirty="0" smtClean="0"/>
              <a:t>the least </a:t>
            </a:r>
            <a:r>
              <a:rPr lang="en-US" dirty="0"/>
              <a:t>number of edges. With Breadth </a:t>
            </a:r>
            <a:r>
              <a:rPr lang="en-US" dirty="0" smtClean="0"/>
              <a:t>First Search, </a:t>
            </a:r>
            <a:r>
              <a:rPr lang="en-US" dirty="0"/>
              <a:t>we always reach a vertex from given source using the minimum number of edges. Also, in case of unweighted graphs, any spanning tree is </a:t>
            </a:r>
            <a:r>
              <a:rPr lang="en-US" dirty="0" smtClean="0"/>
              <a:t>a Minimum </a:t>
            </a:r>
            <a:r>
              <a:rPr lang="en-US" dirty="0"/>
              <a:t>Spanning Tree and we can use either Depth or </a:t>
            </a:r>
            <a:r>
              <a:rPr lang="en-US" dirty="0" smtClean="0"/>
              <a:t>Breadth </a:t>
            </a:r>
            <a:r>
              <a:rPr lang="en-US" dirty="0"/>
              <a:t>first traversal for finding a spanning tree</a:t>
            </a:r>
            <a:r>
              <a:rPr lang="en-US" dirty="0" smtClean="0"/>
              <a:t>.</a:t>
            </a:r>
          </a:p>
          <a:p>
            <a:pPr marL="342900" lvl="1" indent="0" fontAlgn="base">
              <a:buNone/>
            </a:pPr>
            <a:r>
              <a:rPr lang="en-NZ" dirty="0" smtClean="0"/>
              <a:t>-A</a:t>
            </a:r>
            <a:r>
              <a:rPr lang="en-NZ" dirty="0"/>
              <a:t> </a:t>
            </a:r>
            <a:r>
              <a:rPr lang="en-NZ" b="1" dirty="0"/>
              <a:t>minimum spanning tree</a:t>
            </a:r>
            <a:r>
              <a:rPr lang="en-NZ" dirty="0"/>
              <a:t> (MST) or </a:t>
            </a:r>
            <a:r>
              <a:rPr lang="en-NZ" b="1" dirty="0"/>
              <a:t>minimum</a:t>
            </a:r>
            <a:r>
              <a:rPr lang="en-NZ" dirty="0"/>
              <a:t> weight </a:t>
            </a:r>
            <a:r>
              <a:rPr lang="en-NZ" b="1" dirty="0"/>
              <a:t>spanning tree</a:t>
            </a:r>
            <a:r>
              <a:rPr lang="en-NZ" dirty="0"/>
              <a:t> is a subset of the edges of a connected, edge-weighted undirected graph that connects all the vertices together, without any cycles and with the </a:t>
            </a:r>
            <a:r>
              <a:rPr lang="en-NZ" b="1" dirty="0"/>
              <a:t>minimum</a:t>
            </a:r>
            <a:r>
              <a:rPr lang="en-NZ" dirty="0"/>
              <a:t> possible total edge weight.</a:t>
            </a:r>
            <a:endParaRPr lang="en-US" dirty="0" smtClean="0"/>
          </a:p>
          <a:p>
            <a:pPr marL="0" indent="0" fontAlgn="base">
              <a:buNone/>
            </a:pPr>
            <a:endParaRPr lang="en-US" dirty="0"/>
          </a:p>
          <a:p>
            <a:pPr marL="0" indent="0" fontAlgn="base">
              <a:buNone/>
            </a:pPr>
            <a:r>
              <a:rPr lang="en-US" b="1" dirty="0"/>
              <a:t>2) Peer to Peer Networks.</a:t>
            </a:r>
            <a:r>
              <a:rPr lang="en-US" dirty="0"/>
              <a:t> In Peer to Peer Networks like </a:t>
            </a:r>
            <a:r>
              <a:rPr lang="en-US" dirty="0" err="1"/>
              <a:t>BitTorrent</a:t>
            </a:r>
            <a:r>
              <a:rPr lang="en-US" dirty="0"/>
              <a:t>, Breadth First Search is used to find all neighbor nodes.</a:t>
            </a:r>
          </a:p>
          <a:p>
            <a:pPr marL="0" indent="0" fontAlgn="base">
              <a:buNone/>
            </a:pPr>
            <a:r>
              <a:rPr lang="en-US" b="1" dirty="0"/>
              <a:t>3) Crawlers in Search </a:t>
            </a:r>
            <a:r>
              <a:rPr lang="en-US" b="1" dirty="0" smtClean="0"/>
              <a:t>Engines to map a certain domain:</a:t>
            </a:r>
            <a:r>
              <a:rPr lang="en-US" dirty="0"/>
              <a:t> </a:t>
            </a:r>
            <a:r>
              <a:rPr lang="en-US" dirty="0" smtClean="0"/>
              <a:t>A crawler can build an index of a domain using </a:t>
            </a:r>
            <a:r>
              <a:rPr lang="en-US" dirty="0"/>
              <a:t>Breadth </a:t>
            </a:r>
            <a:r>
              <a:rPr lang="en-US" dirty="0" smtClean="0"/>
              <a:t>First traversal. </a:t>
            </a:r>
            <a:r>
              <a:rPr lang="en-US" dirty="0"/>
              <a:t>The idea is to start from </a:t>
            </a:r>
            <a:r>
              <a:rPr lang="en-US" dirty="0" smtClean="0"/>
              <a:t>a source domain </a:t>
            </a:r>
            <a:r>
              <a:rPr lang="en-US" dirty="0"/>
              <a:t>page </a:t>
            </a:r>
            <a:r>
              <a:rPr lang="en-US" dirty="0" smtClean="0"/>
              <a:t>(ex: op.ac.nz) and </a:t>
            </a:r>
            <a:r>
              <a:rPr lang="en-US" dirty="0"/>
              <a:t>follow all links from </a:t>
            </a:r>
            <a:r>
              <a:rPr lang="en-US" dirty="0" smtClean="0"/>
              <a:t>source. The </a:t>
            </a:r>
            <a:r>
              <a:rPr lang="en-US" dirty="0"/>
              <a:t>advantage with Breadth First Traversal </a:t>
            </a:r>
            <a:r>
              <a:rPr lang="en-US" dirty="0" smtClean="0"/>
              <a:t>is that you get a more representative sample of links early in the algorithmic process (which is important for algorithms that might never end, as for example if you want to map the entire Internet) but you pay a price in terms of memory requirements</a:t>
            </a:r>
          </a:p>
          <a:p>
            <a:pPr lvl="1" fontAlgn="base"/>
            <a:r>
              <a:rPr lang="en-US" dirty="0" smtClean="0"/>
              <a:t>You may want to think about why this is the case</a:t>
            </a:r>
          </a:p>
          <a:p>
            <a:pPr marL="0" indent="0" fontAlgn="base">
              <a:buNone/>
            </a:pPr>
            <a:r>
              <a:rPr lang="en-US" b="1" dirty="0" smtClean="0"/>
              <a:t>4</a:t>
            </a:r>
            <a:r>
              <a:rPr lang="en-US" b="1" dirty="0"/>
              <a:t>) Social Networking Websites: </a:t>
            </a:r>
            <a:r>
              <a:rPr lang="en-US" dirty="0"/>
              <a:t>In social networks, we can find people within a given distance ‘k’ from a person using Breadth First Search till ‘k’ levels.</a:t>
            </a:r>
          </a:p>
          <a:p>
            <a:pPr marL="0" indent="0" fontAlgn="base">
              <a:buNone/>
            </a:pPr>
            <a:r>
              <a:rPr lang="en-US" b="1" dirty="0" smtClean="0"/>
              <a:t>5</a:t>
            </a:r>
            <a:r>
              <a:rPr lang="en-US" b="1" dirty="0"/>
              <a:t>) GPS Navigation systems:</a:t>
            </a:r>
            <a:r>
              <a:rPr lang="en-US" dirty="0"/>
              <a:t> Breadth First Search is used to find all neighboring locations.</a:t>
            </a:r>
          </a:p>
          <a:p>
            <a:pPr marL="0" indent="0" fontAlgn="base">
              <a:buNone/>
            </a:pPr>
            <a:r>
              <a:rPr lang="en-US" b="1" dirty="0"/>
              <a:t>6) Broadcasting in Network:</a:t>
            </a:r>
            <a:r>
              <a:rPr lang="en-US" dirty="0"/>
              <a:t> In networks, a broadcasted packet follows Breadth First Search to reach all nodes.</a:t>
            </a:r>
          </a:p>
          <a:p>
            <a:pPr marL="0" indent="0" fontAlgn="base">
              <a:buNone/>
            </a:pPr>
            <a:r>
              <a:rPr lang="en-US" b="1" dirty="0"/>
              <a:t>7) In Garbage Collection:</a:t>
            </a:r>
            <a:r>
              <a:rPr lang="en-US" dirty="0"/>
              <a:t> Breadth First Search is used in copying garbage collection using Cheney’s algorithm. </a:t>
            </a:r>
          </a:p>
          <a:p>
            <a:pPr marL="0" indent="0" fontAlgn="base">
              <a:buNone/>
            </a:pPr>
            <a:r>
              <a:rPr lang="en-US" b="1" dirty="0"/>
              <a:t>8) Cycle detection in undirected graph:</a:t>
            </a:r>
            <a:r>
              <a:rPr lang="en-US" dirty="0"/>
              <a:t> In undirected graphs, either Breadth First Search or Depth First Search can be used to detect </a:t>
            </a:r>
            <a:r>
              <a:rPr lang="en-US" dirty="0" smtClean="0"/>
              <a:t>cycles. </a:t>
            </a:r>
            <a:r>
              <a:rPr lang="en-US" dirty="0"/>
              <a:t>In </a:t>
            </a:r>
            <a:r>
              <a:rPr lang="en-US" dirty="0" smtClean="0"/>
              <a:t>a directed </a:t>
            </a:r>
            <a:r>
              <a:rPr lang="en-US" dirty="0"/>
              <a:t>graph, only depth first search can be used.</a:t>
            </a:r>
          </a:p>
          <a:p>
            <a:pPr marL="0" indent="0" fontAlgn="base">
              <a:buNone/>
            </a:pPr>
            <a:r>
              <a:rPr lang="en-US" b="1" dirty="0"/>
              <a:t>9)</a:t>
            </a:r>
            <a:r>
              <a:rPr lang="en-US" dirty="0"/>
              <a:t> </a:t>
            </a:r>
            <a:r>
              <a:rPr lang="en-US" b="1" dirty="0"/>
              <a:t>Ford–Fulkerson algorithm</a:t>
            </a:r>
            <a:r>
              <a:rPr lang="en-US" dirty="0"/>
              <a:t> In Ford-Fulkerson algorithm, we can either use Breadth First or Depth First Traversal to find the maximum flow. Breadth First Traversal is preferred as it reduces worst case time complexity to O(VE</a:t>
            </a:r>
            <a:r>
              <a:rPr lang="en-US" baseline="30000" dirty="0"/>
              <a:t>2</a:t>
            </a:r>
            <a:r>
              <a:rPr lang="en-US" dirty="0"/>
              <a:t>).</a:t>
            </a:r>
          </a:p>
          <a:p>
            <a:pPr marL="0" indent="0" fontAlgn="base">
              <a:buNone/>
            </a:pPr>
            <a:r>
              <a:rPr lang="en-US" b="1" dirty="0"/>
              <a:t>10) To test if a graph is Bipartite</a:t>
            </a:r>
            <a:r>
              <a:rPr lang="en-US" dirty="0"/>
              <a:t> We can either use Breadth First or Depth First Traversal.</a:t>
            </a:r>
          </a:p>
          <a:p>
            <a:pPr marL="0" indent="0" fontAlgn="base">
              <a:buNone/>
            </a:pPr>
            <a:r>
              <a:rPr lang="en-US" b="1" dirty="0"/>
              <a:t>11) Path Finding</a:t>
            </a:r>
            <a:r>
              <a:rPr lang="en-US" dirty="0"/>
              <a:t> We can either use Breadth First or Depth First Traversal to find if there is a path between two vertices.</a:t>
            </a:r>
          </a:p>
          <a:p>
            <a:pPr marL="0" indent="0" fontAlgn="base">
              <a:buNone/>
            </a:pPr>
            <a:r>
              <a:rPr lang="en-US" b="1" dirty="0"/>
              <a:t>12) Finding all nodes within one connected component:</a:t>
            </a:r>
            <a:r>
              <a:rPr lang="en-US" dirty="0"/>
              <a:t> We can either use Breadth First or Depth First Traversal to find all nodes reachable from a given node.</a:t>
            </a:r>
          </a:p>
          <a:p>
            <a:pPr marL="0" indent="0">
              <a:buNone/>
            </a:pPr>
            <a:endParaRPr lang="en-US" dirty="0"/>
          </a:p>
        </p:txBody>
      </p:sp>
    </p:spTree>
    <p:extLst>
      <p:ext uri="{BB962C8B-B14F-4D97-AF65-F5344CB8AC3E}">
        <p14:creationId xmlns:p14="http://schemas.microsoft.com/office/powerpoint/2010/main" val="38215080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NZ"/>
          </a:p>
        </p:txBody>
      </p:sp>
      <p:sp>
        <p:nvSpPr>
          <p:cNvPr id="3" name="Content Placeholder 2"/>
          <p:cNvSpPr>
            <a:spLocks noGrp="1"/>
          </p:cNvSpPr>
          <p:nvPr>
            <p:ph idx="1"/>
          </p:nvPr>
        </p:nvSpPr>
        <p:spPr/>
        <p:txBody>
          <a:bodyPr/>
          <a:lstStyle/>
          <a:p>
            <a:r>
              <a:rPr lang="en-NZ" dirty="0"/>
              <a:t>I know this is a bummer but I would appreciate if you could complete the Student Perception of Teaching (SPOT</a:t>
            </a:r>
            <a:r>
              <a:rPr lang="en-NZ" smtClean="0"/>
              <a:t>) for ADS</a:t>
            </a:r>
            <a:endParaRPr lang="en-NZ"/>
          </a:p>
        </p:txBody>
      </p:sp>
    </p:spTree>
    <p:extLst>
      <p:ext uri="{BB962C8B-B14F-4D97-AF65-F5344CB8AC3E}">
        <p14:creationId xmlns:p14="http://schemas.microsoft.com/office/powerpoint/2010/main" val="41635224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33479"/>
            <a:ext cx="7886700" cy="427354"/>
          </a:xfrm>
        </p:spPr>
        <p:txBody>
          <a:bodyPr>
            <a:normAutofit fontScale="90000"/>
          </a:bodyPr>
          <a:lstStyle/>
          <a:p>
            <a:r>
              <a:rPr lang="en-NZ" dirty="0" smtClean="0"/>
              <a:t>Introduction</a:t>
            </a:r>
            <a:endParaRPr lang="en-NZ"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768096"/>
                <a:ext cx="5247861" cy="5930655"/>
              </a:xfrm>
            </p:spPr>
            <p:txBody>
              <a:bodyPr>
                <a:noAutofit/>
              </a:bodyPr>
              <a:lstStyle/>
              <a:p>
                <a:r>
                  <a:rPr lang="en-NZ" sz="1800" dirty="0" smtClean="0"/>
                  <a:t>Graphs </a:t>
                </a:r>
                <a:r>
                  <a:rPr lang="en-NZ" sz="1800" dirty="0"/>
                  <a:t>are a more general structure than </a:t>
                </a:r>
                <a:r>
                  <a:rPr lang="en-NZ" sz="1800" dirty="0" smtClean="0"/>
                  <a:t>trees </a:t>
                </a:r>
              </a:p>
              <a:p>
                <a:endParaRPr lang="en-NZ" sz="1800" dirty="0" smtClean="0"/>
              </a:p>
              <a:p>
                <a:r>
                  <a:rPr lang="en-NZ" sz="1800" dirty="0" smtClean="0"/>
                  <a:t>In </a:t>
                </a:r>
                <a:r>
                  <a:rPr lang="en-NZ" sz="1800" dirty="0"/>
                  <a:t>fact you can think of a tree as a special kind of graph. </a:t>
                </a:r>
                <a:endParaRPr lang="en-NZ" sz="1800" dirty="0" smtClean="0"/>
              </a:p>
              <a:p>
                <a:pPr lvl="1"/>
                <a:r>
                  <a:rPr lang="en-NZ" dirty="0" smtClean="0"/>
                  <a:t>A tree is a directed graph such that                 </a:t>
                </a:r>
                <a14:m>
                  <m:oMath xmlns:m="http://schemas.openxmlformats.org/officeDocument/2006/math">
                    <m:d>
                      <m:dPr>
                        <m:begChr m:val="|"/>
                        <m:endChr m:val="|"/>
                        <m:ctrlPr>
                          <a:rPr lang="en-NZ" i="1" smtClean="0">
                            <a:latin typeface="Cambria Math" panose="02040503050406030204" pitchFamily="18" charset="0"/>
                          </a:rPr>
                        </m:ctrlPr>
                      </m:dPr>
                      <m:e>
                        <m:r>
                          <a:rPr lang="en-US" b="0" i="1" smtClean="0">
                            <a:latin typeface="Cambria Math" panose="02040503050406030204" pitchFamily="18" charset="0"/>
                          </a:rPr>
                          <m:t>𝐸</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𝑉</m:t>
                        </m:r>
                      </m:e>
                    </m:d>
                    <m:r>
                      <a:rPr lang="en-US" b="0" i="1" smtClean="0">
                        <a:latin typeface="Cambria Math" panose="02040503050406030204" pitchFamily="18" charset="0"/>
                      </a:rPr>
                      <m:t>−1</m:t>
                    </m:r>
                  </m:oMath>
                </a14:m>
                <a:r>
                  <a:rPr lang="en-NZ" dirty="0" smtClean="0"/>
                  <a:t> (every vertex contains at least one edge)</a:t>
                </a:r>
              </a:p>
              <a:p>
                <a:r>
                  <a:rPr lang="en-NZ" sz="1800" dirty="0" smtClean="0"/>
                  <a:t>Graphs </a:t>
                </a:r>
                <a:r>
                  <a:rPr lang="en-NZ" sz="1800" dirty="0"/>
                  <a:t>can be used to represent many </a:t>
                </a:r>
                <a:r>
                  <a:rPr lang="en-NZ" sz="1800" dirty="0" smtClean="0"/>
                  <a:t>real world phenomena, </a:t>
                </a:r>
                <a:r>
                  <a:rPr lang="en-NZ" sz="1800" dirty="0"/>
                  <a:t>including systems of roads, airline flights from city to city, </a:t>
                </a:r>
                <a:r>
                  <a:rPr lang="en-NZ" sz="1800" dirty="0" smtClean="0"/>
                  <a:t>Internet connectivity, </a:t>
                </a:r>
                <a:r>
                  <a:rPr lang="en-NZ" sz="1800" dirty="0"/>
                  <a:t>or even the sequence of classes you must take to complete a </a:t>
                </a:r>
                <a:r>
                  <a:rPr lang="en-NZ" sz="1800" dirty="0" smtClean="0"/>
                  <a:t>degree in IT</a:t>
                </a:r>
              </a:p>
              <a:p>
                <a:r>
                  <a:rPr lang="en-US" sz="1800" dirty="0"/>
                  <a:t>While it is relatively easy for humans to look at a road map and understand the relationships between different places, a computer has no such knowledge. </a:t>
                </a:r>
              </a:p>
              <a:p>
                <a:pPr lvl="1"/>
                <a:r>
                  <a:rPr lang="en-US" sz="1400" dirty="0"/>
                  <a:t>However, we can also think of a road map as a graph. </a:t>
                </a:r>
              </a:p>
              <a:p>
                <a:endParaRPr lang="en-NZ" sz="1800" dirty="0" smtClean="0"/>
              </a:p>
              <a:p>
                <a:r>
                  <a:rPr lang="en-NZ" sz="1800" dirty="0" smtClean="0"/>
                  <a:t>We </a:t>
                </a:r>
                <a:r>
                  <a:rPr lang="en-NZ" sz="1800" dirty="0"/>
                  <a:t>will see </a:t>
                </a:r>
                <a:r>
                  <a:rPr lang="en-NZ" sz="1800" dirty="0" smtClean="0"/>
                  <a:t>that </a:t>
                </a:r>
                <a:r>
                  <a:rPr lang="en-NZ" sz="1800" dirty="0"/>
                  <a:t>once we have a good </a:t>
                </a:r>
                <a:r>
                  <a:rPr lang="en-NZ" sz="1800" dirty="0" smtClean="0"/>
                  <a:t>graph representation </a:t>
                </a:r>
                <a:r>
                  <a:rPr lang="en-NZ" sz="1800" dirty="0"/>
                  <a:t>for a problem, we can use some standard graph algorithms to solve what otherwise might seem to be a very difficult problem</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768096"/>
                <a:ext cx="5247861" cy="5930655"/>
              </a:xfrm>
              <a:blipFill>
                <a:blip r:embed="rId3"/>
                <a:stretch>
                  <a:fillRect l="-697" t="-925" r="-1742" b="-1644"/>
                </a:stretch>
              </a:blipFill>
            </p:spPr>
            <p:txBody>
              <a:bodyPr/>
              <a:lstStyle/>
              <a:p>
                <a:r>
                  <a:rPr lang="en-NZ">
                    <a:noFill/>
                  </a:rPr>
                  <a:t> </a:t>
                </a:r>
              </a:p>
            </p:txBody>
          </p:sp>
        </mc:Fallback>
      </mc:AlternateContent>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31923" t="18204"/>
          <a:stretch/>
        </p:blipFill>
        <p:spPr>
          <a:xfrm>
            <a:off x="5010258" y="2058670"/>
            <a:ext cx="4045225" cy="3349506"/>
          </a:xfrm>
          <a:prstGeom prst="rect">
            <a:avLst/>
          </a:prstGeom>
        </p:spPr>
      </p:pic>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l="32061" r="22109" b="84618"/>
          <a:stretch/>
        </p:blipFill>
        <p:spPr>
          <a:xfrm>
            <a:off x="5923722" y="1221542"/>
            <a:ext cx="2723322" cy="629865"/>
          </a:xfrm>
          <a:prstGeom prst="rect">
            <a:avLst/>
          </a:prstGeom>
        </p:spPr>
      </p:pic>
    </p:spTree>
    <p:extLst>
      <p:ext uri="{BB962C8B-B14F-4D97-AF65-F5344CB8AC3E}">
        <p14:creationId xmlns:p14="http://schemas.microsoft.com/office/powerpoint/2010/main" val="32907878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Vocabulary and definitions</a:t>
            </a:r>
            <a:endParaRPr lang="en-NZ" dirty="0"/>
          </a:p>
        </p:txBody>
      </p:sp>
      <p:sp>
        <p:nvSpPr>
          <p:cNvPr id="3" name="Content Placeholder 2"/>
          <p:cNvSpPr>
            <a:spLocks noGrp="1"/>
          </p:cNvSpPr>
          <p:nvPr>
            <p:ph idx="1"/>
          </p:nvPr>
        </p:nvSpPr>
        <p:spPr>
          <a:xfrm>
            <a:off x="0" y="944546"/>
            <a:ext cx="4853354" cy="5667270"/>
          </a:xfrm>
        </p:spPr>
        <p:txBody>
          <a:bodyPr>
            <a:normAutofit/>
          </a:bodyPr>
          <a:lstStyle/>
          <a:p>
            <a:r>
              <a:rPr lang="en-NZ" b="1" dirty="0" smtClean="0"/>
              <a:t>Vertex</a:t>
            </a:r>
            <a:r>
              <a:rPr lang="en-NZ" dirty="0" smtClean="0"/>
              <a:t>: (</a:t>
            </a:r>
            <a:r>
              <a:rPr lang="en-NZ" dirty="0"/>
              <a:t>also called a “node”) is a fundamental part of a graph. It can have a name, which we will call the “key</a:t>
            </a:r>
            <a:r>
              <a:rPr lang="en-NZ" dirty="0" smtClean="0"/>
              <a:t>.”</a:t>
            </a:r>
          </a:p>
          <a:p>
            <a:pPr lvl="1"/>
            <a:r>
              <a:rPr lang="en-NZ" dirty="0" smtClean="0"/>
              <a:t>A </a:t>
            </a:r>
            <a:r>
              <a:rPr lang="en-NZ" dirty="0"/>
              <a:t>vertex may also have additional </a:t>
            </a:r>
            <a:r>
              <a:rPr lang="en-NZ" dirty="0" smtClean="0"/>
              <a:t>information (the </a:t>
            </a:r>
            <a:r>
              <a:rPr lang="en-NZ" dirty="0"/>
              <a:t>“</a:t>
            </a:r>
            <a:r>
              <a:rPr lang="en-NZ" dirty="0" smtClean="0"/>
              <a:t>payload”)</a:t>
            </a:r>
            <a:endParaRPr lang="en-NZ" dirty="0"/>
          </a:p>
          <a:p>
            <a:r>
              <a:rPr lang="en-NZ" b="1" dirty="0" smtClean="0"/>
              <a:t>Edge</a:t>
            </a:r>
            <a:r>
              <a:rPr lang="en-NZ" dirty="0" smtClean="0"/>
              <a:t>: (</a:t>
            </a:r>
            <a:r>
              <a:rPr lang="en-NZ" dirty="0"/>
              <a:t>also called an “arc”) </a:t>
            </a:r>
            <a:r>
              <a:rPr lang="en-NZ" dirty="0" smtClean="0"/>
              <a:t>connects </a:t>
            </a:r>
            <a:r>
              <a:rPr lang="en-NZ" dirty="0"/>
              <a:t>two vertices to show that there is a relationship between them. </a:t>
            </a:r>
            <a:endParaRPr lang="en-NZ" dirty="0" smtClean="0"/>
          </a:p>
          <a:p>
            <a:pPr lvl="1"/>
            <a:r>
              <a:rPr lang="en-NZ" dirty="0" smtClean="0"/>
              <a:t>Edges </a:t>
            </a:r>
            <a:r>
              <a:rPr lang="en-NZ" dirty="0"/>
              <a:t>may be one-way or two-way. </a:t>
            </a:r>
            <a:endParaRPr lang="en-NZ" dirty="0" smtClean="0"/>
          </a:p>
          <a:p>
            <a:pPr lvl="1"/>
            <a:r>
              <a:rPr lang="en-NZ" dirty="0" smtClean="0"/>
              <a:t>If </a:t>
            </a:r>
            <a:r>
              <a:rPr lang="en-NZ" dirty="0"/>
              <a:t>the edges in a graph are all one-way, we say that the graph is a directed graph, or a digraph. </a:t>
            </a:r>
          </a:p>
          <a:p>
            <a:r>
              <a:rPr lang="en-NZ" b="1" dirty="0" smtClean="0"/>
              <a:t>Weight</a:t>
            </a:r>
            <a:r>
              <a:rPr lang="en-NZ" dirty="0" smtClean="0"/>
              <a:t>: Edges </a:t>
            </a:r>
            <a:r>
              <a:rPr lang="en-NZ" dirty="0"/>
              <a:t>may be weighted to show that there is a cost to go from one vertex to another. </a:t>
            </a:r>
            <a:endParaRPr lang="en-NZ" dirty="0" smtClean="0"/>
          </a:p>
          <a:p>
            <a:pPr lvl="1"/>
            <a:r>
              <a:rPr lang="en-NZ" dirty="0" smtClean="0"/>
              <a:t>For </a:t>
            </a:r>
            <a:r>
              <a:rPr lang="en-NZ" dirty="0"/>
              <a:t>example in a graph of roads that connect one city to another, the weight on the edge might represent the distance between the two cities</a:t>
            </a:r>
            <a:r>
              <a:rPr lang="en-NZ" dirty="0" smtClean="0"/>
              <a:t>.</a:t>
            </a:r>
          </a:p>
        </p:txBody>
      </p:sp>
      <p:pic>
        <p:nvPicPr>
          <p:cNvPr id="1026" name="Picture 2" descr="../_images/digrap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1998" y="1699000"/>
            <a:ext cx="3516648" cy="3291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0490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Vocabulary and definitions</a:t>
            </a:r>
            <a:endParaRPr lang="en-US" dirty="0"/>
          </a:p>
        </p:txBody>
      </p:sp>
      <p:sp>
        <p:nvSpPr>
          <p:cNvPr id="3" name="Content Placeholder 2"/>
          <p:cNvSpPr>
            <a:spLocks noGrp="1"/>
          </p:cNvSpPr>
          <p:nvPr>
            <p:ph idx="1"/>
          </p:nvPr>
        </p:nvSpPr>
        <p:spPr>
          <a:xfrm>
            <a:off x="130629" y="1052129"/>
            <a:ext cx="4983982" cy="5549638"/>
          </a:xfrm>
        </p:spPr>
        <p:txBody>
          <a:bodyPr>
            <a:normAutofit fontScale="85000" lnSpcReduction="20000"/>
          </a:bodyPr>
          <a:lstStyle/>
          <a:p>
            <a:r>
              <a:rPr lang="en-NZ" b="1" dirty="0"/>
              <a:t>Graph: </a:t>
            </a:r>
            <a:r>
              <a:rPr lang="en-US" dirty="0"/>
              <a:t>A graph can be represented by G where G=(V,E). For the graph G, V is a set of vertices and E is a set of edges. Each edge is a tuple (</a:t>
            </a:r>
            <a:r>
              <a:rPr lang="en-US" dirty="0" err="1"/>
              <a:t>v,w</a:t>
            </a:r>
            <a:r>
              <a:rPr lang="en-US" dirty="0"/>
              <a:t>) where </a:t>
            </a:r>
            <a:r>
              <a:rPr lang="en-US" dirty="0" err="1"/>
              <a:t>w,v∈V</a:t>
            </a:r>
            <a:r>
              <a:rPr lang="en-US" dirty="0"/>
              <a:t>. We can add a third component to the edge tuple to represent a weight. A subgraph s is a set of edges e and vertices v such that </a:t>
            </a:r>
            <a:r>
              <a:rPr lang="en-US" dirty="0" err="1"/>
              <a:t>e⊂E</a:t>
            </a:r>
            <a:r>
              <a:rPr lang="en-US" dirty="0"/>
              <a:t> and </a:t>
            </a:r>
            <a:r>
              <a:rPr lang="en-US" dirty="0" err="1"/>
              <a:t>v⊂V</a:t>
            </a:r>
            <a:r>
              <a:rPr lang="en-US" dirty="0" smtClean="0"/>
              <a:t>.</a:t>
            </a:r>
          </a:p>
          <a:p>
            <a:r>
              <a:rPr lang="en-US" b="1" dirty="0" smtClean="0"/>
              <a:t>Path:</a:t>
            </a:r>
            <a:r>
              <a:rPr lang="en-US" dirty="0" smtClean="0"/>
              <a:t> A </a:t>
            </a:r>
            <a:r>
              <a:rPr lang="en-US" dirty="0"/>
              <a:t>path in a graph is a sequence of vertices that are connected by edges. Formally we would define a path as w</a:t>
            </a:r>
            <a:r>
              <a:rPr lang="en-US" baseline="-25000" dirty="0"/>
              <a:t>1</a:t>
            </a:r>
            <a:r>
              <a:rPr lang="en-US" dirty="0"/>
              <a:t>,w</a:t>
            </a:r>
            <a:r>
              <a:rPr lang="en-US" baseline="-25000" dirty="0"/>
              <a:t>2</a:t>
            </a:r>
            <a:r>
              <a:rPr lang="en-US" dirty="0"/>
              <a:t>,...,</a:t>
            </a:r>
            <a:r>
              <a:rPr lang="en-US" dirty="0" err="1"/>
              <a:t>w</a:t>
            </a:r>
            <a:r>
              <a:rPr lang="en-US" baseline="-25000" dirty="0" err="1"/>
              <a:t>n</a:t>
            </a:r>
            <a:r>
              <a:rPr lang="en-US" dirty="0"/>
              <a:t> such that (w</a:t>
            </a:r>
            <a:r>
              <a:rPr lang="en-US" baseline="-25000" dirty="0"/>
              <a:t>i</a:t>
            </a:r>
            <a:r>
              <a:rPr lang="en-US" dirty="0"/>
              <a:t>,w</a:t>
            </a:r>
            <a:r>
              <a:rPr lang="en-US" baseline="-25000" dirty="0"/>
              <a:t>i+1</a:t>
            </a:r>
            <a:r>
              <a:rPr lang="en-US" dirty="0"/>
              <a:t>)∈E for all 1≤i≤n−1. The unweighted path length is the number of edges in the path, specifically n−1. The weighted path length is the sum of the weights of all the edges in the path. For example </a:t>
            </a:r>
            <a:r>
              <a:rPr lang="en-US" dirty="0" smtClean="0"/>
              <a:t>in the </a:t>
            </a:r>
            <a:r>
              <a:rPr lang="en-US" dirty="0"/>
              <a:t>Figure </a:t>
            </a:r>
            <a:r>
              <a:rPr lang="en-US" dirty="0" smtClean="0"/>
              <a:t>the </a:t>
            </a:r>
            <a:r>
              <a:rPr lang="en-US" dirty="0"/>
              <a:t>path from V3 to V1 is the sequence of vertices (V3,V4,V0,V1). The edges are {(v3,v4,7),(v4,v0,1),(v0,v1,5</a:t>
            </a:r>
            <a:r>
              <a:rPr lang="en-US" dirty="0" smtClean="0"/>
              <a:t>)}.</a:t>
            </a:r>
          </a:p>
          <a:p>
            <a:r>
              <a:rPr lang="en-US" b="1" dirty="0" smtClean="0"/>
              <a:t>Cycle</a:t>
            </a:r>
            <a:r>
              <a:rPr lang="en-US" dirty="0" smtClean="0"/>
              <a:t>: in </a:t>
            </a:r>
            <a:r>
              <a:rPr lang="en-US" dirty="0"/>
              <a:t>a directed graph </a:t>
            </a:r>
            <a:r>
              <a:rPr lang="en-US" dirty="0" smtClean="0"/>
              <a:t>a cycle is </a:t>
            </a:r>
            <a:r>
              <a:rPr lang="en-US" dirty="0"/>
              <a:t>a path that starts and ends at the same vertex. For example, in </a:t>
            </a:r>
            <a:r>
              <a:rPr lang="en-US" dirty="0" smtClean="0"/>
              <a:t>the Figure the </a:t>
            </a:r>
            <a:r>
              <a:rPr lang="en-US" dirty="0"/>
              <a:t>path (V5,V2,V3,V5) is a cycle. A graph with no cycles is called an </a:t>
            </a:r>
            <a:r>
              <a:rPr lang="en-US" b="1" dirty="0"/>
              <a:t>acyclic graph</a:t>
            </a:r>
            <a:r>
              <a:rPr lang="en-US" dirty="0"/>
              <a:t>. A directed graph with no cycles is called a </a:t>
            </a:r>
            <a:r>
              <a:rPr lang="en-US" b="1" dirty="0"/>
              <a:t>directed acyclic graph </a:t>
            </a:r>
            <a:r>
              <a:rPr lang="en-US" dirty="0"/>
              <a:t>or a </a:t>
            </a:r>
            <a:r>
              <a:rPr lang="en-US" b="1" dirty="0"/>
              <a:t>DAG</a:t>
            </a:r>
            <a:r>
              <a:rPr lang="en-US" dirty="0"/>
              <a:t>. </a:t>
            </a:r>
            <a:endParaRPr lang="en-US" dirty="0" smtClean="0"/>
          </a:p>
          <a:p>
            <a:pPr lvl="1"/>
            <a:r>
              <a:rPr lang="en-US" dirty="0" smtClean="0"/>
              <a:t>We </a:t>
            </a:r>
            <a:r>
              <a:rPr lang="en-US" dirty="0"/>
              <a:t>will see that we can solve several important problems if the problem can be represented as a DAG.</a:t>
            </a:r>
            <a:endParaRPr lang="en-NZ" dirty="0"/>
          </a:p>
          <a:p>
            <a:endParaRPr lang="en-US" dirty="0"/>
          </a:p>
        </p:txBody>
      </p:sp>
      <p:pic>
        <p:nvPicPr>
          <p:cNvPr id="4" name="Picture 2" descr="../_images/digrap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2578" y="445009"/>
            <a:ext cx="3516648" cy="329184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5799499" y="4785471"/>
            <a:ext cx="2842806" cy="630461"/>
          </a:xfrm>
          <a:prstGeom prst="rect">
            <a:avLst/>
          </a:prstGeom>
        </p:spPr>
      </p:pic>
      <p:pic>
        <p:nvPicPr>
          <p:cNvPr id="6" name="Picture 5"/>
          <p:cNvPicPr>
            <a:picLocks noChangeAspect="1"/>
          </p:cNvPicPr>
          <p:nvPr/>
        </p:nvPicPr>
        <p:blipFill>
          <a:blip r:embed="rId4"/>
          <a:stretch>
            <a:fillRect/>
          </a:stretch>
        </p:blipFill>
        <p:spPr>
          <a:xfrm>
            <a:off x="4572000" y="6176963"/>
            <a:ext cx="4505325" cy="638175"/>
          </a:xfrm>
          <a:prstGeom prst="rect">
            <a:avLst/>
          </a:prstGeom>
        </p:spPr>
      </p:pic>
    </p:spTree>
    <p:extLst>
      <p:ext uri="{BB962C8B-B14F-4D97-AF65-F5344CB8AC3E}">
        <p14:creationId xmlns:p14="http://schemas.microsoft.com/office/powerpoint/2010/main" val="37353736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The graph abstract data type</a:t>
            </a:r>
            <a:endParaRPr lang="en-NZ" dirty="0"/>
          </a:p>
        </p:txBody>
      </p:sp>
      <p:sp>
        <p:nvSpPr>
          <p:cNvPr id="3" name="Content Placeholder 2"/>
          <p:cNvSpPr>
            <a:spLocks noGrp="1"/>
          </p:cNvSpPr>
          <p:nvPr>
            <p:ph idx="1"/>
          </p:nvPr>
        </p:nvSpPr>
        <p:spPr/>
        <p:txBody>
          <a:bodyPr>
            <a:normAutofit fontScale="92500" lnSpcReduction="10000"/>
          </a:bodyPr>
          <a:lstStyle/>
          <a:p>
            <a:r>
              <a:rPr lang="en-US" dirty="0"/>
              <a:t>The graph abstract data type (ADT) is defined as follows:</a:t>
            </a:r>
          </a:p>
          <a:p>
            <a:pPr lvl="1"/>
            <a:r>
              <a:rPr lang="en-US" dirty="0" smtClean="0">
                <a:latin typeface="Consolas" panose="020B0609020204030204" pitchFamily="49" charset="0"/>
                <a:cs typeface="Consolas" panose="020B0609020204030204" pitchFamily="49" charset="0"/>
              </a:rPr>
              <a:t>Graph</a:t>
            </a:r>
            <a:r>
              <a:rPr lang="en-US" dirty="0">
                <a:latin typeface="Consolas" panose="020B0609020204030204" pitchFamily="49" charset="0"/>
                <a:cs typeface="Consolas" panose="020B0609020204030204" pitchFamily="49" charset="0"/>
              </a:rPr>
              <a:t>()</a:t>
            </a:r>
            <a:r>
              <a:rPr lang="en-US" dirty="0"/>
              <a:t> creates a new, empty graph.</a:t>
            </a:r>
          </a:p>
          <a:p>
            <a:pPr lvl="1"/>
            <a:r>
              <a:rPr lang="en-US" dirty="0" err="1">
                <a:latin typeface="Consolas" panose="020B0609020204030204" pitchFamily="49" charset="0"/>
                <a:cs typeface="Consolas" panose="020B0609020204030204" pitchFamily="49" charset="0"/>
              </a:rPr>
              <a:t>addVertex</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vert</a:t>
            </a:r>
            <a:r>
              <a:rPr lang="en-US" dirty="0">
                <a:latin typeface="Consolas" panose="020B0609020204030204" pitchFamily="49" charset="0"/>
                <a:cs typeface="Consolas" panose="020B0609020204030204" pitchFamily="49" charset="0"/>
              </a:rPr>
              <a:t>) </a:t>
            </a:r>
            <a:r>
              <a:rPr lang="en-US" dirty="0"/>
              <a:t>adds an instance of </a:t>
            </a:r>
            <a:r>
              <a:rPr lang="en-US" dirty="0">
                <a:latin typeface="Consolas" panose="020B0609020204030204" pitchFamily="49" charset="0"/>
                <a:cs typeface="Consolas" panose="020B0609020204030204" pitchFamily="49" charset="0"/>
              </a:rPr>
              <a:t>Vertex</a:t>
            </a:r>
            <a:r>
              <a:rPr lang="en-US" dirty="0"/>
              <a:t> to the graph.</a:t>
            </a:r>
          </a:p>
          <a:p>
            <a:pPr lvl="1"/>
            <a:r>
              <a:rPr lang="en-US" dirty="0" err="1">
                <a:latin typeface="Consolas" panose="020B0609020204030204" pitchFamily="49" charset="0"/>
                <a:cs typeface="Consolas" panose="020B0609020204030204" pitchFamily="49" charset="0"/>
              </a:rPr>
              <a:t>addEdge</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fromVert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toVert</a:t>
            </a:r>
            <a:r>
              <a:rPr lang="en-US" dirty="0">
                <a:latin typeface="Consolas" panose="020B0609020204030204" pitchFamily="49" charset="0"/>
                <a:cs typeface="Consolas" panose="020B0609020204030204" pitchFamily="49" charset="0"/>
              </a:rPr>
              <a:t>) </a:t>
            </a:r>
            <a:r>
              <a:rPr lang="en-US" dirty="0"/>
              <a:t>Adds a new, directed edge to the graph that connects two vertices.</a:t>
            </a:r>
          </a:p>
          <a:p>
            <a:pPr lvl="1"/>
            <a:r>
              <a:rPr lang="en-US" dirty="0" err="1">
                <a:latin typeface="Consolas" panose="020B0609020204030204" pitchFamily="49" charset="0"/>
                <a:cs typeface="Consolas" panose="020B0609020204030204" pitchFamily="49" charset="0"/>
              </a:rPr>
              <a:t>addEdge</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fromVert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toVert</a:t>
            </a:r>
            <a:r>
              <a:rPr lang="en-US" dirty="0">
                <a:latin typeface="Consolas" panose="020B0609020204030204" pitchFamily="49" charset="0"/>
                <a:cs typeface="Consolas" panose="020B0609020204030204" pitchFamily="49" charset="0"/>
              </a:rPr>
              <a:t>, weight) </a:t>
            </a:r>
            <a:r>
              <a:rPr lang="en-US" dirty="0"/>
              <a:t>Adds a new, weighted, directed edge to the graph that connects two vertices.</a:t>
            </a:r>
          </a:p>
          <a:p>
            <a:pPr lvl="1"/>
            <a:r>
              <a:rPr lang="en-US" dirty="0" err="1">
                <a:latin typeface="Consolas" panose="020B0609020204030204" pitchFamily="49" charset="0"/>
                <a:cs typeface="Consolas" panose="020B0609020204030204" pitchFamily="49" charset="0"/>
              </a:rPr>
              <a:t>getVertex</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vertKey</a:t>
            </a:r>
            <a:r>
              <a:rPr lang="en-US" dirty="0">
                <a:latin typeface="Consolas" panose="020B0609020204030204" pitchFamily="49" charset="0"/>
                <a:cs typeface="Consolas" panose="020B0609020204030204" pitchFamily="49" charset="0"/>
              </a:rPr>
              <a:t>) </a:t>
            </a:r>
            <a:r>
              <a:rPr lang="en-US" dirty="0"/>
              <a:t>finds the vertex in the graph named </a:t>
            </a:r>
            <a:r>
              <a:rPr lang="en-US" dirty="0" err="1">
                <a:latin typeface="Consolas" panose="020B0609020204030204" pitchFamily="49" charset="0"/>
                <a:cs typeface="Consolas" panose="020B0609020204030204" pitchFamily="49" charset="0"/>
              </a:rPr>
              <a:t>vertKey</a:t>
            </a:r>
            <a:r>
              <a:rPr lang="en-US" dirty="0"/>
              <a:t>.</a:t>
            </a:r>
          </a:p>
          <a:p>
            <a:pPr lvl="1"/>
            <a:r>
              <a:rPr lang="en-US" dirty="0" err="1">
                <a:latin typeface="Consolas" panose="020B0609020204030204" pitchFamily="49" charset="0"/>
                <a:cs typeface="Consolas" panose="020B0609020204030204" pitchFamily="49" charset="0"/>
              </a:rPr>
              <a:t>getVertices</a:t>
            </a:r>
            <a:r>
              <a:rPr lang="en-US" dirty="0">
                <a:latin typeface="Consolas" panose="020B0609020204030204" pitchFamily="49" charset="0"/>
                <a:cs typeface="Consolas" panose="020B0609020204030204" pitchFamily="49" charset="0"/>
              </a:rPr>
              <a:t>() </a:t>
            </a:r>
            <a:r>
              <a:rPr lang="en-US" dirty="0"/>
              <a:t>returns the list of all vertices in the graph.</a:t>
            </a:r>
          </a:p>
          <a:p>
            <a:pPr lvl="1"/>
            <a:r>
              <a:rPr lang="en-US" dirty="0">
                <a:latin typeface="Consolas" panose="020B0609020204030204" pitchFamily="49" charset="0"/>
                <a:cs typeface="Consolas" panose="020B0609020204030204" pitchFamily="49" charset="0"/>
              </a:rPr>
              <a:t>in </a:t>
            </a:r>
            <a:r>
              <a:rPr lang="en-US" dirty="0"/>
              <a:t>returns </a:t>
            </a:r>
            <a:r>
              <a:rPr lang="en-US" dirty="0">
                <a:latin typeface="Consolas" panose="020B0609020204030204" pitchFamily="49" charset="0"/>
                <a:cs typeface="Consolas" panose="020B0609020204030204" pitchFamily="49" charset="0"/>
              </a:rPr>
              <a:t>True</a:t>
            </a:r>
            <a:r>
              <a:rPr lang="en-US" dirty="0"/>
              <a:t> for a statement of the form </a:t>
            </a:r>
            <a:r>
              <a:rPr lang="en-US" dirty="0">
                <a:latin typeface="Consolas" panose="020B0609020204030204" pitchFamily="49" charset="0"/>
                <a:cs typeface="Consolas" panose="020B0609020204030204" pitchFamily="49" charset="0"/>
              </a:rPr>
              <a:t>vertex in graph</a:t>
            </a:r>
            <a:r>
              <a:rPr lang="en-US" dirty="0"/>
              <a:t>, if the given vertex is in the graph, False otherwise.</a:t>
            </a:r>
            <a:endParaRPr lang="en-NZ" dirty="0" smtClean="0"/>
          </a:p>
          <a:p>
            <a:r>
              <a:rPr lang="en-NZ" dirty="0" smtClean="0"/>
              <a:t>Beginning </a:t>
            </a:r>
            <a:r>
              <a:rPr lang="en-NZ" dirty="0"/>
              <a:t>with the formal definition for a graph there are several ways we can implement the graph </a:t>
            </a:r>
            <a:r>
              <a:rPr lang="en-NZ" dirty="0" smtClean="0"/>
              <a:t>abstract data type</a:t>
            </a:r>
          </a:p>
          <a:p>
            <a:r>
              <a:rPr lang="en-NZ" dirty="0" smtClean="0"/>
              <a:t>We </a:t>
            </a:r>
            <a:r>
              <a:rPr lang="en-NZ" dirty="0"/>
              <a:t>will see that there are trade-offs in using different representations to implement the ADT described above. </a:t>
            </a:r>
            <a:endParaRPr lang="en-NZ" dirty="0" smtClean="0"/>
          </a:p>
          <a:p>
            <a:r>
              <a:rPr lang="en-NZ" dirty="0" smtClean="0"/>
              <a:t>There </a:t>
            </a:r>
            <a:r>
              <a:rPr lang="en-NZ" dirty="0"/>
              <a:t>are two well-known implementations of a </a:t>
            </a:r>
            <a:r>
              <a:rPr lang="en-NZ" dirty="0" smtClean="0"/>
              <a:t>graph</a:t>
            </a:r>
          </a:p>
          <a:p>
            <a:pPr lvl="1"/>
            <a:r>
              <a:rPr lang="en-NZ" dirty="0" smtClean="0"/>
              <a:t>adjacency matrix</a:t>
            </a:r>
          </a:p>
          <a:p>
            <a:pPr lvl="1"/>
            <a:r>
              <a:rPr lang="en-NZ" dirty="0" smtClean="0"/>
              <a:t>adjacency list</a:t>
            </a:r>
            <a:endParaRPr lang="en-NZ" dirty="0"/>
          </a:p>
        </p:txBody>
      </p:sp>
    </p:spTree>
    <p:extLst>
      <p:ext uri="{BB962C8B-B14F-4D97-AF65-F5344CB8AC3E}">
        <p14:creationId xmlns:p14="http://schemas.microsoft.com/office/powerpoint/2010/main" val="10261664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85345"/>
            <a:ext cx="4546251" cy="1321424"/>
          </a:xfrm>
        </p:spPr>
        <p:txBody>
          <a:bodyPr/>
          <a:lstStyle/>
          <a:p>
            <a:r>
              <a:rPr lang="en-NZ" dirty="0" smtClean="0"/>
              <a:t>Representing a graph as an </a:t>
            </a:r>
            <a:r>
              <a:rPr lang="en-NZ" dirty="0"/>
              <a:t>adjacency matrix</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71789" y="1825624"/>
                <a:ext cx="5114611" cy="4782439"/>
              </a:xfrm>
            </p:spPr>
            <p:txBody>
              <a:bodyPr>
                <a:normAutofit fontScale="92500" lnSpcReduction="20000"/>
              </a:bodyPr>
              <a:lstStyle/>
              <a:p>
                <a:r>
                  <a:rPr lang="en-NZ" dirty="0" smtClean="0"/>
                  <a:t>One of the easiest ways to implement a graph is to use a two-dimensional matrix. </a:t>
                </a:r>
              </a:p>
              <a:p>
                <a:r>
                  <a:rPr lang="en-NZ" dirty="0" smtClean="0"/>
                  <a:t>In </a:t>
                </a:r>
                <a:r>
                  <a:rPr lang="en-NZ" dirty="0"/>
                  <a:t>this matrix implementation, each of the rows and columns represent a vertex in the graph. </a:t>
                </a:r>
                <a:endParaRPr lang="en-NZ" dirty="0" smtClean="0"/>
              </a:p>
              <a:p>
                <a:r>
                  <a:rPr lang="en-NZ" dirty="0" smtClean="0"/>
                  <a:t>The </a:t>
                </a:r>
                <a:r>
                  <a:rPr lang="en-NZ" dirty="0"/>
                  <a:t>value that is stored in the cell at the intersection of row v and column w indicates if there is an edge from vertex v to vertex w</a:t>
                </a:r>
                <a:r>
                  <a:rPr lang="en-NZ" dirty="0" smtClean="0"/>
                  <a:t>.</a:t>
                </a:r>
              </a:p>
              <a:p>
                <a:r>
                  <a:rPr lang="en-NZ" dirty="0" smtClean="0"/>
                  <a:t>When </a:t>
                </a:r>
                <a:r>
                  <a:rPr lang="en-NZ" dirty="0"/>
                  <a:t>two vertices are connected by an edge, we say that they are adjacent</a:t>
                </a:r>
                <a:r>
                  <a:rPr lang="en-NZ" dirty="0" smtClean="0"/>
                  <a:t>.</a:t>
                </a:r>
              </a:p>
              <a:p>
                <a:r>
                  <a:rPr lang="en-NZ" dirty="0" smtClean="0"/>
                  <a:t>However, </a:t>
                </a:r>
                <a:r>
                  <a:rPr lang="en-NZ" dirty="0"/>
                  <a:t> </a:t>
                </a:r>
                <a:r>
                  <a:rPr lang="en-NZ" dirty="0" smtClean="0"/>
                  <a:t>a </a:t>
                </a:r>
                <a:r>
                  <a:rPr lang="en-NZ" dirty="0"/>
                  <a:t>matrix is not a very efficient way to store sparse </a:t>
                </a:r>
                <a:r>
                  <a:rPr lang="en-NZ" dirty="0" smtClean="0"/>
                  <a:t>data</a:t>
                </a:r>
              </a:p>
              <a:p>
                <a:pPr lvl="1"/>
                <a:r>
                  <a:rPr lang="en-NZ" dirty="0" smtClean="0"/>
                  <a:t>A graph with 1000 vertices and 1000 edges would have an adjacency matrix with </a:t>
                </a:r>
                <a14:m>
                  <m:oMath xmlns:m="http://schemas.openxmlformats.org/officeDocument/2006/math">
                    <m:r>
                      <a:rPr lang="en-US" b="0" i="0" smtClean="0">
                        <a:latin typeface="Cambria Math" panose="02040503050406030204" pitchFamily="18" charset="0"/>
                      </a:rPr>
                      <m:t>1−</m:t>
                    </m:r>
                    <m:f>
                      <m:fPr>
                        <m:ctrlPr>
                          <a:rPr lang="en-NZ" i="1" smtClean="0">
                            <a:latin typeface="Cambria Math" panose="02040503050406030204" pitchFamily="18" charset="0"/>
                          </a:rPr>
                        </m:ctrlPr>
                      </m:fPr>
                      <m:num>
                        <m:r>
                          <a:rPr lang="en-US" b="0" i="1" smtClean="0">
                            <a:latin typeface="Cambria Math" panose="02040503050406030204" pitchFamily="18" charset="0"/>
                          </a:rPr>
                          <m:t>1000</m:t>
                        </m:r>
                      </m:num>
                      <m:den>
                        <m:r>
                          <a:rPr lang="en-US" b="0" i="1" smtClean="0">
                            <a:latin typeface="Cambria Math" panose="02040503050406030204" pitchFamily="18" charset="0"/>
                          </a:rPr>
                          <m:t>1000</m:t>
                        </m:r>
                        <m:r>
                          <a:rPr lang="en-US" b="0" i="1" smtClean="0">
                            <a:latin typeface="Cambria Math" panose="02040503050406030204" pitchFamily="18" charset="0"/>
                            <a:ea typeface="Cambria Math" panose="02040503050406030204" pitchFamily="18" charset="0"/>
                          </a:rPr>
                          <m:t>×1000</m:t>
                        </m:r>
                      </m:den>
                    </m:f>
                    <m:r>
                      <a:rPr lang="en-US" b="0" i="1" smtClean="0">
                        <a:latin typeface="Cambria Math" panose="02040503050406030204" pitchFamily="18" charset="0"/>
                      </a:rPr>
                      <m:t>=99.9% </m:t>
                    </m:r>
                  </m:oMath>
                </a14:m>
                <a:r>
                  <a:rPr lang="en-NZ" dirty="0" smtClean="0"/>
                  <a:t>empty cells</a:t>
                </a:r>
              </a:p>
              <a:p>
                <a:pPr lvl="1"/>
                <a:r>
                  <a:rPr lang="en-NZ" dirty="0" smtClean="0"/>
                  <a:t>Very wasteful of memory</a:t>
                </a:r>
              </a:p>
              <a:p>
                <a:r>
                  <a:rPr lang="en-NZ" dirty="0" smtClean="0"/>
                  <a:t>There </a:t>
                </a:r>
                <a:r>
                  <a:rPr lang="en-NZ" dirty="0"/>
                  <a:t>are few real problems that </a:t>
                </a:r>
                <a:r>
                  <a:rPr lang="en-NZ" dirty="0" smtClean="0"/>
                  <a:t>involve graphs of large connectivity</a:t>
                </a:r>
              </a:p>
              <a:p>
                <a:r>
                  <a:rPr lang="en-NZ" dirty="0" smtClean="0"/>
                  <a:t>Most computational graph problems are sparsely connected</a:t>
                </a:r>
                <a:endParaRPr lang="en-NZ"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71789" y="1825624"/>
                <a:ext cx="5114611" cy="4782439"/>
              </a:xfrm>
              <a:blipFill>
                <a:blip r:embed="rId2"/>
                <a:stretch>
                  <a:fillRect l="-954" t="-2166" r="-715"/>
                </a:stretch>
              </a:blipFill>
            </p:spPr>
            <p:txBody>
              <a:bodyPr/>
              <a:lstStyle/>
              <a:p>
                <a:r>
                  <a:rPr lang="en-NZ">
                    <a:noFill/>
                  </a:rPr>
                  <a:t> </a:t>
                </a:r>
              </a:p>
            </p:txBody>
          </p:sp>
        </mc:Fallback>
      </mc:AlternateContent>
      <p:pic>
        <p:nvPicPr>
          <p:cNvPr id="4" name="Picture 2" descr="../_images/digrap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7436" y="365126"/>
            <a:ext cx="2540479" cy="237807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stretch>
            <a:fillRect/>
          </a:stretch>
        </p:blipFill>
        <p:spPr>
          <a:xfrm>
            <a:off x="5529072" y="2877312"/>
            <a:ext cx="3614928" cy="3614928"/>
          </a:xfrm>
          <a:prstGeom prst="rect">
            <a:avLst/>
          </a:prstGeom>
        </p:spPr>
      </p:pic>
    </p:spTree>
    <p:extLst>
      <p:ext uri="{BB962C8B-B14F-4D97-AF65-F5344CB8AC3E}">
        <p14:creationId xmlns:p14="http://schemas.microsoft.com/office/powerpoint/2010/main" val="13688264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85344"/>
            <a:ext cx="3993592" cy="1351569"/>
          </a:xfrm>
        </p:spPr>
        <p:txBody>
          <a:bodyPr/>
          <a:lstStyle/>
          <a:p>
            <a:r>
              <a:rPr lang="en-NZ" dirty="0"/>
              <a:t>Representing a graph as </a:t>
            </a:r>
            <a:r>
              <a:rPr lang="en-NZ" dirty="0" smtClean="0"/>
              <a:t>an </a:t>
            </a:r>
            <a:r>
              <a:rPr lang="en-NZ" dirty="0"/>
              <a:t>Adjacency List</a:t>
            </a:r>
          </a:p>
        </p:txBody>
      </p:sp>
      <p:sp>
        <p:nvSpPr>
          <p:cNvPr id="3" name="Content Placeholder 2"/>
          <p:cNvSpPr>
            <a:spLocks noGrp="1"/>
          </p:cNvSpPr>
          <p:nvPr>
            <p:ph idx="1"/>
          </p:nvPr>
        </p:nvSpPr>
        <p:spPr>
          <a:xfrm>
            <a:off x="0" y="1825625"/>
            <a:ext cx="4718304" cy="4351338"/>
          </a:xfrm>
        </p:spPr>
        <p:txBody>
          <a:bodyPr/>
          <a:lstStyle/>
          <a:p>
            <a:r>
              <a:rPr lang="en-NZ" dirty="0"/>
              <a:t>A more space-efficient way to implement a sparsely connected graph is to use an adjacency </a:t>
            </a:r>
            <a:r>
              <a:rPr lang="en-NZ" dirty="0" smtClean="0"/>
              <a:t>list or map. </a:t>
            </a:r>
          </a:p>
          <a:p>
            <a:r>
              <a:rPr lang="en-NZ" dirty="0" smtClean="0"/>
              <a:t>In </a:t>
            </a:r>
            <a:r>
              <a:rPr lang="en-NZ" dirty="0"/>
              <a:t>an adjacency list implementation we keep a master </a:t>
            </a:r>
            <a:r>
              <a:rPr lang="en-NZ" dirty="0" smtClean="0"/>
              <a:t>list or map </a:t>
            </a:r>
            <a:r>
              <a:rPr lang="en-NZ" dirty="0"/>
              <a:t>of all the vertices in the Graph object and then each vertex object in the graph maintains a list </a:t>
            </a:r>
            <a:r>
              <a:rPr lang="en-NZ" dirty="0" smtClean="0"/>
              <a:t>or map of </a:t>
            </a:r>
            <a:r>
              <a:rPr lang="en-NZ" dirty="0"/>
              <a:t>the other vertices that it is connected to. </a:t>
            </a:r>
            <a:endParaRPr lang="en-NZ" dirty="0" smtClean="0"/>
          </a:p>
          <a:p>
            <a:r>
              <a:rPr lang="en-NZ" dirty="0" smtClean="0"/>
              <a:t>In </a:t>
            </a:r>
            <a:r>
              <a:rPr lang="en-NZ" dirty="0"/>
              <a:t>our implementation of the Vertex class we will use a </a:t>
            </a:r>
            <a:r>
              <a:rPr lang="en-NZ" dirty="0" smtClean="0"/>
              <a:t>map (i.e. a dictionary in </a:t>
            </a:r>
            <a:r>
              <a:rPr lang="en-US" dirty="0" smtClean="0"/>
              <a:t>python)</a:t>
            </a:r>
            <a:r>
              <a:rPr lang="en-NZ" dirty="0" smtClean="0"/>
              <a:t> rather </a:t>
            </a:r>
            <a:r>
              <a:rPr lang="en-NZ" dirty="0"/>
              <a:t>than a list where the dictionary keys are the vertices, and the values are the weights</a:t>
            </a:r>
          </a:p>
        </p:txBody>
      </p:sp>
      <p:pic>
        <p:nvPicPr>
          <p:cNvPr id="4" name="Picture 3"/>
          <p:cNvPicPr>
            <a:picLocks noChangeAspect="1"/>
          </p:cNvPicPr>
          <p:nvPr/>
        </p:nvPicPr>
        <p:blipFill rotWithShape="1">
          <a:blip r:embed="rId2"/>
          <a:srcRect l="3096" t="1733" b="2564"/>
          <a:stretch/>
        </p:blipFill>
        <p:spPr>
          <a:xfrm>
            <a:off x="4957420" y="2743200"/>
            <a:ext cx="4186580" cy="3816097"/>
          </a:xfrm>
          <a:prstGeom prst="rect">
            <a:avLst/>
          </a:prstGeom>
        </p:spPr>
      </p:pic>
      <p:pic>
        <p:nvPicPr>
          <p:cNvPr id="5" name="Picture 2" descr="../_images/digrap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9356" y="57785"/>
            <a:ext cx="2540479" cy="2378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77526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9137</TotalTime>
  <Words>2131</Words>
  <Application>Microsoft Office PowerPoint</Application>
  <PresentationFormat>On-screen Show (4:3)</PresentationFormat>
  <Paragraphs>193</Paragraphs>
  <Slides>21</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Calibri Light</vt:lpstr>
      <vt:lpstr>Cambria Math</vt:lpstr>
      <vt:lpstr>Consolas</vt:lpstr>
      <vt:lpstr>Courier New</vt:lpstr>
      <vt:lpstr>Wingdings</vt:lpstr>
      <vt:lpstr>Office Theme</vt:lpstr>
      <vt:lpstr> Graphs and Graph Algorithms 1</vt:lpstr>
      <vt:lpstr>Remainder of the semester plan</vt:lpstr>
      <vt:lpstr>PowerPoint Presentation</vt:lpstr>
      <vt:lpstr>Introduction</vt:lpstr>
      <vt:lpstr>Vocabulary and definitions</vt:lpstr>
      <vt:lpstr>Vocabulary and definitions</vt:lpstr>
      <vt:lpstr>The graph abstract data type</vt:lpstr>
      <vt:lpstr>Representing a graph as an adjacency matrix</vt:lpstr>
      <vt:lpstr>Representing a graph as an Adjacency List</vt:lpstr>
      <vt:lpstr>Shortest path applications of Graphs:  The Word Ladder Problem</vt:lpstr>
      <vt:lpstr>Building the Word Ladder Graph</vt:lpstr>
      <vt:lpstr>Building the Word Ladder Graph</vt:lpstr>
      <vt:lpstr>Building the Word Ladder Graph</vt:lpstr>
      <vt:lpstr>The importance of representing the graph as an adjacency list instead of an adjacency matrix</vt:lpstr>
      <vt:lpstr>Breadth First Search and Depth First Search</vt:lpstr>
      <vt:lpstr>Implementing Breadth First Search on a graph </vt:lpstr>
      <vt:lpstr>Implementing Breadth First Search on a graph </vt:lpstr>
      <vt:lpstr>PowerPoint Presentation</vt:lpstr>
      <vt:lpstr>PowerPoint Presentation</vt:lpstr>
      <vt:lpstr>PowerPoint Presentation</vt:lpstr>
      <vt:lpstr>Applications of Breadth First Traversal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Sorting algorithms</dc:title>
  <dc:creator>David Rozado</dc:creator>
  <cp:lastModifiedBy>David Rozado</cp:lastModifiedBy>
  <cp:revision>137</cp:revision>
  <cp:lastPrinted>2019-10-21T04:47:13Z</cp:lastPrinted>
  <dcterms:created xsi:type="dcterms:W3CDTF">2018-04-07T06:27:44Z</dcterms:created>
  <dcterms:modified xsi:type="dcterms:W3CDTF">2019-10-24T03:37:56Z</dcterms:modified>
</cp:coreProperties>
</file>