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9" r:id="rId4"/>
    <p:sldId id="258" r:id="rId5"/>
    <p:sldId id="262" r:id="rId6"/>
    <p:sldId id="260" r:id="rId7"/>
    <p:sldId id="261" r:id="rId8"/>
    <p:sldId id="263" r:id="rId9"/>
    <p:sldId id="264"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DAD4"/>
    <a:srgbClr val="D0E8FC"/>
    <a:srgbClr val="FFF2CC"/>
    <a:srgbClr val="A3DA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592" autoAdjust="0"/>
  </p:normalViewPr>
  <p:slideViewPr>
    <p:cSldViewPr snapToGrid="0">
      <p:cViewPr varScale="1">
        <p:scale>
          <a:sx n="70" d="100"/>
          <a:sy n="70" d="100"/>
        </p:scale>
        <p:origin x="44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2DA4D-2C59-4194-AFA2-A3F3D376916E}" type="datetimeFigureOut">
              <a:rPr lang="en-SG" smtClean="0"/>
              <a:t>13/8/2018</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B0F921-BC44-4C92-ABB4-196BFE1129C8}" type="slidenum">
              <a:rPr lang="en-SG" smtClean="0"/>
              <a:t>‹#›</a:t>
            </a:fld>
            <a:endParaRPr lang="en-SG"/>
          </a:p>
        </p:txBody>
      </p:sp>
    </p:spTree>
    <p:extLst>
      <p:ext uri="{BB962C8B-B14F-4D97-AF65-F5344CB8AC3E}">
        <p14:creationId xmlns:p14="http://schemas.microsoft.com/office/powerpoint/2010/main" val="2979735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We all know that some jobs earn a lot and some jobs might be lesser, but no one really knows which job’s salary will grow as you gain more experience. Such jobs are more sustainable and makes you become richer and richer. For example, the graph at the right side shows that Operations officer and Medical &amp; pathology laboratory technician gets about the same amount of wages at range 25-39. However, the salary of operations officers drops a bit when they reach 40 years old, but the laboratory technician’s salary rises a lot. By analysing the rise in wages, we can conclude that a laboratory technician might be a more sustainable job than a operations officer. </a:t>
            </a:r>
          </a:p>
          <a:p>
            <a:r>
              <a:rPr lang="en-SG" dirty="0"/>
              <a:t>By graph 2, we can see that the salary of a waiter and a door to door salesperson drops drastically at age 40-49. This might be due to both of these careers are heavy reliant on physical labour, and the labour force of an 40+ might not be as good as the younger ones.</a:t>
            </a:r>
          </a:p>
        </p:txBody>
      </p:sp>
      <p:sp>
        <p:nvSpPr>
          <p:cNvPr id="4" name="Slide Number Placeholder 3"/>
          <p:cNvSpPr>
            <a:spLocks noGrp="1"/>
          </p:cNvSpPr>
          <p:nvPr>
            <p:ph type="sldNum" sz="quarter" idx="10"/>
          </p:nvPr>
        </p:nvSpPr>
        <p:spPr/>
        <p:txBody>
          <a:bodyPr/>
          <a:lstStyle/>
          <a:p>
            <a:fld id="{4CB0F921-BC44-4C92-ABB4-196BFE1129C8}" type="slidenum">
              <a:rPr lang="en-SG" smtClean="0"/>
              <a:t>6</a:t>
            </a:fld>
            <a:endParaRPr lang="en-SG"/>
          </a:p>
        </p:txBody>
      </p:sp>
    </p:spTree>
    <p:extLst>
      <p:ext uri="{BB962C8B-B14F-4D97-AF65-F5344CB8AC3E}">
        <p14:creationId xmlns:p14="http://schemas.microsoft.com/office/powerpoint/2010/main" val="3536388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This data is about the basic starting pay of each course cluster. Generally, the Computing course cluster starts with higher pay (about 4000 per month).</a:t>
            </a:r>
          </a:p>
          <a:p>
            <a:r>
              <a:rPr lang="en-SG" dirty="0"/>
              <a:t>This graph is plotted with </a:t>
            </a:r>
            <a:r>
              <a:rPr lang="en-SG" dirty="0" err="1"/>
              <a:t>pygal</a:t>
            </a:r>
            <a:r>
              <a:rPr lang="en-SG" dirty="0"/>
              <a:t>, then embedded to Vue </a:t>
            </a:r>
            <a:r>
              <a:rPr lang="en-SG" dirty="0" err="1"/>
              <a:t>js</a:t>
            </a:r>
            <a:r>
              <a:rPr lang="en-SG" dirty="0"/>
              <a:t> with a very long html string. It is very painful as there is no documentation on how to embed </a:t>
            </a:r>
            <a:r>
              <a:rPr lang="en-SG" dirty="0" err="1"/>
              <a:t>pygal</a:t>
            </a:r>
            <a:r>
              <a:rPr lang="en-SG" dirty="0"/>
              <a:t> graph to </a:t>
            </a:r>
            <a:r>
              <a:rPr lang="en-SG" dirty="0" err="1"/>
              <a:t>vue</a:t>
            </a:r>
            <a:r>
              <a:rPr lang="en-SG" dirty="0"/>
              <a:t> </a:t>
            </a:r>
            <a:r>
              <a:rPr lang="en-SG" dirty="0" err="1"/>
              <a:t>js</a:t>
            </a:r>
            <a:r>
              <a:rPr lang="en-SG" dirty="0"/>
              <a:t>. Also, I personally think that </a:t>
            </a:r>
            <a:r>
              <a:rPr lang="en-SG" dirty="0" err="1"/>
              <a:t>pygal</a:t>
            </a:r>
            <a:r>
              <a:rPr lang="en-SG" dirty="0"/>
              <a:t> is not a very good library. The axes must start at 0, which makes the graph very squashed. Although it allows customization, I find it not as straightforward as </a:t>
            </a:r>
            <a:r>
              <a:rPr lang="en-SG" dirty="0" err="1"/>
              <a:t>chartjs</a:t>
            </a:r>
            <a:r>
              <a:rPr lang="en-SG" dirty="0"/>
              <a:t> and google charts</a:t>
            </a:r>
          </a:p>
        </p:txBody>
      </p:sp>
      <p:sp>
        <p:nvSpPr>
          <p:cNvPr id="4" name="Slide Number Placeholder 3"/>
          <p:cNvSpPr>
            <a:spLocks noGrp="1"/>
          </p:cNvSpPr>
          <p:nvPr>
            <p:ph type="sldNum" sz="quarter" idx="10"/>
          </p:nvPr>
        </p:nvSpPr>
        <p:spPr/>
        <p:txBody>
          <a:bodyPr/>
          <a:lstStyle/>
          <a:p>
            <a:fld id="{4CB0F921-BC44-4C92-ABB4-196BFE1129C8}" type="slidenum">
              <a:rPr lang="en-SG" smtClean="0"/>
              <a:t>7</a:t>
            </a:fld>
            <a:endParaRPr lang="en-SG"/>
          </a:p>
        </p:txBody>
      </p:sp>
    </p:spTree>
    <p:extLst>
      <p:ext uri="{BB962C8B-B14F-4D97-AF65-F5344CB8AC3E}">
        <p14:creationId xmlns:p14="http://schemas.microsoft.com/office/powerpoint/2010/main" val="494835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This histogram illustrates the pay range by age.  From these graphs, we can see that an average Singaporean’s pay is around 2k to 6k. Also, the graph became more left skewed as the age increases. This shows that </a:t>
            </a:r>
            <a:r>
              <a:rPr lang="en-SG" dirty="0" err="1"/>
              <a:t>singaporeans</a:t>
            </a:r>
            <a:r>
              <a:rPr lang="en-SG" dirty="0"/>
              <a:t> generally gets richer and richer. </a:t>
            </a:r>
          </a:p>
          <a:p>
            <a:r>
              <a:rPr lang="en-SG" dirty="0"/>
              <a:t>This is plotted with google charts, main reason being chart </a:t>
            </a:r>
            <a:r>
              <a:rPr lang="en-SG" dirty="0" err="1"/>
              <a:t>js</a:t>
            </a:r>
            <a:r>
              <a:rPr lang="en-SG" dirty="0"/>
              <a:t> does not have a default histogram.</a:t>
            </a:r>
          </a:p>
        </p:txBody>
      </p:sp>
      <p:sp>
        <p:nvSpPr>
          <p:cNvPr id="4" name="Slide Number Placeholder 3"/>
          <p:cNvSpPr>
            <a:spLocks noGrp="1"/>
          </p:cNvSpPr>
          <p:nvPr>
            <p:ph type="sldNum" sz="quarter" idx="10"/>
          </p:nvPr>
        </p:nvSpPr>
        <p:spPr/>
        <p:txBody>
          <a:bodyPr/>
          <a:lstStyle/>
          <a:p>
            <a:fld id="{4CB0F921-BC44-4C92-ABB4-196BFE1129C8}" type="slidenum">
              <a:rPr lang="en-SG" smtClean="0"/>
              <a:t>8</a:t>
            </a:fld>
            <a:endParaRPr lang="en-SG"/>
          </a:p>
        </p:txBody>
      </p:sp>
    </p:spTree>
    <p:extLst>
      <p:ext uri="{BB962C8B-B14F-4D97-AF65-F5344CB8AC3E}">
        <p14:creationId xmlns:p14="http://schemas.microsoft.com/office/powerpoint/2010/main" val="4119929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This graphs shows the household expenditure by expenditure type. Surprisingly, although the higher </a:t>
            </a:r>
            <a:r>
              <a:rPr lang="en-SG" dirty="0" err="1"/>
              <a:t>ses</a:t>
            </a:r>
            <a:r>
              <a:rPr lang="en-SG" dirty="0"/>
              <a:t> people spend a lot more on apparels and communications (which </a:t>
            </a:r>
            <a:r>
              <a:rPr lang="en-SG" dirty="0" err="1"/>
              <a:t>imo</a:t>
            </a:r>
            <a:r>
              <a:rPr lang="en-SG" dirty="0"/>
              <a:t>, is not necessity), the other expenses are only slightly higher than other groups. I focus on these few groups as I feel like these are more relatable.</a:t>
            </a:r>
          </a:p>
        </p:txBody>
      </p:sp>
      <p:sp>
        <p:nvSpPr>
          <p:cNvPr id="4" name="Slide Number Placeholder 3"/>
          <p:cNvSpPr>
            <a:spLocks noGrp="1"/>
          </p:cNvSpPr>
          <p:nvPr>
            <p:ph type="sldNum" sz="quarter" idx="10"/>
          </p:nvPr>
        </p:nvSpPr>
        <p:spPr/>
        <p:txBody>
          <a:bodyPr/>
          <a:lstStyle/>
          <a:p>
            <a:fld id="{4CB0F921-BC44-4C92-ABB4-196BFE1129C8}" type="slidenum">
              <a:rPr lang="en-SG" smtClean="0"/>
              <a:t>9</a:t>
            </a:fld>
            <a:endParaRPr lang="en-SG"/>
          </a:p>
        </p:txBody>
      </p:sp>
    </p:spTree>
    <p:extLst>
      <p:ext uri="{BB962C8B-B14F-4D97-AF65-F5344CB8AC3E}">
        <p14:creationId xmlns:p14="http://schemas.microsoft.com/office/powerpoint/2010/main" val="3057328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 included this as a personal interest. I always wondered how much I need to earn to be able to afford a car in Singapore. Also, I think this is one of the biggest amount </a:t>
            </a:r>
            <a:r>
              <a:rPr lang="en-SG" dirty="0" err="1"/>
              <a:t>singaporeans</a:t>
            </a:r>
            <a:r>
              <a:rPr lang="en-SG" dirty="0"/>
              <a:t> can spend, as most of them already had their HDB so they don’t need to buy one. From this graph, we can see that cars with 2000cc has the widest range of price. One of the reason being most cars are at 2000 cc because it is more stable and still not too costly when it comes to petrol. I find most people drives 2000cc as well. Therefore, some high end brand 2000 cc car (</a:t>
            </a:r>
            <a:r>
              <a:rPr lang="en-SG" dirty="0" err="1"/>
              <a:t>eg</a:t>
            </a:r>
            <a:r>
              <a:rPr lang="en-SG" dirty="0"/>
              <a:t>: Mercedes Benz, Porsche) can be a lot more expensive then a 2500cc car because of brand and quality.</a:t>
            </a:r>
          </a:p>
        </p:txBody>
      </p:sp>
      <p:sp>
        <p:nvSpPr>
          <p:cNvPr id="4" name="Slide Number Placeholder 3"/>
          <p:cNvSpPr>
            <a:spLocks noGrp="1"/>
          </p:cNvSpPr>
          <p:nvPr>
            <p:ph type="sldNum" sz="quarter" idx="10"/>
          </p:nvPr>
        </p:nvSpPr>
        <p:spPr/>
        <p:txBody>
          <a:bodyPr/>
          <a:lstStyle/>
          <a:p>
            <a:fld id="{4CB0F921-BC44-4C92-ABB4-196BFE1129C8}" type="slidenum">
              <a:rPr lang="en-SG" smtClean="0"/>
              <a:t>10</a:t>
            </a:fld>
            <a:endParaRPr lang="en-SG"/>
          </a:p>
        </p:txBody>
      </p:sp>
    </p:spTree>
    <p:extLst>
      <p:ext uri="{BB962C8B-B14F-4D97-AF65-F5344CB8AC3E}">
        <p14:creationId xmlns:p14="http://schemas.microsoft.com/office/powerpoint/2010/main" val="4024353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6156C-984C-47C2-AA8A-AA0E7E270D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98AB30EA-ADA5-4FD0-BBB4-0636D8BF70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F678BD29-A2CC-47E2-B2D5-BE66137EA5FC}"/>
              </a:ext>
            </a:extLst>
          </p:cNvPr>
          <p:cNvSpPr>
            <a:spLocks noGrp="1"/>
          </p:cNvSpPr>
          <p:nvPr>
            <p:ph type="dt" sz="half" idx="10"/>
          </p:nvPr>
        </p:nvSpPr>
        <p:spPr/>
        <p:txBody>
          <a:bodyPr/>
          <a:lstStyle/>
          <a:p>
            <a:fld id="{388678FB-D851-4035-9B9D-B256440BB409}" type="datetimeFigureOut">
              <a:rPr lang="en-SG" smtClean="0"/>
              <a:t>13/8/2018</a:t>
            </a:fld>
            <a:endParaRPr lang="en-SG"/>
          </a:p>
        </p:txBody>
      </p:sp>
      <p:sp>
        <p:nvSpPr>
          <p:cNvPr id="5" name="Footer Placeholder 4">
            <a:extLst>
              <a:ext uri="{FF2B5EF4-FFF2-40B4-BE49-F238E27FC236}">
                <a16:creationId xmlns:a16="http://schemas.microsoft.com/office/drawing/2014/main" id="{C1147A27-04F6-41DA-AB18-6AC1907DDCB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10BDF94-CAA8-4B76-B49C-B57A0C6EF34A}"/>
              </a:ext>
            </a:extLst>
          </p:cNvPr>
          <p:cNvSpPr>
            <a:spLocks noGrp="1"/>
          </p:cNvSpPr>
          <p:nvPr>
            <p:ph type="sldNum" sz="quarter" idx="12"/>
          </p:nvPr>
        </p:nvSpPr>
        <p:spPr/>
        <p:txBody>
          <a:bodyPr/>
          <a:lstStyle/>
          <a:p>
            <a:fld id="{374D1AD1-4041-4C99-9958-7D0D93E5DB4D}" type="slidenum">
              <a:rPr lang="en-SG" smtClean="0"/>
              <a:t>‹#›</a:t>
            </a:fld>
            <a:endParaRPr lang="en-SG"/>
          </a:p>
        </p:txBody>
      </p:sp>
    </p:spTree>
    <p:extLst>
      <p:ext uri="{BB962C8B-B14F-4D97-AF65-F5344CB8AC3E}">
        <p14:creationId xmlns:p14="http://schemas.microsoft.com/office/powerpoint/2010/main" val="2971641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A5CC2-88C4-45DD-ABCB-37C42DF126E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269DE6E-99F4-4759-8344-284E620D034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86590C8-7FC7-42A4-B7F0-6AF99C6358D8}"/>
              </a:ext>
            </a:extLst>
          </p:cNvPr>
          <p:cNvSpPr>
            <a:spLocks noGrp="1"/>
          </p:cNvSpPr>
          <p:nvPr>
            <p:ph type="dt" sz="half" idx="10"/>
          </p:nvPr>
        </p:nvSpPr>
        <p:spPr/>
        <p:txBody>
          <a:bodyPr/>
          <a:lstStyle/>
          <a:p>
            <a:fld id="{388678FB-D851-4035-9B9D-B256440BB409}" type="datetimeFigureOut">
              <a:rPr lang="en-SG" smtClean="0"/>
              <a:t>13/8/2018</a:t>
            </a:fld>
            <a:endParaRPr lang="en-SG"/>
          </a:p>
        </p:txBody>
      </p:sp>
      <p:sp>
        <p:nvSpPr>
          <p:cNvPr id="5" name="Footer Placeholder 4">
            <a:extLst>
              <a:ext uri="{FF2B5EF4-FFF2-40B4-BE49-F238E27FC236}">
                <a16:creationId xmlns:a16="http://schemas.microsoft.com/office/drawing/2014/main" id="{28B2372A-5979-4E0E-B6BD-0F9516B7AB5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E77BBF5-3DAF-4AAE-99DA-2B3A96AE3B86}"/>
              </a:ext>
            </a:extLst>
          </p:cNvPr>
          <p:cNvSpPr>
            <a:spLocks noGrp="1"/>
          </p:cNvSpPr>
          <p:nvPr>
            <p:ph type="sldNum" sz="quarter" idx="12"/>
          </p:nvPr>
        </p:nvSpPr>
        <p:spPr/>
        <p:txBody>
          <a:bodyPr/>
          <a:lstStyle/>
          <a:p>
            <a:fld id="{374D1AD1-4041-4C99-9958-7D0D93E5DB4D}" type="slidenum">
              <a:rPr lang="en-SG" smtClean="0"/>
              <a:t>‹#›</a:t>
            </a:fld>
            <a:endParaRPr lang="en-SG"/>
          </a:p>
        </p:txBody>
      </p:sp>
    </p:spTree>
    <p:extLst>
      <p:ext uri="{BB962C8B-B14F-4D97-AF65-F5344CB8AC3E}">
        <p14:creationId xmlns:p14="http://schemas.microsoft.com/office/powerpoint/2010/main" val="3430832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21BD79-E452-4EB4-8EAB-AFEEF11AFE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C6656DE-C33E-45F1-9BE8-EAF355AEF3F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4D22524-70AA-4089-AEB9-E4B05055FFBA}"/>
              </a:ext>
            </a:extLst>
          </p:cNvPr>
          <p:cNvSpPr>
            <a:spLocks noGrp="1"/>
          </p:cNvSpPr>
          <p:nvPr>
            <p:ph type="dt" sz="half" idx="10"/>
          </p:nvPr>
        </p:nvSpPr>
        <p:spPr/>
        <p:txBody>
          <a:bodyPr/>
          <a:lstStyle/>
          <a:p>
            <a:fld id="{388678FB-D851-4035-9B9D-B256440BB409}" type="datetimeFigureOut">
              <a:rPr lang="en-SG" smtClean="0"/>
              <a:t>13/8/2018</a:t>
            </a:fld>
            <a:endParaRPr lang="en-SG"/>
          </a:p>
        </p:txBody>
      </p:sp>
      <p:sp>
        <p:nvSpPr>
          <p:cNvPr id="5" name="Footer Placeholder 4">
            <a:extLst>
              <a:ext uri="{FF2B5EF4-FFF2-40B4-BE49-F238E27FC236}">
                <a16:creationId xmlns:a16="http://schemas.microsoft.com/office/drawing/2014/main" id="{162029DC-E7AD-46E1-99F7-7CFA6418AAD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197886E-8EFC-4446-BA62-AA0E38AC9DE8}"/>
              </a:ext>
            </a:extLst>
          </p:cNvPr>
          <p:cNvSpPr>
            <a:spLocks noGrp="1"/>
          </p:cNvSpPr>
          <p:nvPr>
            <p:ph type="sldNum" sz="quarter" idx="12"/>
          </p:nvPr>
        </p:nvSpPr>
        <p:spPr/>
        <p:txBody>
          <a:bodyPr/>
          <a:lstStyle/>
          <a:p>
            <a:fld id="{374D1AD1-4041-4C99-9958-7D0D93E5DB4D}" type="slidenum">
              <a:rPr lang="en-SG" smtClean="0"/>
              <a:t>‹#›</a:t>
            </a:fld>
            <a:endParaRPr lang="en-SG"/>
          </a:p>
        </p:txBody>
      </p:sp>
    </p:spTree>
    <p:extLst>
      <p:ext uri="{BB962C8B-B14F-4D97-AF65-F5344CB8AC3E}">
        <p14:creationId xmlns:p14="http://schemas.microsoft.com/office/powerpoint/2010/main" val="3663725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AEB80-C775-4008-BA89-10C6875229C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F46C7495-7DB6-4B90-984D-1E1A1B216B5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5AE5E27-82C7-4A5A-8C51-079C8D63F775}"/>
              </a:ext>
            </a:extLst>
          </p:cNvPr>
          <p:cNvSpPr>
            <a:spLocks noGrp="1"/>
          </p:cNvSpPr>
          <p:nvPr>
            <p:ph type="dt" sz="half" idx="10"/>
          </p:nvPr>
        </p:nvSpPr>
        <p:spPr/>
        <p:txBody>
          <a:bodyPr/>
          <a:lstStyle/>
          <a:p>
            <a:fld id="{388678FB-D851-4035-9B9D-B256440BB409}" type="datetimeFigureOut">
              <a:rPr lang="en-SG" smtClean="0"/>
              <a:t>13/8/2018</a:t>
            </a:fld>
            <a:endParaRPr lang="en-SG"/>
          </a:p>
        </p:txBody>
      </p:sp>
      <p:sp>
        <p:nvSpPr>
          <p:cNvPr id="5" name="Footer Placeholder 4">
            <a:extLst>
              <a:ext uri="{FF2B5EF4-FFF2-40B4-BE49-F238E27FC236}">
                <a16:creationId xmlns:a16="http://schemas.microsoft.com/office/drawing/2014/main" id="{A2F4F27B-4A9B-44D7-A876-E6A106B2534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FBCFC37-6ABC-4849-BA6E-8EB35B19D1DF}"/>
              </a:ext>
            </a:extLst>
          </p:cNvPr>
          <p:cNvSpPr>
            <a:spLocks noGrp="1"/>
          </p:cNvSpPr>
          <p:nvPr>
            <p:ph type="sldNum" sz="quarter" idx="12"/>
          </p:nvPr>
        </p:nvSpPr>
        <p:spPr/>
        <p:txBody>
          <a:bodyPr/>
          <a:lstStyle/>
          <a:p>
            <a:fld id="{374D1AD1-4041-4C99-9958-7D0D93E5DB4D}" type="slidenum">
              <a:rPr lang="en-SG" smtClean="0"/>
              <a:t>‹#›</a:t>
            </a:fld>
            <a:endParaRPr lang="en-SG"/>
          </a:p>
        </p:txBody>
      </p:sp>
    </p:spTree>
    <p:extLst>
      <p:ext uri="{BB962C8B-B14F-4D97-AF65-F5344CB8AC3E}">
        <p14:creationId xmlns:p14="http://schemas.microsoft.com/office/powerpoint/2010/main" val="216691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A4216-C59C-4E80-908A-5F9F5A8A72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4CBBEB4C-ED50-4AF4-9118-0CE100835B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D07EF2D-FC72-4C00-81FA-DFDC6F9FE139}"/>
              </a:ext>
            </a:extLst>
          </p:cNvPr>
          <p:cNvSpPr>
            <a:spLocks noGrp="1"/>
          </p:cNvSpPr>
          <p:nvPr>
            <p:ph type="dt" sz="half" idx="10"/>
          </p:nvPr>
        </p:nvSpPr>
        <p:spPr/>
        <p:txBody>
          <a:bodyPr/>
          <a:lstStyle/>
          <a:p>
            <a:fld id="{388678FB-D851-4035-9B9D-B256440BB409}" type="datetimeFigureOut">
              <a:rPr lang="en-SG" smtClean="0"/>
              <a:t>13/8/2018</a:t>
            </a:fld>
            <a:endParaRPr lang="en-SG"/>
          </a:p>
        </p:txBody>
      </p:sp>
      <p:sp>
        <p:nvSpPr>
          <p:cNvPr id="5" name="Footer Placeholder 4">
            <a:extLst>
              <a:ext uri="{FF2B5EF4-FFF2-40B4-BE49-F238E27FC236}">
                <a16:creationId xmlns:a16="http://schemas.microsoft.com/office/drawing/2014/main" id="{BB782F81-BC5A-4D21-BC31-6D2A2544D1D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8AC498B-3B0A-4A5C-81C3-CED32B204810}"/>
              </a:ext>
            </a:extLst>
          </p:cNvPr>
          <p:cNvSpPr>
            <a:spLocks noGrp="1"/>
          </p:cNvSpPr>
          <p:nvPr>
            <p:ph type="sldNum" sz="quarter" idx="12"/>
          </p:nvPr>
        </p:nvSpPr>
        <p:spPr/>
        <p:txBody>
          <a:bodyPr/>
          <a:lstStyle/>
          <a:p>
            <a:fld id="{374D1AD1-4041-4C99-9958-7D0D93E5DB4D}" type="slidenum">
              <a:rPr lang="en-SG" smtClean="0"/>
              <a:t>‹#›</a:t>
            </a:fld>
            <a:endParaRPr lang="en-SG"/>
          </a:p>
        </p:txBody>
      </p:sp>
    </p:spTree>
    <p:extLst>
      <p:ext uri="{BB962C8B-B14F-4D97-AF65-F5344CB8AC3E}">
        <p14:creationId xmlns:p14="http://schemas.microsoft.com/office/powerpoint/2010/main" val="715404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C1EDE-5A56-4702-9C93-3C3E28AD2A7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FC56738-D65D-4F58-A5EE-5ADE5711ED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AEA48A4F-A30D-4478-A9CC-4066ACB947B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C9E9AD11-733A-441F-B663-CA1F5A3C72CA}"/>
              </a:ext>
            </a:extLst>
          </p:cNvPr>
          <p:cNvSpPr>
            <a:spLocks noGrp="1"/>
          </p:cNvSpPr>
          <p:nvPr>
            <p:ph type="dt" sz="half" idx="10"/>
          </p:nvPr>
        </p:nvSpPr>
        <p:spPr/>
        <p:txBody>
          <a:bodyPr/>
          <a:lstStyle/>
          <a:p>
            <a:fld id="{388678FB-D851-4035-9B9D-B256440BB409}" type="datetimeFigureOut">
              <a:rPr lang="en-SG" smtClean="0"/>
              <a:t>13/8/2018</a:t>
            </a:fld>
            <a:endParaRPr lang="en-SG"/>
          </a:p>
        </p:txBody>
      </p:sp>
      <p:sp>
        <p:nvSpPr>
          <p:cNvPr id="6" name="Footer Placeholder 5">
            <a:extLst>
              <a:ext uri="{FF2B5EF4-FFF2-40B4-BE49-F238E27FC236}">
                <a16:creationId xmlns:a16="http://schemas.microsoft.com/office/drawing/2014/main" id="{E3384180-C743-479E-8E60-51932FCD610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2A0811A-3C3D-4372-B372-2A3651A09F10}"/>
              </a:ext>
            </a:extLst>
          </p:cNvPr>
          <p:cNvSpPr>
            <a:spLocks noGrp="1"/>
          </p:cNvSpPr>
          <p:nvPr>
            <p:ph type="sldNum" sz="quarter" idx="12"/>
          </p:nvPr>
        </p:nvSpPr>
        <p:spPr/>
        <p:txBody>
          <a:bodyPr/>
          <a:lstStyle/>
          <a:p>
            <a:fld id="{374D1AD1-4041-4C99-9958-7D0D93E5DB4D}" type="slidenum">
              <a:rPr lang="en-SG" smtClean="0"/>
              <a:t>‹#›</a:t>
            </a:fld>
            <a:endParaRPr lang="en-SG"/>
          </a:p>
        </p:txBody>
      </p:sp>
    </p:spTree>
    <p:extLst>
      <p:ext uri="{BB962C8B-B14F-4D97-AF65-F5344CB8AC3E}">
        <p14:creationId xmlns:p14="http://schemas.microsoft.com/office/powerpoint/2010/main" val="1933575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D603-AEE6-44DA-95A9-E7705CD69746}"/>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B714424-1BE7-487F-AC39-14D9DFFD22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309AB0B-56AD-4521-9529-19F49AAC49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F34458D2-2768-4F4A-93A7-14AFC5DE27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A87DBA6-60A5-4F75-B95C-F8E03176517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057029C-1184-4DBC-8268-38AB1ECEE3EF}"/>
              </a:ext>
            </a:extLst>
          </p:cNvPr>
          <p:cNvSpPr>
            <a:spLocks noGrp="1"/>
          </p:cNvSpPr>
          <p:nvPr>
            <p:ph type="dt" sz="half" idx="10"/>
          </p:nvPr>
        </p:nvSpPr>
        <p:spPr/>
        <p:txBody>
          <a:bodyPr/>
          <a:lstStyle/>
          <a:p>
            <a:fld id="{388678FB-D851-4035-9B9D-B256440BB409}" type="datetimeFigureOut">
              <a:rPr lang="en-SG" smtClean="0"/>
              <a:t>13/8/2018</a:t>
            </a:fld>
            <a:endParaRPr lang="en-SG"/>
          </a:p>
        </p:txBody>
      </p:sp>
      <p:sp>
        <p:nvSpPr>
          <p:cNvPr id="8" name="Footer Placeholder 7">
            <a:extLst>
              <a:ext uri="{FF2B5EF4-FFF2-40B4-BE49-F238E27FC236}">
                <a16:creationId xmlns:a16="http://schemas.microsoft.com/office/drawing/2014/main" id="{E42B0860-A29B-4088-8C34-9BF017D06542}"/>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6C8D696A-02EE-4845-BF96-ECFE0FAB55ED}"/>
              </a:ext>
            </a:extLst>
          </p:cNvPr>
          <p:cNvSpPr>
            <a:spLocks noGrp="1"/>
          </p:cNvSpPr>
          <p:nvPr>
            <p:ph type="sldNum" sz="quarter" idx="12"/>
          </p:nvPr>
        </p:nvSpPr>
        <p:spPr/>
        <p:txBody>
          <a:bodyPr/>
          <a:lstStyle/>
          <a:p>
            <a:fld id="{374D1AD1-4041-4C99-9958-7D0D93E5DB4D}" type="slidenum">
              <a:rPr lang="en-SG" smtClean="0"/>
              <a:t>‹#›</a:t>
            </a:fld>
            <a:endParaRPr lang="en-SG"/>
          </a:p>
        </p:txBody>
      </p:sp>
    </p:spTree>
    <p:extLst>
      <p:ext uri="{BB962C8B-B14F-4D97-AF65-F5344CB8AC3E}">
        <p14:creationId xmlns:p14="http://schemas.microsoft.com/office/powerpoint/2010/main" val="432940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2395E-1D82-489E-967C-9A99CCE34543}"/>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99F973AB-015A-41E6-A085-9A6A4598849F}"/>
              </a:ext>
            </a:extLst>
          </p:cNvPr>
          <p:cNvSpPr>
            <a:spLocks noGrp="1"/>
          </p:cNvSpPr>
          <p:nvPr>
            <p:ph type="dt" sz="half" idx="10"/>
          </p:nvPr>
        </p:nvSpPr>
        <p:spPr/>
        <p:txBody>
          <a:bodyPr/>
          <a:lstStyle/>
          <a:p>
            <a:fld id="{388678FB-D851-4035-9B9D-B256440BB409}" type="datetimeFigureOut">
              <a:rPr lang="en-SG" smtClean="0"/>
              <a:t>13/8/2018</a:t>
            </a:fld>
            <a:endParaRPr lang="en-SG"/>
          </a:p>
        </p:txBody>
      </p:sp>
      <p:sp>
        <p:nvSpPr>
          <p:cNvPr id="4" name="Footer Placeholder 3">
            <a:extLst>
              <a:ext uri="{FF2B5EF4-FFF2-40B4-BE49-F238E27FC236}">
                <a16:creationId xmlns:a16="http://schemas.microsoft.com/office/drawing/2014/main" id="{E9C98D4F-273D-45E8-B3A7-4F1254660EF8}"/>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BC3DE874-2587-4160-9C4B-C9F5E0AF85E1}"/>
              </a:ext>
            </a:extLst>
          </p:cNvPr>
          <p:cNvSpPr>
            <a:spLocks noGrp="1"/>
          </p:cNvSpPr>
          <p:nvPr>
            <p:ph type="sldNum" sz="quarter" idx="12"/>
          </p:nvPr>
        </p:nvSpPr>
        <p:spPr/>
        <p:txBody>
          <a:bodyPr/>
          <a:lstStyle/>
          <a:p>
            <a:fld id="{374D1AD1-4041-4C99-9958-7D0D93E5DB4D}" type="slidenum">
              <a:rPr lang="en-SG" smtClean="0"/>
              <a:t>‹#›</a:t>
            </a:fld>
            <a:endParaRPr lang="en-SG"/>
          </a:p>
        </p:txBody>
      </p:sp>
    </p:spTree>
    <p:extLst>
      <p:ext uri="{BB962C8B-B14F-4D97-AF65-F5344CB8AC3E}">
        <p14:creationId xmlns:p14="http://schemas.microsoft.com/office/powerpoint/2010/main" val="3854211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4D64EA-0CDA-4B63-9FA0-E2B50931EBA9}"/>
              </a:ext>
            </a:extLst>
          </p:cNvPr>
          <p:cNvSpPr>
            <a:spLocks noGrp="1"/>
          </p:cNvSpPr>
          <p:nvPr>
            <p:ph type="dt" sz="half" idx="10"/>
          </p:nvPr>
        </p:nvSpPr>
        <p:spPr/>
        <p:txBody>
          <a:bodyPr/>
          <a:lstStyle/>
          <a:p>
            <a:fld id="{388678FB-D851-4035-9B9D-B256440BB409}" type="datetimeFigureOut">
              <a:rPr lang="en-SG" smtClean="0"/>
              <a:t>13/8/2018</a:t>
            </a:fld>
            <a:endParaRPr lang="en-SG"/>
          </a:p>
        </p:txBody>
      </p:sp>
      <p:sp>
        <p:nvSpPr>
          <p:cNvPr id="3" name="Footer Placeholder 2">
            <a:extLst>
              <a:ext uri="{FF2B5EF4-FFF2-40B4-BE49-F238E27FC236}">
                <a16:creationId xmlns:a16="http://schemas.microsoft.com/office/drawing/2014/main" id="{2CEDB0EE-1562-4895-863D-50555CC870DA}"/>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AFAB00F6-D28C-4D16-B88B-30EAA69039C0}"/>
              </a:ext>
            </a:extLst>
          </p:cNvPr>
          <p:cNvSpPr>
            <a:spLocks noGrp="1"/>
          </p:cNvSpPr>
          <p:nvPr>
            <p:ph type="sldNum" sz="quarter" idx="12"/>
          </p:nvPr>
        </p:nvSpPr>
        <p:spPr/>
        <p:txBody>
          <a:bodyPr/>
          <a:lstStyle/>
          <a:p>
            <a:fld id="{374D1AD1-4041-4C99-9958-7D0D93E5DB4D}" type="slidenum">
              <a:rPr lang="en-SG" smtClean="0"/>
              <a:t>‹#›</a:t>
            </a:fld>
            <a:endParaRPr lang="en-SG"/>
          </a:p>
        </p:txBody>
      </p:sp>
    </p:spTree>
    <p:extLst>
      <p:ext uri="{BB962C8B-B14F-4D97-AF65-F5344CB8AC3E}">
        <p14:creationId xmlns:p14="http://schemas.microsoft.com/office/powerpoint/2010/main" val="1553771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9C55-37AD-47DC-9F00-16BEEF5A1D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68134B18-1338-4DE5-8FBC-29D9DB74A2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3B02202C-3BD8-45A0-B2DA-B749E61AA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F20EBF-82BE-41EC-8800-C7119826C0AD}"/>
              </a:ext>
            </a:extLst>
          </p:cNvPr>
          <p:cNvSpPr>
            <a:spLocks noGrp="1"/>
          </p:cNvSpPr>
          <p:nvPr>
            <p:ph type="dt" sz="half" idx="10"/>
          </p:nvPr>
        </p:nvSpPr>
        <p:spPr/>
        <p:txBody>
          <a:bodyPr/>
          <a:lstStyle/>
          <a:p>
            <a:fld id="{388678FB-D851-4035-9B9D-B256440BB409}" type="datetimeFigureOut">
              <a:rPr lang="en-SG" smtClean="0"/>
              <a:t>13/8/2018</a:t>
            </a:fld>
            <a:endParaRPr lang="en-SG"/>
          </a:p>
        </p:txBody>
      </p:sp>
      <p:sp>
        <p:nvSpPr>
          <p:cNvPr id="6" name="Footer Placeholder 5">
            <a:extLst>
              <a:ext uri="{FF2B5EF4-FFF2-40B4-BE49-F238E27FC236}">
                <a16:creationId xmlns:a16="http://schemas.microsoft.com/office/drawing/2014/main" id="{D59F4B81-F468-4557-834C-0CB6FBCD441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30DB7A0-EB15-429B-80F2-37239C9C0388}"/>
              </a:ext>
            </a:extLst>
          </p:cNvPr>
          <p:cNvSpPr>
            <a:spLocks noGrp="1"/>
          </p:cNvSpPr>
          <p:nvPr>
            <p:ph type="sldNum" sz="quarter" idx="12"/>
          </p:nvPr>
        </p:nvSpPr>
        <p:spPr/>
        <p:txBody>
          <a:bodyPr/>
          <a:lstStyle/>
          <a:p>
            <a:fld id="{374D1AD1-4041-4C99-9958-7D0D93E5DB4D}" type="slidenum">
              <a:rPr lang="en-SG" smtClean="0"/>
              <a:t>‹#›</a:t>
            </a:fld>
            <a:endParaRPr lang="en-SG"/>
          </a:p>
        </p:txBody>
      </p:sp>
    </p:spTree>
    <p:extLst>
      <p:ext uri="{BB962C8B-B14F-4D97-AF65-F5344CB8AC3E}">
        <p14:creationId xmlns:p14="http://schemas.microsoft.com/office/powerpoint/2010/main" val="3431671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8D86-83AD-44E9-94F3-30E08F1B83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517F1F4-9CC9-4AF5-AB77-1ADA664EE4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57B8805E-0D37-4F64-B46C-1C3223A3C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A4D80B-1061-46FE-B6B2-2A42839E93FC}"/>
              </a:ext>
            </a:extLst>
          </p:cNvPr>
          <p:cNvSpPr>
            <a:spLocks noGrp="1"/>
          </p:cNvSpPr>
          <p:nvPr>
            <p:ph type="dt" sz="half" idx="10"/>
          </p:nvPr>
        </p:nvSpPr>
        <p:spPr/>
        <p:txBody>
          <a:bodyPr/>
          <a:lstStyle/>
          <a:p>
            <a:fld id="{388678FB-D851-4035-9B9D-B256440BB409}" type="datetimeFigureOut">
              <a:rPr lang="en-SG" smtClean="0"/>
              <a:t>13/8/2018</a:t>
            </a:fld>
            <a:endParaRPr lang="en-SG"/>
          </a:p>
        </p:txBody>
      </p:sp>
      <p:sp>
        <p:nvSpPr>
          <p:cNvPr id="6" name="Footer Placeholder 5">
            <a:extLst>
              <a:ext uri="{FF2B5EF4-FFF2-40B4-BE49-F238E27FC236}">
                <a16:creationId xmlns:a16="http://schemas.microsoft.com/office/drawing/2014/main" id="{F953A997-F783-4DAE-BFF1-5ACA826B38D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F27A142-3AB7-4547-A1C9-13A378102A7B}"/>
              </a:ext>
            </a:extLst>
          </p:cNvPr>
          <p:cNvSpPr>
            <a:spLocks noGrp="1"/>
          </p:cNvSpPr>
          <p:nvPr>
            <p:ph type="sldNum" sz="quarter" idx="12"/>
          </p:nvPr>
        </p:nvSpPr>
        <p:spPr/>
        <p:txBody>
          <a:bodyPr/>
          <a:lstStyle/>
          <a:p>
            <a:fld id="{374D1AD1-4041-4C99-9958-7D0D93E5DB4D}" type="slidenum">
              <a:rPr lang="en-SG" smtClean="0"/>
              <a:t>‹#›</a:t>
            </a:fld>
            <a:endParaRPr lang="en-SG"/>
          </a:p>
        </p:txBody>
      </p:sp>
    </p:spTree>
    <p:extLst>
      <p:ext uri="{BB962C8B-B14F-4D97-AF65-F5344CB8AC3E}">
        <p14:creationId xmlns:p14="http://schemas.microsoft.com/office/powerpoint/2010/main" val="2147838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C31D17-49F2-41D5-848E-3E59F9FEA7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99530E1-41FE-4C9F-9FF9-D39EF7C5D9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D0071F3-0D2B-4A67-9241-39A1FABD73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8678FB-D851-4035-9B9D-B256440BB409}" type="datetimeFigureOut">
              <a:rPr lang="en-SG" smtClean="0"/>
              <a:t>13/8/2018</a:t>
            </a:fld>
            <a:endParaRPr lang="en-SG"/>
          </a:p>
        </p:txBody>
      </p:sp>
      <p:sp>
        <p:nvSpPr>
          <p:cNvPr id="5" name="Footer Placeholder 4">
            <a:extLst>
              <a:ext uri="{FF2B5EF4-FFF2-40B4-BE49-F238E27FC236}">
                <a16:creationId xmlns:a16="http://schemas.microsoft.com/office/drawing/2014/main" id="{D43DDAC1-617F-4F16-A716-06D7FB3488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3EA2291D-DDCC-4AF2-A433-2A51A684D2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4D1AD1-4041-4C99-9958-7D0D93E5DB4D}" type="slidenum">
              <a:rPr lang="en-SG" smtClean="0"/>
              <a:t>‹#›</a:t>
            </a:fld>
            <a:endParaRPr lang="en-SG"/>
          </a:p>
        </p:txBody>
      </p:sp>
    </p:spTree>
    <p:extLst>
      <p:ext uri="{BB962C8B-B14F-4D97-AF65-F5344CB8AC3E}">
        <p14:creationId xmlns:p14="http://schemas.microsoft.com/office/powerpoint/2010/main" val="1199245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onemotoring.com.sg/content/onemotoring/en/lta_information_guidelines/buy_a_new_vehicle/car_cost.html" TargetMode="External"/><Relationship Id="rId2" Type="http://schemas.openxmlformats.org/officeDocument/2006/relationships/hyperlink" Target="https://data.gov.sg/dataset/average-monthly-household-expenditure-by-type-of-goods-and-services-broad-and-expenditure-quintile" TargetMode="External"/><Relationship Id="rId1" Type="http://schemas.openxmlformats.org/officeDocument/2006/relationships/slideLayout" Target="../slideLayouts/slideLayout2.xml"/><Relationship Id="rId5" Type="http://schemas.openxmlformats.org/officeDocument/2006/relationships/hyperlink" Target="http://stats.mom.gov.sg/Pages/Singapore-Yearbook-Of-Manpower-Statistics-2017-Income-Earnings-and-Wages.aspx" TargetMode="External"/><Relationship Id="rId4" Type="http://schemas.openxmlformats.org/officeDocument/2006/relationships/hyperlink" Target="http://stats.mom.gov.sg/Pages/Employment-and-Monthly-Gross-Starting-Salary-of-Graduates.aspx"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DF126-4A2B-4176-A8A0-5E72A832A457}"/>
              </a:ext>
            </a:extLst>
          </p:cNvPr>
          <p:cNvSpPr>
            <a:spLocks noGrp="1"/>
          </p:cNvSpPr>
          <p:nvPr>
            <p:ph type="ctrTitle"/>
          </p:nvPr>
        </p:nvSpPr>
        <p:spPr/>
        <p:txBody>
          <a:bodyPr/>
          <a:lstStyle/>
          <a:p>
            <a:endParaRPr lang="en-SG"/>
          </a:p>
        </p:txBody>
      </p:sp>
      <p:sp>
        <p:nvSpPr>
          <p:cNvPr id="3" name="Subtitle 2">
            <a:extLst>
              <a:ext uri="{FF2B5EF4-FFF2-40B4-BE49-F238E27FC236}">
                <a16:creationId xmlns:a16="http://schemas.microsoft.com/office/drawing/2014/main" id="{9C4AE35B-7D3E-4891-907B-83426C555D6C}"/>
              </a:ext>
            </a:extLst>
          </p:cNvPr>
          <p:cNvSpPr>
            <a:spLocks noGrp="1"/>
          </p:cNvSpPr>
          <p:nvPr>
            <p:ph type="subTitle" idx="1"/>
          </p:nvPr>
        </p:nvSpPr>
        <p:spPr/>
        <p:txBody>
          <a:bodyPr/>
          <a:lstStyle/>
          <a:p>
            <a:endParaRPr lang="en-SG"/>
          </a:p>
        </p:txBody>
      </p:sp>
      <p:pic>
        <p:nvPicPr>
          <p:cNvPr id="5" name="Picture 4" descr="A picture containing table&#10;&#10;Description generated with very high confidence">
            <a:extLst>
              <a:ext uri="{FF2B5EF4-FFF2-40B4-BE49-F238E27FC236}">
                <a16:creationId xmlns:a16="http://schemas.microsoft.com/office/drawing/2014/main" id="{10E93CCE-2B76-49AD-A924-3A5D046AD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339" y="-8353"/>
            <a:ext cx="13094678" cy="6874706"/>
          </a:xfrm>
          <a:prstGeom prst="rect">
            <a:avLst/>
          </a:prstGeom>
        </p:spPr>
      </p:pic>
      <p:sp>
        <p:nvSpPr>
          <p:cNvPr id="6" name="Right Triangle 5">
            <a:extLst>
              <a:ext uri="{FF2B5EF4-FFF2-40B4-BE49-F238E27FC236}">
                <a16:creationId xmlns:a16="http://schemas.microsoft.com/office/drawing/2014/main" id="{3EBB4344-2847-48C2-BBC6-0BCAFDEB9644}"/>
              </a:ext>
            </a:extLst>
          </p:cNvPr>
          <p:cNvSpPr/>
          <p:nvPr/>
        </p:nvSpPr>
        <p:spPr>
          <a:xfrm>
            <a:off x="-451339" y="-712177"/>
            <a:ext cx="13217770" cy="7578530"/>
          </a:xfrm>
          <a:prstGeom prst="rtTriangle">
            <a:avLst/>
          </a:prstGeom>
          <a:solidFill>
            <a:srgbClr val="F8DAD4">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a:extLst>
              <a:ext uri="{FF2B5EF4-FFF2-40B4-BE49-F238E27FC236}">
                <a16:creationId xmlns:a16="http://schemas.microsoft.com/office/drawing/2014/main" id="{D9A13268-9982-4CFC-8523-E728FC53C6AA}"/>
              </a:ext>
            </a:extLst>
          </p:cNvPr>
          <p:cNvSpPr txBox="1"/>
          <p:nvPr/>
        </p:nvSpPr>
        <p:spPr>
          <a:xfrm>
            <a:off x="140676" y="3890621"/>
            <a:ext cx="6655778" cy="646331"/>
          </a:xfrm>
          <a:prstGeom prst="rect">
            <a:avLst/>
          </a:prstGeom>
          <a:noFill/>
        </p:spPr>
        <p:txBody>
          <a:bodyPr wrap="square" rtlCol="0">
            <a:spAutoFit/>
          </a:bodyPr>
          <a:lstStyle/>
          <a:p>
            <a:r>
              <a:rPr lang="en-SG" sz="3600" b="1" dirty="0">
                <a:solidFill>
                  <a:schemeClr val="tx1">
                    <a:lumMod val="75000"/>
                    <a:lumOff val="25000"/>
                  </a:schemeClr>
                </a:solidFill>
                <a:latin typeface="+mj-lt"/>
              </a:rPr>
              <a:t>PDS CA2- Unethical </a:t>
            </a:r>
            <a:r>
              <a:rPr lang="en-SG" sz="3600" b="1" dirty="0" err="1">
                <a:solidFill>
                  <a:schemeClr val="tx1">
                    <a:lumMod val="75000"/>
                    <a:lumOff val="25000"/>
                  </a:schemeClr>
                </a:solidFill>
                <a:latin typeface="+mj-lt"/>
              </a:rPr>
              <a:t>Lyfe</a:t>
            </a:r>
            <a:r>
              <a:rPr lang="en-SG" sz="3600" b="1" dirty="0">
                <a:solidFill>
                  <a:schemeClr val="tx1">
                    <a:lumMod val="75000"/>
                    <a:lumOff val="25000"/>
                  </a:schemeClr>
                </a:solidFill>
                <a:latin typeface="+mj-lt"/>
              </a:rPr>
              <a:t> Advisor</a:t>
            </a:r>
          </a:p>
        </p:txBody>
      </p:sp>
      <p:sp>
        <p:nvSpPr>
          <p:cNvPr id="8" name="TextBox 7">
            <a:extLst>
              <a:ext uri="{FF2B5EF4-FFF2-40B4-BE49-F238E27FC236}">
                <a16:creationId xmlns:a16="http://schemas.microsoft.com/office/drawing/2014/main" id="{E5BEF754-FDC4-45C0-BBE2-5F9BBD8F3329}"/>
              </a:ext>
            </a:extLst>
          </p:cNvPr>
          <p:cNvSpPr txBox="1"/>
          <p:nvPr/>
        </p:nvSpPr>
        <p:spPr>
          <a:xfrm>
            <a:off x="140676" y="4629027"/>
            <a:ext cx="6655778" cy="830997"/>
          </a:xfrm>
          <a:prstGeom prst="rect">
            <a:avLst/>
          </a:prstGeom>
          <a:noFill/>
        </p:spPr>
        <p:txBody>
          <a:bodyPr wrap="square" rtlCol="0">
            <a:spAutoFit/>
          </a:bodyPr>
          <a:lstStyle/>
          <a:p>
            <a:r>
              <a:rPr lang="en-SG" sz="2400" dirty="0">
                <a:solidFill>
                  <a:schemeClr val="tx1">
                    <a:lumMod val="75000"/>
                    <a:lumOff val="25000"/>
                  </a:schemeClr>
                </a:solidFill>
                <a:latin typeface="+mj-lt"/>
              </a:rPr>
              <a:t>By Liew Xi Wei (Claire), DIT/FT/2B/32</a:t>
            </a:r>
          </a:p>
          <a:p>
            <a:r>
              <a:rPr lang="en-SG" sz="2400" dirty="0">
                <a:solidFill>
                  <a:schemeClr val="tx1">
                    <a:lumMod val="75000"/>
                    <a:lumOff val="25000"/>
                  </a:schemeClr>
                </a:solidFill>
                <a:latin typeface="+mj-lt"/>
              </a:rPr>
              <a:t>Lecturer: Ms Dora Chua</a:t>
            </a:r>
          </a:p>
        </p:txBody>
      </p:sp>
    </p:spTree>
    <p:extLst>
      <p:ext uri="{BB962C8B-B14F-4D97-AF65-F5344CB8AC3E}">
        <p14:creationId xmlns:p14="http://schemas.microsoft.com/office/powerpoint/2010/main" val="2089675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80F0B74A-E85E-48CD-9613-513CAAF65433}"/>
              </a:ext>
            </a:extLst>
          </p:cNvPr>
          <p:cNvSpPr/>
          <p:nvPr/>
        </p:nvSpPr>
        <p:spPr>
          <a:xfrm>
            <a:off x="-451339" y="-712177"/>
            <a:ext cx="13217770" cy="7570178"/>
          </a:xfrm>
          <a:prstGeom prst="rtTriangle">
            <a:avLst/>
          </a:prstGeom>
          <a:solidFill>
            <a:srgbClr val="F8DA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9" name="Picture 12" descr="Image result for chartjs logo">
            <a:extLst>
              <a:ext uri="{FF2B5EF4-FFF2-40B4-BE49-F238E27FC236}">
                <a16:creationId xmlns:a16="http://schemas.microsoft.com/office/drawing/2014/main" id="{9FC8C7F4-C73C-4DF3-9370-43C0CBDE2B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125" t="4014" r="27038" b="5518"/>
          <a:stretch/>
        </p:blipFill>
        <p:spPr bwMode="auto">
          <a:xfrm>
            <a:off x="222818" y="2745936"/>
            <a:ext cx="1320675" cy="136612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CBDCE9B-2914-431B-8C89-7E15D7E01C74}"/>
              </a:ext>
            </a:extLst>
          </p:cNvPr>
          <p:cNvPicPr>
            <a:picLocks noChangeAspect="1"/>
          </p:cNvPicPr>
          <p:nvPr/>
        </p:nvPicPr>
        <p:blipFill>
          <a:blip r:embed="rId4"/>
          <a:stretch>
            <a:fillRect/>
          </a:stretch>
        </p:blipFill>
        <p:spPr>
          <a:xfrm>
            <a:off x="2909887" y="514350"/>
            <a:ext cx="7896225" cy="5829300"/>
          </a:xfrm>
          <a:prstGeom prst="rect">
            <a:avLst/>
          </a:prstGeom>
        </p:spPr>
      </p:pic>
    </p:spTree>
    <p:extLst>
      <p:ext uri="{BB962C8B-B14F-4D97-AF65-F5344CB8AC3E}">
        <p14:creationId xmlns:p14="http://schemas.microsoft.com/office/powerpoint/2010/main" val="3285768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2A71-E8FE-46C4-9FDC-E0F40B119942}"/>
              </a:ext>
            </a:extLst>
          </p:cNvPr>
          <p:cNvSpPr>
            <a:spLocks noGrp="1"/>
          </p:cNvSpPr>
          <p:nvPr>
            <p:ph type="title"/>
          </p:nvPr>
        </p:nvSpPr>
        <p:spPr>
          <a:xfrm>
            <a:off x="0" y="2627062"/>
            <a:ext cx="12192000" cy="1325563"/>
          </a:xfrm>
          <a:solidFill>
            <a:srgbClr val="F8DAD4"/>
          </a:solidFill>
        </p:spPr>
        <p:txBody>
          <a:bodyPr/>
          <a:lstStyle/>
          <a:p>
            <a:pPr algn="ctr"/>
            <a:r>
              <a:rPr lang="en-SG" dirty="0"/>
              <a:t>Conclusion</a:t>
            </a:r>
          </a:p>
        </p:txBody>
      </p:sp>
    </p:spTree>
    <p:extLst>
      <p:ext uri="{BB962C8B-B14F-4D97-AF65-F5344CB8AC3E}">
        <p14:creationId xmlns:p14="http://schemas.microsoft.com/office/powerpoint/2010/main" val="1500499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2A71-E8FE-46C4-9FDC-E0F40B119942}"/>
              </a:ext>
            </a:extLst>
          </p:cNvPr>
          <p:cNvSpPr>
            <a:spLocks noGrp="1"/>
          </p:cNvSpPr>
          <p:nvPr>
            <p:ph type="title"/>
          </p:nvPr>
        </p:nvSpPr>
        <p:spPr>
          <a:xfrm>
            <a:off x="0" y="365125"/>
            <a:ext cx="12192000" cy="1325563"/>
          </a:xfrm>
          <a:solidFill>
            <a:srgbClr val="F8DAD4"/>
          </a:solidFill>
        </p:spPr>
        <p:txBody>
          <a:bodyPr/>
          <a:lstStyle/>
          <a:p>
            <a:r>
              <a:rPr lang="en-SG" dirty="0"/>
              <a:t>	What is Unethical </a:t>
            </a:r>
            <a:r>
              <a:rPr lang="en-SG" dirty="0" err="1"/>
              <a:t>Lyfe</a:t>
            </a:r>
            <a:r>
              <a:rPr lang="en-SG" dirty="0"/>
              <a:t> Advisor?</a:t>
            </a:r>
          </a:p>
        </p:txBody>
      </p:sp>
      <p:sp>
        <p:nvSpPr>
          <p:cNvPr id="3" name="Content Placeholder 2">
            <a:extLst>
              <a:ext uri="{FF2B5EF4-FFF2-40B4-BE49-F238E27FC236}">
                <a16:creationId xmlns:a16="http://schemas.microsoft.com/office/drawing/2014/main" id="{7C9619CE-F236-498A-ADE6-7D6CA3AC3A8D}"/>
              </a:ext>
            </a:extLst>
          </p:cNvPr>
          <p:cNvSpPr>
            <a:spLocks noGrp="1"/>
          </p:cNvSpPr>
          <p:nvPr>
            <p:ph idx="1"/>
          </p:nvPr>
        </p:nvSpPr>
        <p:spPr>
          <a:xfrm>
            <a:off x="838200" y="2352675"/>
            <a:ext cx="10515600" cy="3386138"/>
          </a:xfrm>
        </p:spPr>
        <p:txBody>
          <a:bodyPr/>
          <a:lstStyle/>
          <a:p>
            <a:r>
              <a:rPr lang="en-SG" dirty="0">
                <a:solidFill>
                  <a:schemeClr val="bg1"/>
                </a:solidFill>
              </a:rPr>
              <a:t>Unethical </a:t>
            </a:r>
            <a:r>
              <a:rPr lang="en-SG" dirty="0" err="1">
                <a:solidFill>
                  <a:schemeClr val="bg1"/>
                </a:solidFill>
              </a:rPr>
              <a:t>Lyfe</a:t>
            </a:r>
            <a:r>
              <a:rPr lang="en-SG" dirty="0">
                <a:solidFill>
                  <a:schemeClr val="bg1"/>
                </a:solidFill>
              </a:rPr>
              <a:t> Advisor is a website for Singaporeans to identify:</a:t>
            </a:r>
          </a:p>
          <a:p>
            <a:pPr lvl="1"/>
            <a:r>
              <a:rPr lang="en-SG" dirty="0">
                <a:solidFill>
                  <a:schemeClr val="bg1"/>
                </a:solidFill>
              </a:rPr>
              <a:t>The range of their salary;</a:t>
            </a:r>
          </a:p>
          <a:p>
            <a:pPr lvl="1"/>
            <a:r>
              <a:rPr lang="en-SG" dirty="0">
                <a:solidFill>
                  <a:schemeClr val="bg1"/>
                </a:solidFill>
              </a:rPr>
              <a:t>Approximately how much can they earn per month at certain age range;</a:t>
            </a:r>
          </a:p>
          <a:p>
            <a:pPr lvl="1"/>
            <a:r>
              <a:rPr lang="en-SG" dirty="0">
                <a:solidFill>
                  <a:schemeClr val="bg1"/>
                </a:solidFill>
              </a:rPr>
              <a:t>Starting Pay based on their university course cluster</a:t>
            </a:r>
          </a:p>
          <a:p>
            <a:pPr lvl="1"/>
            <a:r>
              <a:rPr lang="en-SG" dirty="0">
                <a:solidFill>
                  <a:schemeClr val="bg1"/>
                </a:solidFill>
              </a:rPr>
              <a:t>Which expenditure quartile are they in (how much they spend per month)</a:t>
            </a:r>
          </a:p>
          <a:p>
            <a:pPr lvl="1"/>
            <a:r>
              <a:rPr lang="en-SG" dirty="0">
                <a:solidFill>
                  <a:schemeClr val="bg1"/>
                </a:solidFill>
              </a:rPr>
              <a:t>If they’re thinking of buying a car, how much would it cost them.</a:t>
            </a:r>
          </a:p>
        </p:txBody>
      </p:sp>
    </p:spTree>
    <p:extLst>
      <p:ext uri="{BB962C8B-B14F-4D97-AF65-F5344CB8AC3E}">
        <p14:creationId xmlns:p14="http://schemas.microsoft.com/office/powerpoint/2010/main" val="3006483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2A71-E8FE-46C4-9FDC-E0F40B119942}"/>
              </a:ext>
            </a:extLst>
          </p:cNvPr>
          <p:cNvSpPr>
            <a:spLocks noGrp="1"/>
          </p:cNvSpPr>
          <p:nvPr>
            <p:ph type="title"/>
          </p:nvPr>
        </p:nvSpPr>
        <p:spPr>
          <a:xfrm>
            <a:off x="0" y="365125"/>
            <a:ext cx="12192000" cy="1325563"/>
          </a:xfrm>
          <a:solidFill>
            <a:srgbClr val="F8DAD4"/>
          </a:solidFill>
        </p:spPr>
        <p:txBody>
          <a:bodyPr/>
          <a:lstStyle/>
          <a:p>
            <a:r>
              <a:rPr lang="en-SG" dirty="0"/>
              <a:t>	Datasets used</a:t>
            </a:r>
          </a:p>
        </p:txBody>
      </p:sp>
      <p:sp>
        <p:nvSpPr>
          <p:cNvPr id="3" name="Content Placeholder 2">
            <a:extLst>
              <a:ext uri="{FF2B5EF4-FFF2-40B4-BE49-F238E27FC236}">
                <a16:creationId xmlns:a16="http://schemas.microsoft.com/office/drawing/2014/main" id="{7C9619CE-F236-498A-ADE6-7D6CA3AC3A8D}"/>
              </a:ext>
            </a:extLst>
          </p:cNvPr>
          <p:cNvSpPr>
            <a:spLocks noGrp="1"/>
          </p:cNvSpPr>
          <p:nvPr>
            <p:ph idx="1"/>
          </p:nvPr>
        </p:nvSpPr>
        <p:spPr>
          <a:xfrm>
            <a:off x="333374" y="1895474"/>
            <a:ext cx="11534775" cy="4391025"/>
          </a:xfrm>
        </p:spPr>
        <p:txBody>
          <a:bodyPr>
            <a:normAutofit fontScale="62500" lnSpcReduction="20000"/>
          </a:bodyPr>
          <a:lstStyle/>
          <a:p>
            <a:pPr marL="0" indent="0">
              <a:buNone/>
            </a:pPr>
            <a:r>
              <a:rPr lang="en-SG" dirty="0">
                <a:solidFill>
                  <a:schemeClr val="bg1"/>
                </a:solidFill>
              </a:rPr>
              <a:t>Average Monthly Household Expenditure by Type of Goods and Services Broad and Expenditure Quintile (CSV)</a:t>
            </a:r>
          </a:p>
          <a:p>
            <a:pPr marL="0" indent="0">
              <a:buNone/>
            </a:pPr>
            <a:r>
              <a:rPr lang="en-SG" dirty="0">
                <a:solidFill>
                  <a:schemeClr val="bg1"/>
                </a:solidFill>
                <a:hlinkClick r:id="rId2">
                  <a:extLst>
                    <a:ext uri="{A12FA001-AC4F-418D-AE19-62706E023703}">
                      <ahyp:hlinkClr xmlns:ahyp="http://schemas.microsoft.com/office/drawing/2018/hyperlinkcolor" val="tx"/>
                    </a:ext>
                  </a:extLst>
                </a:hlinkClick>
              </a:rPr>
              <a:t>https://data.gov.sg/dataset/average-monthly-household-expenditure-by-type-of-goods-and-services-broad-and-expenditure-quintile</a:t>
            </a:r>
            <a:endParaRPr lang="en-SG" dirty="0">
              <a:solidFill>
                <a:schemeClr val="bg1"/>
              </a:solidFill>
            </a:endParaRPr>
          </a:p>
          <a:p>
            <a:pPr marL="0" indent="0">
              <a:buNone/>
            </a:pPr>
            <a:endParaRPr lang="en-SG" dirty="0">
              <a:solidFill>
                <a:schemeClr val="bg1"/>
              </a:solidFill>
            </a:endParaRPr>
          </a:p>
          <a:p>
            <a:pPr marL="0" indent="0">
              <a:buNone/>
            </a:pPr>
            <a:r>
              <a:rPr lang="en-SG" dirty="0">
                <a:solidFill>
                  <a:schemeClr val="bg1"/>
                </a:solidFill>
              </a:rPr>
              <a:t>Car Cost Update (</a:t>
            </a:r>
            <a:r>
              <a:rPr lang="en-SG" dirty="0" err="1">
                <a:solidFill>
                  <a:schemeClr val="bg1"/>
                </a:solidFill>
              </a:rPr>
              <a:t>xls</a:t>
            </a:r>
            <a:r>
              <a:rPr lang="en-SG" dirty="0">
                <a:solidFill>
                  <a:schemeClr val="bg1"/>
                </a:solidFill>
              </a:rPr>
              <a:t>)</a:t>
            </a:r>
          </a:p>
          <a:p>
            <a:pPr marL="0" indent="0">
              <a:buNone/>
            </a:pPr>
            <a:r>
              <a:rPr lang="en-SG" dirty="0">
                <a:solidFill>
                  <a:schemeClr val="bg1"/>
                </a:solidFill>
                <a:hlinkClick r:id="rId3">
                  <a:extLst>
                    <a:ext uri="{A12FA001-AC4F-418D-AE19-62706E023703}">
                      <ahyp:hlinkClr xmlns:ahyp="http://schemas.microsoft.com/office/drawing/2018/hyperlinkcolor" val="tx"/>
                    </a:ext>
                  </a:extLst>
                </a:hlinkClick>
              </a:rPr>
              <a:t>https://www.onemotoring.com.sg/content/onemotoring/en/lta_information_guidelines/buy_a_new_vehicle/car_cost.html</a:t>
            </a:r>
            <a:endParaRPr lang="en-SG" dirty="0">
              <a:solidFill>
                <a:schemeClr val="bg1"/>
              </a:solidFill>
            </a:endParaRPr>
          </a:p>
          <a:p>
            <a:pPr marL="0" indent="0">
              <a:buNone/>
            </a:pPr>
            <a:endParaRPr lang="en-SG" dirty="0">
              <a:solidFill>
                <a:schemeClr val="bg1"/>
              </a:solidFill>
            </a:endParaRPr>
          </a:p>
          <a:p>
            <a:pPr marL="0" indent="0">
              <a:buNone/>
            </a:pPr>
            <a:r>
              <a:rPr lang="en-US" dirty="0">
                <a:solidFill>
                  <a:schemeClr val="bg1"/>
                </a:solidFill>
              </a:rPr>
              <a:t>Gross Starting Salary of Graduates (xlsx)</a:t>
            </a:r>
          </a:p>
          <a:p>
            <a:pPr marL="0" indent="0">
              <a:buNone/>
            </a:pPr>
            <a:r>
              <a:rPr lang="en-SG" dirty="0">
                <a:solidFill>
                  <a:schemeClr val="bg1"/>
                </a:solidFill>
                <a:hlinkClick r:id="rId4">
                  <a:extLst>
                    <a:ext uri="{A12FA001-AC4F-418D-AE19-62706E023703}">
                      <ahyp:hlinkClr xmlns:ahyp="http://schemas.microsoft.com/office/drawing/2018/hyperlinkcolor" val="tx"/>
                    </a:ext>
                  </a:extLst>
                </a:hlinkClick>
              </a:rPr>
              <a:t>http://stats.mom.gov.sg/Pages/Employment-and-Monthly-Gross-Starting-Salary-of-Graduates.aspx</a:t>
            </a:r>
            <a:endParaRPr lang="en-SG" dirty="0">
              <a:solidFill>
                <a:schemeClr val="bg1"/>
              </a:solidFill>
            </a:endParaRPr>
          </a:p>
          <a:p>
            <a:pPr marL="0" indent="0">
              <a:buNone/>
            </a:pPr>
            <a:endParaRPr lang="en-SG" dirty="0">
              <a:solidFill>
                <a:schemeClr val="bg1"/>
              </a:solidFill>
            </a:endParaRPr>
          </a:p>
          <a:p>
            <a:pPr marL="0" indent="0">
              <a:buNone/>
            </a:pPr>
            <a:r>
              <a:rPr lang="en-US" dirty="0">
                <a:solidFill>
                  <a:schemeClr val="bg1"/>
                </a:solidFill>
              </a:rPr>
              <a:t>Median Monthly Basic And Gross Wages Of Common Occupations By Age And Establishment Size In All Industries, June 2017 &amp; Median, 25th And 75th Percentiles Of Monthly Basic And Gross Wages Of Common Occupations By Industry,  June 2017 (xlsx)</a:t>
            </a:r>
            <a:endParaRPr lang="en-SG" dirty="0">
              <a:solidFill>
                <a:schemeClr val="bg1"/>
              </a:solidFill>
            </a:endParaRPr>
          </a:p>
          <a:p>
            <a:pPr marL="0" indent="0">
              <a:buNone/>
            </a:pPr>
            <a:r>
              <a:rPr lang="en-SG" dirty="0">
                <a:solidFill>
                  <a:schemeClr val="bg1"/>
                </a:solidFill>
                <a:hlinkClick r:id="rId5">
                  <a:extLst>
                    <a:ext uri="{A12FA001-AC4F-418D-AE19-62706E023703}">
                      <ahyp:hlinkClr xmlns:ahyp="http://schemas.microsoft.com/office/drawing/2018/hyperlinkcolor" val="tx"/>
                    </a:ext>
                  </a:extLst>
                </a:hlinkClick>
              </a:rPr>
              <a:t>http://stats.mom.gov.sg/Pages/Singapore-Yearbook-Of-Manpower-Statistics-2017-Income-Earnings-and-Wages.aspx</a:t>
            </a:r>
            <a:endParaRPr lang="en-SG" dirty="0">
              <a:solidFill>
                <a:schemeClr val="bg1"/>
              </a:solidFill>
            </a:endParaRPr>
          </a:p>
          <a:p>
            <a:pPr marL="0" indent="0">
              <a:buNone/>
            </a:pPr>
            <a:endParaRPr lang="en-SG" dirty="0">
              <a:solidFill>
                <a:schemeClr val="bg1"/>
              </a:solidFill>
            </a:endParaRPr>
          </a:p>
        </p:txBody>
      </p:sp>
    </p:spTree>
    <p:extLst>
      <p:ext uri="{BB962C8B-B14F-4D97-AF65-F5344CB8AC3E}">
        <p14:creationId xmlns:p14="http://schemas.microsoft.com/office/powerpoint/2010/main" val="1018668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DAD4"/>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3CBA81A-35BE-4B46-9FB6-F5535ECE9A1B}"/>
              </a:ext>
            </a:extLst>
          </p:cNvPr>
          <p:cNvSpPr txBox="1">
            <a:spLocks/>
          </p:cNvSpPr>
          <p:nvPr/>
        </p:nvSpPr>
        <p:spPr>
          <a:xfrm>
            <a:off x="1" y="0"/>
            <a:ext cx="3912576" cy="6857999"/>
          </a:xfrm>
          <a:prstGeom prst="rect">
            <a:avLst/>
          </a:prstGeom>
          <a:solidFill>
            <a:schemeClr val="tx1">
              <a:lumMod val="75000"/>
              <a:lumOff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dirty="0">
                <a:solidFill>
                  <a:schemeClr val="bg1"/>
                </a:solidFill>
              </a:rPr>
              <a:t>Libraries Used</a:t>
            </a:r>
          </a:p>
        </p:txBody>
      </p:sp>
      <p:pic>
        <p:nvPicPr>
          <p:cNvPr id="1026" name="Picture 2" descr="Image result for vue">
            <a:extLst>
              <a:ext uri="{FF2B5EF4-FFF2-40B4-BE49-F238E27FC236}">
                <a16:creationId xmlns:a16="http://schemas.microsoft.com/office/drawing/2014/main" id="{8C032A27-3AA5-4BF2-8EEA-DA8995ADC9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0043" y="457526"/>
            <a:ext cx="886341" cy="8863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ongodb">
            <a:extLst>
              <a:ext uri="{FF2B5EF4-FFF2-40B4-BE49-F238E27FC236}">
                <a16:creationId xmlns:a16="http://schemas.microsoft.com/office/drawing/2014/main" id="{9AE3B3C3-1A6A-4BD3-B470-476BE767E3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8093" y="3219568"/>
            <a:ext cx="1552575" cy="15525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express js">
            <a:extLst>
              <a:ext uri="{FF2B5EF4-FFF2-40B4-BE49-F238E27FC236}">
                <a16:creationId xmlns:a16="http://schemas.microsoft.com/office/drawing/2014/main" id="{072E8A77-C0D5-4E7C-957B-2203A5C6B989}"/>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7920052" y="1984742"/>
            <a:ext cx="868657" cy="8686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ode js">
            <a:extLst>
              <a:ext uri="{FF2B5EF4-FFF2-40B4-BE49-F238E27FC236}">
                <a16:creationId xmlns:a16="http://schemas.microsoft.com/office/drawing/2014/main" id="{2D1DB28C-4D65-43D8-9B3E-BC120859C5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3748" y="1792666"/>
            <a:ext cx="1198930" cy="119893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python">
            <a:extLst>
              <a:ext uri="{FF2B5EF4-FFF2-40B4-BE49-F238E27FC236}">
                <a16:creationId xmlns:a16="http://schemas.microsoft.com/office/drawing/2014/main" id="{9AE1B577-32FD-494D-BDF3-71B18D4C55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6225" y="3412202"/>
            <a:ext cx="1133977" cy="113397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chartjs logo">
            <a:extLst>
              <a:ext uri="{FF2B5EF4-FFF2-40B4-BE49-F238E27FC236}">
                <a16:creationId xmlns:a16="http://schemas.microsoft.com/office/drawing/2014/main" id="{D5B6CD37-A3C5-487B-861F-308AD1238F0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7125" t="4014" r="27038" b="5518"/>
          <a:stretch/>
        </p:blipFill>
        <p:spPr bwMode="auto">
          <a:xfrm>
            <a:off x="6162876" y="5114947"/>
            <a:ext cx="1320675" cy="136612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google charts">
            <a:extLst>
              <a:ext uri="{FF2B5EF4-FFF2-40B4-BE49-F238E27FC236}">
                <a16:creationId xmlns:a16="http://schemas.microsoft.com/office/drawing/2014/main" id="{0CC18151-4A8D-47F9-AD93-988C0410484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7904619" y="5217897"/>
            <a:ext cx="899522" cy="69342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beautiful soup logo">
            <a:extLst>
              <a:ext uri="{FF2B5EF4-FFF2-40B4-BE49-F238E27FC236}">
                <a16:creationId xmlns:a16="http://schemas.microsoft.com/office/drawing/2014/main" id="{DE2D69FF-D067-48CE-8B37-C6811271997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30668" y="3446742"/>
            <a:ext cx="2476500" cy="106489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buefy logo">
            <a:extLst>
              <a:ext uri="{FF2B5EF4-FFF2-40B4-BE49-F238E27FC236}">
                <a16:creationId xmlns:a16="http://schemas.microsoft.com/office/drawing/2014/main" id="{D96BE8F2-0392-411E-A54D-CC64E4B5277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20968" y="637465"/>
            <a:ext cx="1266825" cy="4953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58EF3C7-BD0D-4E6C-A001-E015BA0C97E0}"/>
              </a:ext>
            </a:extLst>
          </p:cNvPr>
          <p:cNvSpPr txBox="1"/>
          <p:nvPr/>
        </p:nvSpPr>
        <p:spPr>
          <a:xfrm>
            <a:off x="4732926" y="649898"/>
            <a:ext cx="2184156" cy="369332"/>
          </a:xfrm>
          <a:prstGeom prst="rect">
            <a:avLst/>
          </a:prstGeom>
          <a:noFill/>
        </p:spPr>
        <p:txBody>
          <a:bodyPr wrap="square" rtlCol="0">
            <a:spAutoFit/>
          </a:bodyPr>
          <a:lstStyle/>
          <a:p>
            <a:r>
              <a:rPr lang="en-SG" dirty="0"/>
              <a:t>Frontend:</a:t>
            </a:r>
          </a:p>
        </p:txBody>
      </p:sp>
      <p:sp>
        <p:nvSpPr>
          <p:cNvPr id="15" name="TextBox 14">
            <a:extLst>
              <a:ext uri="{FF2B5EF4-FFF2-40B4-BE49-F238E27FC236}">
                <a16:creationId xmlns:a16="http://schemas.microsoft.com/office/drawing/2014/main" id="{3F424E6D-EEA4-48E6-BB6B-98A87A84A1BA}"/>
              </a:ext>
            </a:extLst>
          </p:cNvPr>
          <p:cNvSpPr txBox="1"/>
          <p:nvPr/>
        </p:nvSpPr>
        <p:spPr>
          <a:xfrm>
            <a:off x="4762876" y="2242825"/>
            <a:ext cx="2184156" cy="369332"/>
          </a:xfrm>
          <a:prstGeom prst="rect">
            <a:avLst/>
          </a:prstGeom>
          <a:noFill/>
        </p:spPr>
        <p:txBody>
          <a:bodyPr wrap="square" rtlCol="0">
            <a:spAutoFit/>
          </a:bodyPr>
          <a:lstStyle/>
          <a:p>
            <a:r>
              <a:rPr lang="en-SG" dirty="0"/>
              <a:t>Backend:</a:t>
            </a:r>
          </a:p>
        </p:txBody>
      </p:sp>
      <p:sp>
        <p:nvSpPr>
          <p:cNvPr id="16" name="TextBox 15">
            <a:extLst>
              <a:ext uri="{FF2B5EF4-FFF2-40B4-BE49-F238E27FC236}">
                <a16:creationId xmlns:a16="http://schemas.microsoft.com/office/drawing/2014/main" id="{74DC7795-F1F4-4B02-B7A0-0ED059171F13}"/>
              </a:ext>
            </a:extLst>
          </p:cNvPr>
          <p:cNvSpPr txBox="1"/>
          <p:nvPr/>
        </p:nvSpPr>
        <p:spPr>
          <a:xfrm>
            <a:off x="4762876" y="3835752"/>
            <a:ext cx="1323083" cy="369332"/>
          </a:xfrm>
          <a:prstGeom prst="rect">
            <a:avLst/>
          </a:prstGeom>
          <a:noFill/>
        </p:spPr>
        <p:txBody>
          <a:bodyPr wrap="square" rtlCol="0">
            <a:spAutoFit/>
          </a:bodyPr>
          <a:lstStyle/>
          <a:p>
            <a:r>
              <a:rPr lang="en-SG" dirty="0"/>
              <a:t>Data:</a:t>
            </a:r>
          </a:p>
        </p:txBody>
      </p:sp>
      <p:sp>
        <p:nvSpPr>
          <p:cNvPr id="17" name="TextBox 16">
            <a:extLst>
              <a:ext uri="{FF2B5EF4-FFF2-40B4-BE49-F238E27FC236}">
                <a16:creationId xmlns:a16="http://schemas.microsoft.com/office/drawing/2014/main" id="{B8F177FC-4219-4F15-AF19-39D7ACCC6DA3}"/>
              </a:ext>
            </a:extLst>
          </p:cNvPr>
          <p:cNvSpPr txBox="1"/>
          <p:nvPr/>
        </p:nvSpPr>
        <p:spPr>
          <a:xfrm>
            <a:off x="4732926" y="5428679"/>
            <a:ext cx="2184156" cy="369332"/>
          </a:xfrm>
          <a:prstGeom prst="rect">
            <a:avLst/>
          </a:prstGeom>
          <a:noFill/>
        </p:spPr>
        <p:txBody>
          <a:bodyPr wrap="square" rtlCol="0">
            <a:spAutoFit/>
          </a:bodyPr>
          <a:lstStyle/>
          <a:p>
            <a:r>
              <a:rPr lang="en-SG" dirty="0"/>
              <a:t>Chart Libraries:</a:t>
            </a:r>
          </a:p>
        </p:txBody>
      </p:sp>
      <p:pic>
        <p:nvPicPr>
          <p:cNvPr id="1044" name="Picture 20" descr="Image result for bulma logo">
            <a:extLst>
              <a:ext uri="{FF2B5EF4-FFF2-40B4-BE49-F238E27FC236}">
                <a16:creationId xmlns:a16="http://schemas.microsoft.com/office/drawing/2014/main" id="{E506FBAF-1814-4229-BE87-B5C345B1DB9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318559" y="633824"/>
            <a:ext cx="1841619" cy="4604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76E9A54-44CD-443A-B5E1-A9DB55089FE9}"/>
              </a:ext>
            </a:extLst>
          </p:cNvPr>
          <p:cNvSpPr txBox="1"/>
          <p:nvPr/>
        </p:nvSpPr>
        <p:spPr>
          <a:xfrm>
            <a:off x="9426998" y="5222455"/>
            <a:ext cx="1397977" cy="707886"/>
          </a:xfrm>
          <a:prstGeom prst="rect">
            <a:avLst/>
          </a:prstGeom>
          <a:noFill/>
        </p:spPr>
        <p:txBody>
          <a:bodyPr wrap="square" rtlCol="0">
            <a:spAutoFit/>
          </a:bodyPr>
          <a:lstStyle/>
          <a:p>
            <a:r>
              <a:rPr lang="en-SG" sz="4000" b="1" dirty="0" err="1">
                <a:latin typeface="HP Simplified Light" panose="020B0404020204020204" pitchFamily="34" charset="0"/>
              </a:rPr>
              <a:t>Pygal</a:t>
            </a:r>
            <a:endParaRPr lang="en-SG" sz="4000" b="1" dirty="0">
              <a:latin typeface="HP Simplified Light" panose="020B0404020204020204" pitchFamily="34" charset="0"/>
            </a:endParaRPr>
          </a:p>
        </p:txBody>
      </p:sp>
      <p:sp>
        <p:nvSpPr>
          <p:cNvPr id="7" name="TextBox 6">
            <a:extLst>
              <a:ext uri="{FF2B5EF4-FFF2-40B4-BE49-F238E27FC236}">
                <a16:creationId xmlns:a16="http://schemas.microsoft.com/office/drawing/2014/main" id="{25EEC203-CE56-4D03-9FCB-8A447D7E5E7D}"/>
              </a:ext>
            </a:extLst>
          </p:cNvPr>
          <p:cNvSpPr txBox="1"/>
          <p:nvPr/>
        </p:nvSpPr>
        <p:spPr>
          <a:xfrm>
            <a:off x="7674877" y="6016819"/>
            <a:ext cx="1524776" cy="369332"/>
          </a:xfrm>
          <a:prstGeom prst="rect">
            <a:avLst/>
          </a:prstGeom>
          <a:noFill/>
        </p:spPr>
        <p:txBody>
          <a:bodyPr wrap="none" rtlCol="0">
            <a:spAutoFit/>
          </a:bodyPr>
          <a:lstStyle/>
          <a:p>
            <a:pPr algn="ctr"/>
            <a:r>
              <a:rPr lang="en-SG" dirty="0"/>
              <a:t>Google</a:t>
            </a:r>
            <a:r>
              <a:rPr lang="en-SG" b="1" dirty="0"/>
              <a:t> </a:t>
            </a:r>
            <a:r>
              <a:rPr lang="en-SG" dirty="0"/>
              <a:t>Charts</a:t>
            </a:r>
          </a:p>
        </p:txBody>
      </p:sp>
      <p:sp>
        <p:nvSpPr>
          <p:cNvPr id="21" name="TextBox 20">
            <a:extLst>
              <a:ext uri="{FF2B5EF4-FFF2-40B4-BE49-F238E27FC236}">
                <a16:creationId xmlns:a16="http://schemas.microsoft.com/office/drawing/2014/main" id="{3B605E86-0635-4B0A-B52D-4FE826DD8699}"/>
              </a:ext>
            </a:extLst>
          </p:cNvPr>
          <p:cNvSpPr txBox="1"/>
          <p:nvPr/>
        </p:nvSpPr>
        <p:spPr>
          <a:xfrm>
            <a:off x="6418608" y="4376283"/>
            <a:ext cx="870366" cy="369332"/>
          </a:xfrm>
          <a:prstGeom prst="rect">
            <a:avLst/>
          </a:prstGeom>
          <a:noFill/>
        </p:spPr>
        <p:txBody>
          <a:bodyPr wrap="none" rtlCol="0">
            <a:spAutoFit/>
          </a:bodyPr>
          <a:lstStyle/>
          <a:p>
            <a:pPr algn="ctr"/>
            <a:r>
              <a:rPr lang="en-SG" dirty="0"/>
              <a:t>Python</a:t>
            </a:r>
          </a:p>
        </p:txBody>
      </p:sp>
      <p:sp>
        <p:nvSpPr>
          <p:cNvPr id="22" name="TextBox 21">
            <a:extLst>
              <a:ext uri="{FF2B5EF4-FFF2-40B4-BE49-F238E27FC236}">
                <a16:creationId xmlns:a16="http://schemas.microsoft.com/office/drawing/2014/main" id="{237381E2-0365-49A2-B1B5-6E98C2B47DFD}"/>
              </a:ext>
            </a:extLst>
          </p:cNvPr>
          <p:cNvSpPr txBox="1"/>
          <p:nvPr/>
        </p:nvSpPr>
        <p:spPr>
          <a:xfrm>
            <a:off x="6440800" y="1279584"/>
            <a:ext cx="764825" cy="369332"/>
          </a:xfrm>
          <a:prstGeom prst="rect">
            <a:avLst/>
          </a:prstGeom>
          <a:noFill/>
        </p:spPr>
        <p:txBody>
          <a:bodyPr wrap="none" rtlCol="0">
            <a:spAutoFit/>
          </a:bodyPr>
          <a:lstStyle/>
          <a:p>
            <a:pPr algn="ctr"/>
            <a:r>
              <a:rPr lang="en-SG" dirty="0"/>
              <a:t>Vue.js</a:t>
            </a:r>
          </a:p>
        </p:txBody>
      </p:sp>
    </p:spTree>
    <p:extLst>
      <p:ext uri="{BB962C8B-B14F-4D97-AF65-F5344CB8AC3E}">
        <p14:creationId xmlns:p14="http://schemas.microsoft.com/office/powerpoint/2010/main" val="2869962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209ACD-6E96-4AEF-89B2-8414DC074550}"/>
              </a:ext>
            </a:extLst>
          </p:cNvPr>
          <p:cNvSpPr>
            <a:spLocks noGrp="1"/>
          </p:cNvSpPr>
          <p:nvPr>
            <p:ph type="title"/>
          </p:nvPr>
        </p:nvSpPr>
        <p:spPr>
          <a:xfrm>
            <a:off x="837328" y="2974612"/>
            <a:ext cx="6405753" cy="905452"/>
          </a:xfrm>
        </p:spPr>
        <p:txBody>
          <a:bodyPr vert="horz" lIns="91440" tIns="45720" rIns="91440" bIns="45720" rtlCol="0" anchor="t">
            <a:normAutofit/>
          </a:bodyPr>
          <a:lstStyle/>
          <a:p>
            <a:r>
              <a:rPr lang="en-US" sz="5400" kern="1200" dirty="0">
                <a:solidFill>
                  <a:schemeClr val="tx1"/>
                </a:solidFill>
                <a:latin typeface="+mj-lt"/>
                <a:ea typeface="+mj-ea"/>
                <a:cs typeface="+mj-cs"/>
              </a:rPr>
              <a:t>Graphs</a:t>
            </a:r>
          </a:p>
        </p:txBody>
      </p:sp>
    </p:spTree>
    <p:extLst>
      <p:ext uri="{BB962C8B-B14F-4D97-AF65-F5344CB8AC3E}">
        <p14:creationId xmlns:p14="http://schemas.microsoft.com/office/powerpoint/2010/main" val="374166507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EC56F75E-7C73-4409-9A8F-BC1DA0BB2A3C}"/>
              </a:ext>
            </a:extLst>
          </p:cNvPr>
          <p:cNvSpPr/>
          <p:nvPr/>
        </p:nvSpPr>
        <p:spPr>
          <a:xfrm>
            <a:off x="-451339" y="-712177"/>
            <a:ext cx="13217770" cy="7570178"/>
          </a:xfrm>
          <a:prstGeom prst="rtTriangle">
            <a:avLst/>
          </a:prstGeom>
          <a:solidFill>
            <a:srgbClr val="F8DA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 name="Picture 4">
            <a:extLst>
              <a:ext uri="{FF2B5EF4-FFF2-40B4-BE49-F238E27FC236}">
                <a16:creationId xmlns:a16="http://schemas.microsoft.com/office/drawing/2014/main" id="{A5B2AA49-9429-4023-AD3A-D2EB60CDE856}"/>
              </a:ext>
            </a:extLst>
          </p:cNvPr>
          <p:cNvPicPr>
            <a:picLocks noChangeAspect="1"/>
          </p:cNvPicPr>
          <p:nvPr/>
        </p:nvPicPr>
        <p:blipFill rotWithShape="1">
          <a:blip r:embed="rId3"/>
          <a:srcRect b="1277"/>
          <a:stretch/>
        </p:blipFill>
        <p:spPr>
          <a:xfrm>
            <a:off x="7508848" y="1083712"/>
            <a:ext cx="4159278" cy="4690573"/>
          </a:xfrm>
          <a:prstGeom prst="rect">
            <a:avLst/>
          </a:prstGeom>
        </p:spPr>
      </p:pic>
      <p:pic>
        <p:nvPicPr>
          <p:cNvPr id="7" name="Picture 6">
            <a:extLst>
              <a:ext uri="{FF2B5EF4-FFF2-40B4-BE49-F238E27FC236}">
                <a16:creationId xmlns:a16="http://schemas.microsoft.com/office/drawing/2014/main" id="{C8D5BF69-A46D-42B4-AD0F-C1A971A9A99D}"/>
              </a:ext>
            </a:extLst>
          </p:cNvPr>
          <p:cNvPicPr>
            <a:picLocks noChangeAspect="1"/>
          </p:cNvPicPr>
          <p:nvPr/>
        </p:nvPicPr>
        <p:blipFill>
          <a:blip r:embed="rId4"/>
          <a:stretch>
            <a:fillRect/>
          </a:stretch>
        </p:blipFill>
        <p:spPr>
          <a:xfrm>
            <a:off x="1981461" y="1083713"/>
            <a:ext cx="4114539" cy="4690574"/>
          </a:xfrm>
          <a:prstGeom prst="rect">
            <a:avLst/>
          </a:prstGeom>
        </p:spPr>
      </p:pic>
      <p:pic>
        <p:nvPicPr>
          <p:cNvPr id="8" name="Picture 12" descr="Image result for chartjs logo">
            <a:extLst>
              <a:ext uri="{FF2B5EF4-FFF2-40B4-BE49-F238E27FC236}">
                <a16:creationId xmlns:a16="http://schemas.microsoft.com/office/drawing/2014/main" id="{70B79FCE-0ADF-4A91-B54D-27F1CB2F066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7125" t="4014" r="27038" b="5518"/>
          <a:stretch/>
        </p:blipFill>
        <p:spPr bwMode="auto">
          <a:xfrm>
            <a:off x="222818" y="2745936"/>
            <a:ext cx="1320675" cy="136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707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80F0B74A-E85E-48CD-9613-513CAAF65433}"/>
              </a:ext>
            </a:extLst>
          </p:cNvPr>
          <p:cNvSpPr/>
          <p:nvPr/>
        </p:nvSpPr>
        <p:spPr>
          <a:xfrm>
            <a:off x="-451339" y="-712177"/>
            <a:ext cx="13217770" cy="7570178"/>
          </a:xfrm>
          <a:prstGeom prst="rtTriangle">
            <a:avLst/>
          </a:prstGeom>
          <a:solidFill>
            <a:srgbClr val="F8DA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3DDB498C-6061-4C7E-8573-4D1C25A70ADF}"/>
              </a:ext>
            </a:extLst>
          </p:cNvPr>
          <p:cNvSpPr txBox="1"/>
          <p:nvPr/>
        </p:nvSpPr>
        <p:spPr>
          <a:xfrm>
            <a:off x="468085" y="3075056"/>
            <a:ext cx="1397977" cy="707886"/>
          </a:xfrm>
          <a:prstGeom prst="rect">
            <a:avLst/>
          </a:prstGeom>
          <a:noFill/>
        </p:spPr>
        <p:txBody>
          <a:bodyPr wrap="square" rtlCol="0">
            <a:spAutoFit/>
          </a:bodyPr>
          <a:lstStyle/>
          <a:p>
            <a:r>
              <a:rPr lang="en-SG" sz="4000" b="1" dirty="0" err="1">
                <a:latin typeface="HP Simplified Light" panose="020B0404020204020204" pitchFamily="34" charset="0"/>
              </a:rPr>
              <a:t>Pygal</a:t>
            </a:r>
            <a:endParaRPr lang="en-SG" sz="4000" b="1" dirty="0">
              <a:latin typeface="HP Simplified Light" panose="020B0404020204020204" pitchFamily="34" charset="0"/>
            </a:endParaRPr>
          </a:p>
        </p:txBody>
      </p:sp>
      <p:pic>
        <p:nvPicPr>
          <p:cNvPr id="6" name="Picture 5">
            <a:extLst>
              <a:ext uri="{FF2B5EF4-FFF2-40B4-BE49-F238E27FC236}">
                <a16:creationId xmlns:a16="http://schemas.microsoft.com/office/drawing/2014/main" id="{661D766C-1D87-480C-B584-BB1A7902FA36}"/>
              </a:ext>
            </a:extLst>
          </p:cNvPr>
          <p:cNvPicPr>
            <a:picLocks noChangeAspect="1"/>
          </p:cNvPicPr>
          <p:nvPr/>
        </p:nvPicPr>
        <p:blipFill rotWithShape="1">
          <a:blip r:embed="rId3"/>
          <a:srcRect b="12213"/>
          <a:stretch/>
        </p:blipFill>
        <p:spPr>
          <a:xfrm>
            <a:off x="2974862" y="327087"/>
            <a:ext cx="6242276" cy="6203825"/>
          </a:xfrm>
          <a:prstGeom prst="rect">
            <a:avLst/>
          </a:prstGeom>
        </p:spPr>
      </p:pic>
    </p:spTree>
    <p:extLst>
      <p:ext uri="{BB962C8B-B14F-4D97-AF65-F5344CB8AC3E}">
        <p14:creationId xmlns:p14="http://schemas.microsoft.com/office/powerpoint/2010/main" val="2927191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80F0B74A-E85E-48CD-9613-513CAAF65433}"/>
              </a:ext>
            </a:extLst>
          </p:cNvPr>
          <p:cNvSpPr/>
          <p:nvPr/>
        </p:nvSpPr>
        <p:spPr>
          <a:xfrm>
            <a:off x="-451339" y="-712177"/>
            <a:ext cx="13217770" cy="7570178"/>
          </a:xfrm>
          <a:prstGeom prst="rtTriangle">
            <a:avLst/>
          </a:prstGeom>
          <a:solidFill>
            <a:srgbClr val="F8DA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8855C415-37B7-499B-B06F-D600958924C8}"/>
              </a:ext>
            </a:extLst>
          </p:cNvPr>
          <p:cNvGrpSpPr/>
          <p:nvPr/>
        </p:nvGrpSpPr>
        <p:grpSpPr>
          <a:xfrm>
            <a:off x="277591" y="2844873"/>
            <a:ext cx="1524776" cy="1168254"/>
            <a:chOff x="499374" y="3191142"/>
            <a:chExt cx="1524776" cy="1168254"/>
          </a:xfrm>
        </p:grpSpPr>
        <p:pic>
          <p:nvPicPr>
            <p:cNvPr id="7" name="Picture 14" descr="Image result for google charts">
              <a:extLst>
                <a:ext uri="{FF2B5EF4-FFF2-40B4-BE49-F238E27FC236}">
                  <a16:creationId xmlns:a16="http://schemas.microsoft.com/office/drawing/2014/main" id="{FDBB9B70-FC58-46BD-B40D-C1BAEE9650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29116" y="3191142"/>
              <a:ext cx="899522" cy="69342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9AD6DFB-836B-40DA-B48D-EEAFD9DB3104}"/>
                </a:ext>
              </a:extLst>
            </p:cNvPr>
            <p:cNvSpPr txBox="1"/>
            <p:nvPr/>
          </p:nvSpPr>
          <p:spPr>
            <a:xfrm>
              <a:off x="499374" y="3990064"/>
              <a:ext cx="1524776" cy="369332"/>
            </a:xfrm>
            <a:prstGeom prst="rect">
              <a:avLst/>
            </a:prstGeom>
            <a:noFill/>
          </p:spPr>
          <p:txBody>
            <a:bodyPr wrap="none" rtlCol="0">
              <a:spAutoFit/>
            </a:bodyPr>
            <a:lstStyle/>
            <a:p>
              <a:pPr algn="ctr"/>
              <a:r>
                <a:rPr lang="en-SG" dirty="0"/>
                <a:t>Google</a:t>
              </a:r>
              <a:r>
                <a:rPr lang="en-SG" b="1" dirty="0"/>
                <a:t> </a:t>
              </a:r>
              <a:r>
                <a:rPr lang="en-SG" dirty="0"/>
                <a:t>Charts</a:t>
              </a:r>
            </a:p>
          </p:txBody>
        </p:sp>
      </p:grpSp>
      <p:pic>
        <p:nvPicPr>
          <p:cNvPr id="10" name="Picture 9">
            <a:extLst>
              <a:ext uri="{FF2B5EF4-FFF2-40B4-BE49-F238E27FC236}">
                <a16:creationId xmlns:a16="http://schemas.microsoft.com/office/drawing/2014/main" id="{BA5F1103-F867-4C45-AFD5-DEA2C7597C78}"/>
              </a:ext>
            </a:extLst>
          </p:cNvPr>
          <p:cNvPicPr>
            <a:picLocks noChangeAspect="1"/>
          </p:cNvPicPr>
          <p:nvPr/>
        </p:nvPicPr>
        <p:blipFill rotWithShape="1">
          <a:blip r:embed="rId4"/>
          <a:srcRect t="1892" b="1892"/>
          <a:stretch/>
        </p:blipFill>
        <p:spPr>
          <a:xfrm>
            <a:off x="2338655" y="642936"/>
            <a:ext cx="4762293" cy="5159150"/>
          </a:xfrm>
          <a:prstGeom prst="rect">
            <a:avLst/>
          </a:prstGeom>
        </p:spPr>
      </p:pic>
      <p:pic>
        <p:nvPicPr>
          <p:cNvPr id="11" name="Picture 10">
            <a:extLst>
              <a:ext uri="{FF2B5EF4-FFF2-40B4-BE49-F238E27FC236}">
                <a16:creationId xmlns:a16="http://schemas.microsoft.com/office/drawing/2014/main" id="{B13C6548-7D6D-41EF-81AB-7DE8F16F386A}"/>
              </a:ext>
            </a:extLst>
          </p:cNvPr>
          <p:cNvPicPr>
            <a:picLocks noChangeAspect="1"/>
          </p:cNvPicPr>
          <p:nvPr/>
        </p:nvPicPr>
        <p:blipFill>
          <a:blip r:embed="rId5"/>
          <a:stretch>
            <a:fillRect/>
          </a:stretch>
        </p:blipFill>
        <p:spPr>
          <a:xfrm>
            <a:off x="7215204" y="642936"/>
            <a:ext cx="4674101" cy="5159150"/>
          </a:xfrm>
          <a:prstGeom prst="rect">
            <a:avLst/>
          </a:prstGeom>
        </p:spPr>
      </p:pic>
    </p:spTree>
    <p:extLst>
      <p:ext uri="{BB962C8B-B14F-4D97-AF65-F5344CB8AC3E}">
        <p14:creationId xmlns:p14="http://schemas.microsoft.com/office/powerpoint/2010/main" val="170308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80F0B74A-E85E-48CD-9613-513CAAF65433}"/>
              </a:ext>
            </a:extLst>
          </p:cNvPr>
          <p:cNvSpPr/>
          <p:nvPr/>
        </p:nvSpPr>
        <p:spPr>
          <a:xfrm>
            <a:off x="-451339" y="-712177"/>
            <a:ext cx="13217770" cy="7570178"/>
          </a:xfrm>
          <a:prstGeom prst="rtTriangle">
            <a:avLst/>
          </a:prstGeom>
          <a:solidFill>
            <a:srgbClr val="F8DA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 name="Picture 2">
            <a:extLst>
              <a:ext uri="{FF2B5EF4-FFF2-40B4-BE49-F238E27FC236}">
                <a16:creationId xmlns:a16="http://schemas.microsoft.com/office/drawing/2014/main" id="{788BE551-68F7-4ABF-A16A-BED910329DA7}"/>
              </a:ext>
            </a:extLst>
          </p:cNvPr>
          <p:cNvPicPr>
            <a:picLocks noChangeAspect="1"/>
          </p:cNvPicPr>
          <p:nvPr/>
        </p:nvPicPr>
        <p:blipFill>
          <a:blip r:embed="rId3"/>
          <a:stretch>
            <a:fillRect/>
          </a:stretch>
        </p:blipFill>
        <p:spPr>
          <a:xfrm>
            <a:off x="2986013" y="528637"/>
            <a:ext cx="7886700" cy="5800725"/>
          </a:xfrm>
          <a:prstGeom prst="rect">
            <a:avLst/>
          </a:prstGeom>
        </p:spPr>
      </p:pic>
      <p:pic>
        <p:nvPicPr>
          <p:cNvPr id="9" name="Picture 12" descr="Image result for chartjs logo">
            <a:extLst>
              <a:ext uri="{FF2B5EF4-FFF2-40B4-BE49-F238E27FC236}">
                <a16:creationId xmlns:a16="http://schemas.microsoft.com/office/drawing/2014/main" id="{9FC8C7F4-C73C-4DF3-9370-43C0CBDE2B2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125" t="4014" r="27038" b="5518"/>
          <a:stretch/>
        </p:blipFill>
        <p:spPr bwMode="auto">
          <a:xfrm>
            <a:off x="222818" y="2745936"/>
            <a:ext cx="1320675" cy="136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602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839</Words>
  <Application>Microsoft Office PowerPoint</Application>
  <PresentationFormat>Widescreen</PresentationFormat>
  <Paragraphs>48</Paragraphs>
  <Slides>11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HP Simplified Light</vt:lpstr>
      <vt:lpstr>Office Theme</vt:lpstr>
      <vt:lpstr>PowerPoint Presentation</vt:lpstr>
      <vt:lpstr> What is Unethical Lyfe Advisor?</vt:lpstr>
      <vt:lpstr> Datasets used</vt:lpstr>
      <vt:lpstr>PowerPoint Presentation</vt:lpstr>
      <vt:lpstr>Graphs</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Claire Liew</dc:creator>
  <cp:lastModifiedBy>Claire Liew</cp:lastModifiedBy>
  <cp:revision>7</cp:revision>
  <dcterms:created xsi:type="dcterms:W3CDTF">2018-08-12T20:58:15Z</dcterms:created>
  <dcterms:modified xsi:type="dcterms:W3CDTF">2018-08-12T22:37:31Z</dcterms:modified>
</cp:coreProperties>
</file>