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1.wmf" ContentType="image/x-wmf"/>
  <Override PartName="/ppt/media/image5.jpeg" ContentType="image/jpeg"/>
  <Override PartName="/ppt/media/image6.png" ContentType="image/png"/>
  <Override PartName="/ppt/media/image4.jpeg" ContentType="image/jpeg"/>
  <Override PartName="/ppt/media/image19.png" ContentType="image/png"/>
  <Override PartName="/ppt/media/image15.png" ContentType="image/png"/>
  <Override PartName="/ppt/media/image3.jpeg" ContentType="image/jpeg"/>
  <Override PartName="/ppt/media/image11.png" ContentType="image/png"/>
  <Override PartName="/ppt/media/image2.wmf" ContentType="image/x-wmf"/>
  <Override PartName="/ppt/media/image7.png" ContentType="image/png"/>
  <Override PartName="/ppt/media/image16.png" ContentType="image/png"/>
  <Override PartName="/ppt/media/image1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6968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28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6968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28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8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560" cy="756396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560" cy="756396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imageclef.org/2012/plant" TargetMode="External"/><Relationship Id="rId2" Type="http://schemas.openxmlformats.org/officeDocument/2006/relationships/hyperlink" Target="http://www.docstoc.com/docs/43883774/MATLAB-SOURCE-CODE-FOR-IMAGE-SEGMENTATION" TargetMode="External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0960"/>
            <a:ext cx="907128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000"/>
              <a:t>Plant Classification with Relative Angles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Term Project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Christopher Smith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December 03 2012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</p:sp>
      <p:sp>
        <p:nvSpPr>
          <p:cNvPr id="111" name="TextShape 2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Results – Scan &amp; Scan-like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50400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Images Tested: 88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Total Images: 2667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Correct Guesses: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Accuracy: 4.167%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Total Classes: 122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Result Run Time: 20+ hours @ 1.6GHz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5048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Certain classifications appeared more often than they should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Better than random guessing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Definite Issues to address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</p:sp>
      <p:sp>
        <p:nvSpPr>
          <p:cNvPr id="115" name="TextShape 2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Conclusions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Method too Complex to be used as a primary classifier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Computational issues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Many areas to improve accuracy and speed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Super Sets to reduce classes to match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Improved Sequence Alignment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Memory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Accuracy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Cost of skipping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</p:sp>
      <p:sp>
        <p:nvSpPr>
          <p:cNvPr id="118" name="TextShape 2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References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ts val="176"/>
              </a:lnSpc>
            </a:pPr>
            <a:r>
              <a:rPr lang="en-US">
                <a:latin typeface="Corbel"/>
              </a:rPr>
              <a:t>[1] ImageCLEF Plant Data Set, </a:t>
            </a:r>
            <a:r>
              <a:rPr lang="en-US">
                <a:hlinkClick r:id="rId1"/>
              </a:rPr>
              <a:t>http://imageclef.org/2012/plant</a:t>
            </a:r>
            <a:endParaRPr/>
          </a:p>
          <a:p>
            <a:pPr>
              <a:lnSpc>
                <a:spcPts val="176"/>
              </a:lnSpc>
            </a:pPr>
            <a:r>
              <a:rPr lang="en-US">
                <a:latin typeface="Corbel"/>
              </a:rPr>
              <a:t>[2] tayyab's Image Segmentation Method, </a:t>
            </a:r>
            <a:r>
              <a:rPr lang="en-US">
                <a:hlinkClick r:id="rId2"/>
              </a:rPr>
              <a:t>http://www.docstoc.com/docs/43883774/MATLAB-SOURCE-CODE-FOR-IMAGE-SEGMENTATION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0960"/>
            <a:ext cx="907128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Outline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Concept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Data 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Methodology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/>
              <a:t>Training Set Creation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/>
              <a:t>Test 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Results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/>
              <a:t>Only Scan Images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/>
              <a:t>Scan and Scan-like Images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Conclusions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</p:sp>
      <p:sp>
        <p:nvSpPr>
          <p:cNvPr id="75" name="TextShape 2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Concept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Classification of a leaf in an image based on the generalize shape of its class</a:t>
            </a:r>
            <a:endParaRPr/>
          </a:p>
        </p:txBody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3720" y="2943720"/>
            <a:ext cx="3506760" cy="4280040"/>
          </a:xfrm>
          <a:prstGeom prst="rect">
            <a:avLst/>
          </a:prstGeom>
        </p:spPr>
      </p:pic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40600" y="3035160"/>
            <a:ext cx="2643480" cy="4371480"/>
          </a:xfrm>
          <a:prstGeom prst="rect">
            <a:avLst/>
          </a:prstGeom>
        </p:spPr>
      </p:pic>
      <p:sp>
        <p:nvSpPr>
          <p:cNvPr id="79" name="TextShape 4"/>
          <p:cNvSpPr txBox="1"/>
          <p:nvPr/>
        </p:nvSpPr>
        <p:spPr>
          <a:xfrm>
            <a:off x="3291840" y="7059960"/>
            <a:ext cx="377136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Image Set: ImageCLEF2012 Plants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</p:sp>
      <p:sp>
        <p:nvSpPr>
          <p:cNvPr id="81" name="TextShape 2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Methodology – Training Data</a:t>
            </a: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Segment and Clean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Erode Image to find regions for each individual leaf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Create a mask and segment individual leaf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4315320"/>
            <a:ext cx="2103120" cy="3091320"/>
          </a:xfrm>
          <a:prstGeom prst="rect">
            <a:avLst/>
          </a:prstGeom>
        </p:spPr>
      </p:pic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49040" y="4023360"/>
            <a:ext cx="2743200" cy="3639960"/>
          </a:xfrm>
          <a:prstGeom prst="rect">
            <a:avLst/>
          </a:prstGeom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40880" y="3949560"/>
            <a:ext cx="2743200" cy="37314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</p:sp>
      <p:sp>
        <p:nvSpPr>
          <p:cNvPr id="87" name="TextShape 2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Methodology – Training Data</a:t>
            </a:r>
            <a:endParaRPr/>
          </a:p>
        </p:txBody>
      </p:sp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20" y="1371600"/>
            <a:ext cx="3361320" cy="1828080"/>
          </a:xfrm>
          <a:prstGeom prst="rect">
            <a:avLst/>
          </a:prstGeom>
        </p:spPr>
      </p:pic>
      <p:pic>
        <p:nvPicPr>
          <p:cNvPr descr="" id="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34640"/>
            <a:ext cx="3342240" cy="2027880"/>
          </a:xfrm>
          <a:prstGeom prst="rect">
            <a:avLst/>
          </a:prstGeom>
        </p:spPr>
      </p:pic>
      <p:pic>
        <p:nvPicPr>
          <p:cNvPr descr="" id="9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5640" y="4852800"/>
            <a:ext cx="2894760" cy="1456560"/>
          </a:xfrm>
          <a:prstGeom prst="rect">
            <a:avLst/>
          </a:prstGeom>
        </p:spPr>
      </p:pic>
      <p:pic>
        <p:nvPicPr>
          <p:cNvPr descr="" id="9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83680" y="1371600"/>
            <a:ext cx="3437640" cy="3085200"/>
          </a:xfrm>
          <a:prstGeom prst="rect">
            <a:avLst/>
          </a:prstGeom>
        </p:spPr>
      </p:pic>
      <p:pic>
        <p:nvPicPr>
          <p:cNvPr descr="" id="92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923520" y="4098240"/>
            <a:ext cx="2952000" cy="1571040"/>
          </a:xfrm>
          <a:prstGeom prst="rect">
            <a:avLst/>
          </a:prstGeom>
        </p:spPr>
      </p:pic>
      <p:pic>
        <p:nvPicPr>
          <p:cNvPr descr="" id="93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6583680" y="5212080"/>
            <a:ext cx="3313800" cy="1932840"/>
          </a:xfrm>
          <a:prstGeom prst="rect">
            <a:avLst/>
          </a:prstGeom>
        </p:spPr>
      </p:pic>
      <p:sp>
        <p:nvSpPr>
          <p:cNvPr id="94" name="TextShape 3"/>
          <p:cNvSpPr txBox="1"/>
          <p:nvPr/>
        </p:nvSpPr>
        <p:spPr>
          <a:xfrm>
            <a:off x="3108960" y="1753560"/>
            <a:ext cx="3634200" cy="47944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400"/>
              <a:t>Leaves</a:t>
            </a:r>
            <a:endParaRPr/>
          </a:p>
          <a:p>
            <a:pPr algn="ctr"/>
            <a:r>
              <a:rPr lang="en-US" sz="4400"/>
              <a:t>After Applying</a:t>
            </a:r>
            <a:endParaRPr/>
          </a:p>
          <a:p>
            <a:pPr algn="ctr"/>
            <a:r>
              <a:rPr lang="en-US" sz="4400"/>
              <a:t>Masks</a:t>
            </a:r>
            <a:endParaRPr/>
          </a:p>
          <a:p>
            <a:pPr algn="ctr"/>
            <a:endParaRPr/>
          </a:p>
          <a:p>
            <a:pPr algn="ctr"/>
            <a:r>
              <a:rPr lang="en-US" sz="2800"/>
              <a:t>Much Closer To Their</a:t>
            </a:r>
            <a:endParaRPr/>
          </a:p>
          <a:p>
            <a:pPr algn="ctr"/>
            <a:r>
              <a:rPr lang="en-US" sz="2800"/>
              <a:t>Proper forms</a:t>
            </a:r>
            <a:endParaRPr/>
          </a:p>
          <a:p>
            <a:pPr algn="ctr"/>
            <a:endParaRPr/>
          </a:p>
          <a:p>
            <a:pPr algn="ctr"/>
            <a:r>
              <a:rPr lang="en-US" sz="2400"/>
              <a:t>Bottom Right Has</a:t>
            </a:r>
            <a:endParaRPr/>
          </a:p>
          <a:p>
            <a:pPr algn="ctr"/>
            <a:r>
              <a:rPr lang="en-US" sz="2400"/>
              <a:t>Almost No Shadow</a:t>
            </a:r>
            <a:endParaRPr/>
          </a:p>
          <a:p>
            <a:pPr algn="ctr"/>
            <a:r>
              <a:rPr lang="en-US" sz="2400"/>
              <a:t>Influence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Methodology – Training Data</a:t>
            </a:r>
            <a:endParaRPr/>
          </a:p>
        </p:txBody>
      </p:sp>
      <p:pic>
        <p:nvPicPr>
          <p:cNvPr descr="" id="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040" y="1355400"/>
            <a:ext cx="3342240" cy="2027880"/>
          </a:xfrm>
          <a:prstGeom prst="rect">
            <a:avLst/>
          </a:prstGeom>
        </p:spPr>
      </p:pic>
      <p:pic>
        <p:nvPicPr>
          <p:cNvPr descr="" id="9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291840"/>
            <a:ext cx="3361320" cy="1828080"/>
          </a:xfrm>
          <a:prstGeom prst="rect">
            <a:avLst/>
          </a:prstGeom>
        </p:spPr>
      </p:pic>
      <p:pic>
        <p:nvPicPr>
          <p:cNvPr descr="" id="9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5640" y="5035680"/>
            <a:ext cx="2894760" cy="1456560"/>
          </a:xfrm>
          <a:prstGeom prst="rect">
            <a:avLst/>
          </a:prstGeom>
        </p:spPr>
      </p:pic>
      <p:pic>
        <p:nvPicPr>
          <p:cNvPr descr="" id="99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43520" y="1303920"/>
            <a:ext cx="3437640" cy="3085200"/>
          </a:xfrm>
          <a:prstGeom prst="rect">
            <a:avLst/>
          </a:prstGeom>
        </p:spPr>
      </p:pic>
      <p:pic>
        <p:nvPicPr>
          <p:cNvPr descr="" id="100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845760" y="3931920"/>
            <a:ext cx="3304080" cy="1932840"/>
          </a:xfrm>
          <a:prstGeom prst="rect">
            <a:avLst/>
          </a:prstGeom>
        </p:spPr>
      </p:pic>
      <p:pic>
        <p:nvPicPr>
          <p:cNvPr descr="" id="101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7024680" y="5744160"/>
            <a:ext cx="2942280" cy="1571040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3474720" y="1739520"/>
            <a:ext cx="3010680" cy="29199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400"/>
              <a:t>Leaf Edges</a:t>
            </a:r>
            <a:endParaRPr/>
          </a:p>
          <a:p>
            <a:pPr algn="ctr"/>
            <a:endParaRPr/>
          </a:p>
          <a:p>
            <a:pPr algn="ctr"/>
            <a:r>
              <a:rPr lang="en-US" sz="2800"/>
              <a:t>Map the Edges</a:t>
            </a:r>
            <a:endParaRPr/>
          </a:p>
          <a:p>
            <a:pPr algn="ctr"/>
            <a:r>
              <a:rPr lang="en-US" sz="2800"/>
              <a:t>By Tracing and</a:t>
            </a:r>
            <a:endParaRPr/>
          </a:p>
          <a:p>
            <a:pPr algn="ctr"/>
            <a:r>
              <a:rPr lang="en-US" sz="2800"/>
              <a:t>Noting The</a:t>
            </a:r>
            <a:endParaRPr/>
          </a:p>
          <a:p>
            <a:pPr algn="ctr"/>
            <a:r>
              <a:rPr lang="en-US" sz="2800"/>
              <a:t>Next Neighbor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Methodology – Training Data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Trace the edge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Applying these numbers to a string of values based on relation to X (eg. … 3 4 2 1 6 4 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Subtract each number from the next to find the difference in angle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Dealing with special cases, such as 8-1 which is 1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Methodology – Training Data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Perform a Sequence Alignment on similarly classified number strings and find the average string as the representative case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</p:sp>
      <p:sp>
        <p:nvSpPr>
          <p:cNvPr id="108" name="TextShape 2"/>
          <p:cNvSpPr txBox="1"/>
          <p:nvPr/>
        </p:nvSpPr>
        <p:spPr>
          <a:xfrm>
            <a:off x="504000" y="300960"/>
            <a:ext cx="907128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Methodology – Test Data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50400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Very similar to the training methodology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Instead of averaging the strings during the sequence alignment find the lowest cost (best score) compared to each plant class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Each region or leaf is classified independently and the mode of the result is the classification guess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