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7" r:id="rId4"/>
    <p:sldId id="256" r:id="rId5"/>
    <p:sldId id="258" r:id="rId6"/>
    <p:sldId id="265" r:id="rId7"/>
    <p:sldId id="259" r:id="rId8"/>
    <p:sldId id="262" r:id="rId9"/>
    <p:sldId id="260" r:id="rId10"/>
    <p:sldId id="261" r:id="rId11"/>
    <p:sldId id="276" r:id="rId12"/>
    <p:sldId id="274" r:id="rId13"/>
    <p:sldId id="278" r:id="rId14"/>
    <p:sldId id="279" r:id="rId15"/>
    <p:sldId id="280" r:id="rId16"/>
    <p:sldId id="281" r:id="rId17"/>
    <p:sldId id="285" r:id="rId18"/>
    <p:sldId id="287" r:id="rId19"/>
    <p:sldId id="288" r:id="rId20"/>
    <p:sldId id="282" r:id="rId21"/>
    <p:sldId id="291" r:id="rId22"/>
    <p:sldId id="292" r:id="rId23"/>
    <p:sldId id="293" r:id="rId24"/>
    <p:sldId id="297" r:id="rId25"/>
    <p:sldId id="298" r:id="rId26"/>
    <p:sldId id="295" r:id="rId27"/>
    <p:sldId id="300" r:id="rId28"/>
    <p:sldId id="302" r:id="rId29"/>
    <p:sldId id="29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D6F"/>
    <a:srgbClr val="E80000"/>
    <a:srgbClr val="DB6313"/>
    <a:srgbClr val="531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GIF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2737478/how-should-i-tackle-secure-file-priv-in-mysql" TargetMode="External"/><Relationship Id="rId4" Type="http://schemas.openxmlformats.org/officeDocument/2006/relationships/hyperlink" Target="https://dev.mysql.com/doc/refman/8.0/en/load-data.html" TargetMode="External"/><Relationship Id="rId3" Type="http://schemas.openxmlformats.org/officeDocument/2006/relationships/hyperlink" Target="https://dev.mysql.com/doc/refman/8.0/en/innodb-storage-engine.html" TargetMode="External"/><Relationship Id="rId2" Type="http://schemas.openxmlformats.org/officeDocument/2006/relationships/hyperlink" Target="https://www.w3schools.com/sql/sql_like.asp" TargetMode="External"/><Relationship Id="rId1" Type="http://schemas.openxmlformats.org/officeDocument/2006/relationships/hyperlink" Target="https://catalog.data.gov/dataset?res_format=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GIF"/><Relationship Id="rId2" Type="http://schemas.openxmlformats.org/officeDocument/2006/relationships/hyperlink" Target="https://catalog.data.gov/dataset?res_format=CSV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590550"/>
            <a:ext cx="10384155" cy="6217920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r>
              <a:rPr lang="pt-BR" altLang="en-US" sz="6000" b="1">
                <a:latin typeface="Malgun Gothic" panose="020B0503020000020004" charset="-127"/>
                <a:ea typeface="Malgun Gothic" panose="020B0503020000020004" charset="-127"/>
              </a:rPr>
              <a:t>Fundamentos de Banco de Dados</a:t>
            </a:r>
            <a:endParaRPr lang="pt-BR" altLang="en-US" sz="6000" b="1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endParaRPr lang="pt-BR" altLang="en-US" sz="6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endParaRPr lang="pt-BR" altLang="en-US" sz="6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endParaRPr lang="pt-BR" altLang="en-US" sz="6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endParaRPr lang="pt-BR" altLang="en-US" sz="6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r>
              <a:rPr lang="pt-BR" altLang="en-US" sz="4000">
                <a:latin typeface="Malgun Gothic" panose="020B0503020000020004" charset="-127"/>
                <a:ea typeface="Malgun Gothic" panose="020B0503020000020004" charset="-127"/>
              </a:rPr>
              <a:t>Claiton Denardi</a:t>
            </a:r>
            <a:endParaRPr lang="pt-BR" altLang="en-US" sz="4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>
              <a:buNone/>
            </a:pPr>
            <a:r>
              <a:rPr lang="pt-BR" altLang="en-US" sz="4000">
                <a:latin typeface="Malgun Gothic" panose="020B0503020000020004" charset="-127"/>
                <a:ea typeface="Malgun Gothic" panose="020B0503020000020004" charset="-127"/>
              </a:rPr>
              <a:t>Henrique Ilha</a:t>
            </a:r>
            <a:endParaRPr lang="pt-BR" altLang="en-US" sz="4000"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pt-BR" altLang="en-US" sz="6000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65490" y="4574540"/>
            <a:ext cx="3952875" cy="1905000"/>
          </a:xfrm>
          <a:prstGeom prst="rect">
            <a:avLst/>
          </a:prstGeom>
          <a:effectLst>
            <a:glow rad="127000">
              <a:schemeClr val="bg1"/>
            </a:glow>
            <a:softEdge rad="101600"/>
          </a:effectLst>
          <a:scene3d>
            <a:camera prst="orthographicFront"/>
            <a:lightRig rig="threePt" dir="t"/>
          </a:scene3d>
          <a:sp3d/>
        </p:spPr>
      </p:pic>
      <p:sp>
        <p:nvSpPr>
          <p:cNvPr id="6" name="Caixa de Texto 5"/>
          <p:cNvSpPr txBox="1"/>
          <p:nvPr/>
        </p:nvSpPr>
        <p:spPr>
          <a:xfrm>
            <a:off x="3223260" y="2921635"/>
            <a:ext cx="57461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6000">
                <a:latin typeface="Malgun Gothic" panose="020B0503020000020004" charset="-127"/>
                <a:ea typeface="Malgun Gothic" panose="020B0503020000020004" charset="-127"/>
              </a:rPr>
              <a:t>Trabalho Prático</a:t>
            </a:r>
            <a:endParaRPr lang="pt-BR" altLang="en-US" sz="600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 -&gt; 1FN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NYCJobs(</a:t>
            </a:r>
            <a:r>
              <a:rPr lang="pt-BR" altLang="en-US" sz="2000" u="sng">
                <a:latin typeface="Malgun Gothic" panose="020B0503020000020004" charset="-127"/>
                <a:ea typeface="Malgun Gothic" panose="020B0503020000020004" charset="-127"/>
              </a:rPr>
              <a:t>Id</a:t>
            </a: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, JobID, Agency, Posting_type, Positions,Business_title, Civil_service_title, Title_Code_No, Job_level, Job_Category, Full_Part_time_indicator, Salary_range_from, Salary_range_to, Salary_frequency, Work_location, Division, Job_description, Minimum_requirements, Preferred_skills, Aditional_information, To_apply, Hours_shift, Work_location, Recruitment_contact, Residency_requirement, Post_date, Post_until, Posting_update, Process_date)</a:t>
            </a: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endParaRPr lang="pt-BR" altLang="en-US" sz="32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4351655" y="5255260"/>
            <a:ext cx="3488690" cy="9220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pt-BR" altLang="en-US" sz="36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Já está na 1FN</a:t>
            </a:r>
            <a:endParaRPr lang="pt-BR" altLang="en-US" sz="3600" b="1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3200"/>
              <a:t>Segunda fórmula normal -&gt; </a:t>
            </a:r>
            <a:r>
              <a:rPr lang="pt-BR" altLang="en-US" sz="3200" b="1"/>
              <a:t>2FN</a:t>
            </a:r>
            <a:endParaRPr lang="pt-BR" altLang="en-US" sz="3200" b="1"/>
          </a:p>
          <a:p>
            <a:endParaRPr lang="pt-BR" altLang="en-US"/>
          </a:p>
          <a:p>
            <a:pPr marL="0" indent="0" algn="ctr">
              <a:buNone/>
            </a:pPr>
            <a:r>
              <a:rPr lang="pt-BR" altLang="en-US" sz="3600"/>
              <a:t>“uma tabela encontra-se na segunda forma normal,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quando, além de estar na </a:t>
            </a:r>
            <a:r>
              <a:rPr lang="pt-BR" altLang="en-US" sz="3600" b="1"/>
              <a:t>1FN</a:t>
            </a:r>
            <a:r>
              <a:rPr lang="pt-BR" altLang="en-US" sz="3600"/>
              <a:t>, não contém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dependências parciais”</a:t>
            </a:r>
            <a:endParaRPr lang="pt-BR" altLang="en-US" sz="3600"/>
          </a:p>
        </p:txBody>
      </p:sp>
      <p:sp>
        <p:nvSpPr>
          <p:cNvPr id="4" name="Caixa de Texto 3"/>
          <p:cNvSpPr txBox="1"/>
          <p:nvPr/>
        </p:nvSpPr>
        <p:spPr>
          <a:xfrm>
            <a:off x="1087120" y="5392420"/>
            <a:ext cx="989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 sz="2400"/>
              <a:t>Uma dependência (funcional) parcial ocorre quando uma coluna depende apenas </a:t>
            </a:r>
            <a:r>
              <a:rPr lang="pt-BR" altLang="en-US" sz="2400" b="1"/>
              <a:t>de uma parte</a:t>
            </a:r>
            <a:r>
              <a:rPr lang="pt-BR" altLang="en-US" sz="2400"/>
              <a:t> de uma </a:t>
            </a:r>
            <a:r>
              <a:rPr lang="pt-BR" altLang="en-US" sz="2400" b="1"/>
              <a:t>chave primária composta</a:t>
            </a:r>
            <a:endParaRPr lang="pt-BR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 -&gt; 2FN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NYCJobs(</a:t>
            </a:r>
            <a:r>
              <a:rPr lang="pt-BR" altLang="en-US" b="1" u="sng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Id</a:t>
            </a:r>
            <a:r>
              <a:rPr lang="pt-BR" altLang="en-US" sz="200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,</a:t>
            </a: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 JobID, Agency, Posting_type, Positions,Business_title, Civil_service_title, Title_Code_No, Job_level, Job_Category, Full_Part_time_indicator, Salary_range_from, Salary_range_to, Salary_frequency, Work_location, Division, Job_description, Minimum_requirements, Preferred_skills, Aditional_information, To_apply, Hours_shift, Work_location, Recruitment_contact, Residency_requirement, Post_date, Post_until, Posting_update, Process_date)</a:t>
            </a: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endParaRPr lang="pt-BR" altLang="en-US" sz="32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4351655" y="5255260"/>
            <a:ext cx="3488690" cy="9220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pt-BR" altLang="en-US" sz="36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Já está na 2FN</a:t>
            </a:r>
            <a:endParaRPr lang="pt-BR" altLang="en-US" sz="3600" b="1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3200"/>
              <a:t>Terceira fórmula normal -&gt; </a:t>
            </a:r>
            <a:r>
              <a:rPr lang="pt-BR" altLang="en-US" sz="3200" b="1"/>
              <a:t>3FN</a:t>
            </a:r>
            <a:endParaRPr lang="pt-BR" altLang="en-US" sz="3200" b="1"/>
          </a:p>
          <a:p>
            <a:endParaRPr lang="pt-BR" altLang="en-US"/>
          </a:p>
          <a:p>
            <a:pPr marL="0" indent="0" algn="ctr">
              <a:buNone/>
            </a:pPr>
            <a:r>
              <a:rPr lang="pt-BR" altLang="en-US" sz="3600"/>
              <a:t>“uma tabela encontra-se na terceira forma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normal, quando, além de estar na </a:t>
            </a:r>
            <a:r>
              <a:rPr lang="pt-BR" altLang="en-US" sz="3600" b="1"/>
              <a:t>2FN</a:t>
            </a:r>
            <a:r>
              <a:rPr lang="pt-BR" altLang="en-US" sz="3600"/>
              <a:t>, não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contém dependências transitivas”</a:t>
            </a:r>
            <a:endParaRPr lang="pt-BR" altLang="en-US" sz="3600"/>
          </a:p>
        </p:txBody>
      </p:sp>
      <p:sp>
        <p:nvSpPr>
          <p:cNvPr id="4" name="Caixa de Texto 3"/>
          <p:cNvSpPr txBox="1"/>
          <p:nvPr/>
        </p:nvSpPr>
        <p:spPr>
          <a:xfrm>
            <a:off x="1087120" y="5392420"/>
            <a:ext cx="9895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pt-BR" altLang="en-US" sz="2400"/>
              <a:t>“Uma dependência (funcional) transitiva ocorre quando uma coluna além de depender da chave primária depende de alguma outra </a:t>
            </a:r>
            <a:r>
              <a:rPr lang="pt-BR" altLang="en-US" sz="2400" b="1"/>
              <a:t>coluna não chave</a:t>
            </a:r>
            <a:r>
              <a:rPr lang="pt-BR" altLang="en-US" sz="2400"/>
              <a:t>”</a:t>
            </a:r>
            <a:endParaRPr lang="pt-BR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 -&gt; 3FN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NYCJobs(</a:t>
            </a:r>
            <a:r>
              <a:rPr lang="pt-BR" altLang="en-US" sz="200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Id,</a:t>
            </a:r>
            <a:r>
              <a:rPr lang="pt-BR" altLang="en-US" sz="2000">
                <a:latin typeface="Malgun Gothic" panose="020B0503020000020004" charset="-127"/>
                <a:ea typeface="Malgun Gothic" panose="020B0503020000020004" charset="-127"/>
              </a:rPr>
              <a:t> JobID, Agency, Posting_type, Positions,Business_title, Civil_service_title, Title_Code_No, Job_level, Job_Category, Full_Part_time_indicator, Salary_range_from, Salary_range_to, Salary_frequency, Work_location, Division, Job_description, Minimum_requirements, Preferred_skills, Aditional_information, To_apply, Hours_shift, Work_location, Recruitment_contact, Residency_requirement, Post_date, Post_until, Posting_update, Process_date)</a:t>
            </a: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endParaRPr lang="pt-BR" altLang="en-US" sz="20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ctr" fontAlgn="auto">
              <a:lnSpc>
                <a:spcPct val="150000"/>
              </a:lnSpc>
              <a:buNone/>
            </a:pPr>
            <a:endParaRPr lang="pt-BR" altLang="en-US" sz="32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5846445" y="4912995"/>
            <a:ext cx="499110" cy="93281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2250" y="132080"/>
            <a:ext cx="11591290" cy="6675120"/>
          </a:xfrm>
        </p:spPr>
        <p:txBody>
          <a:bodyPr>
            <a:noAutofit/>
          </a:bodyPr>
          <a:p>
            <a:pPr marL="0" indent="0" algn="just" fontAlgn="auto">
              <a:lnSpc>
                <a:spcPct val="100000"/>
              </a:lnSpc>
              <a:buNone/>
            </a:pP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JobsDesnormalizado(</a:t>
            </a:r>
            <a:r>
              <a:rPr lang="pt-BR" altLang="en-US" sz="1800" u="sng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Id</a:t>
            </a:r>
            <a:r>
              <a:rPr lang="pt-BR" altLang="en-US" sz="180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,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 JobID, </a:t>
            </a:r>
            <a:r>
              <a:rPr lang="pt-BR" altLang="en-US" sz="1800">
                <a:solidFill>
                  <a:srgbClr val="530D6F"/>
                </a:solidFill>
                <a:latin typeface="Malgun Gothic" panose="020B0503020000020004" charset="-127"/>
                <a:ea typeface="Malgun Gothic" panose="020B0503020000020004" charset="-127"/>
              </a:rPr>
              <a:t>Agency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Posting_type, Positions,Business_title, Civil_service_title, Title_Code_No, Job_level, Job_Category, Full_Part_time_indicator, </a:t>
            </a:r>
            <a:r>
              <a:rPr lang="pt-BR" altLang="en-US" sz="1800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Salary_range_from, Salary_range_to, Salary_frequency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Work_location, Division, Job_description, </a:t>
            </a:r>
            <a:r>
              <a:rPr lang="pt-BR" altLang="en-US" sz="1800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Minimum_requirements, Preferred_skills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Aditional_information, To_apply, Hours_shift, Work_location, </a:t>
            </a:r>
            <a:r>
              <a:rPr lang="pt-BR" altLang="en-US" sz="1800">
                <a:solidFill>
                  <a:srgbClr val="530D6F"/>
                </a:solidFill>
                <a:latin typeface="Malgun Gothic" panose="020B0503020000020004" charset="-127"/>
                <a:ea typeface="Malgun Gothic" panose="020B0503020000020004" charset="-127"/>
              </a:rPr>
              <a:t>Recruitment_contact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Residency_requirement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>
                <a:solidFill>
                  <a:schemeClr val="accent6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Post_date, Post_until, Posting_update, Process_date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just" fontAlgn="auto">
              <a:lnSpc>
                <a:spcPct val="100000"/>
              </a:lnSpc>
              <a:buNone/>
            </a:pP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l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</a:rPr>
              <a:t>Jobs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(</a:t>
            </a:r>
            <a:r>
              <a:rPr lang="pt-BR" altLang="en-US" sz="1800" u="sng">
                <a:latin typeface="Malgun Gothic" panose="020B0503020000020004" charset="-127"/>
                <a:ea typeface="Malgun Gothic" panose="020B0503020000020004" charset="-127"/>
              </a:rPr>
              <a:t>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JobID, Posting_type, Positions, Business_title, Civil_service_title, Title_Code_No, Job_level, Job_Category, Full_Part_time_indicator, Work_location, Division, Job_description, Aditional_information, To_apply, Hours_shift, </a:t>
            </a:r>
            <a:r>
              <a:rPr lang="pt-BR" altLang="en-US" sz="1800" b="1">
                <a:solidFill>
                  <a:srgbClr val="530D6F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agency_id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, </a:t>
            </a:r>
            <a:r>
              <a:rPr lang="pt-BR" altLang="en-US" sz="1800" b="1">
                <a:solidFill>
                  <a:schemeClr val="accent6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post_id,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 </a:t>
            </a:r>
            <a:r>
              <a:rPr lang="pt-BR" altLang="en-US" sz="1800" b="1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requirement_id, </a:t>
            </a:r>
            <a:r>
              <a:rPr lang="pt-BR" altLang="en-US" sz="1800" b="1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salary_id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	</a:t>
            </a:r>
            <a:r>
              <a:rPr lang="pt-BR" altLang="en-US" sz="1800" b="1">
                <a:solidFill>
                  <a:srgbClr val="530D6F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agency_id         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REFERENCIA   </a:t>
            </a: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Agency</a:t>
            </a:r>
            <a:endParaRPr lang="pt-BR" altLang="en-US" sz="1800" b="1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solidFill>
                  <a:schemeClr val="accent6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	post_id             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REFERENCIA   </a:t>
            </a: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Posts</a:t>
            </a:r>
            <a:endParaRPr lang="pt-BR" altLang="en-US" sz="1800" b="1">
              <a:solidFill>
                <a:schemeClr val="accent2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	requirement_id  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REFERENCIA   </a:t>
            </a: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Requirements</a:t>
            </a:r>
            <a:r>
              <a:rPr lang="pt-BR" altLang="en-US" sz="1800" b="1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 	</a:t>
            </a:r>
            <a:endParaRPr lang="pt-BR" altLang="en-US" sz="1800" b="1">
              <a:solidFill>
                <a:schemeClr val="accent2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	salary_id 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          REFERENCIA   </a:t>
            </a: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Salary</a:t>
            </a:r>
            <a:endParaRPr lang="pt-BR" altLang="en-US" sz="1800" b="1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pt-BR" altLang="en-US" sz="1800" b="1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</a:rPr>
              <a:t>Agency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(</a:t>
            </a:r>
            <a:r>
              <a:rPr lang="pt-BR" altLang="en-US" sz="1800" u="sng">
                <a:latin typeface="Malgun Gothic" panose="020B0503020000020004" charset="-127"/>
                <a:ea typeface="Malgun Gothic" panose="020B0503020000020004" charset="-127"/>
              </a:rPr>
              <a:t>agency_id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 b="1">
                <a:solidFill>
                  <a:srgbClr val="530D6F"/>
                </a:solidFill>
                <a:latin typeface="Malgun Gothic" panose="020B0503020000020004" charset="-127"/>
                <a:ea typeface="Malgun Gothic" panose="020B0503020000020004" charset="-127"/>
              </a:rPr>
              <a:t>Agency, Recruitment_contact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</a:rPr>
              <a:t>Posts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(</a:t>
            </a:r>
            <a:r>
              <a:rPr lang="pt-BR" altLang="en-US" sz="1800" u="sng">
                <a:latin typeface="Malgun Gothic" panose="020B0503020000020004" charset="-127"/>
                <a:ea typeface="Malgun Gothic" panose="020B0503020000020004" charset="-127"/>
              </a:rPr>
              <a:t>post_id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 b="1">
                <a:solidFill>
                  <a:schemeClr val="accent6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Post_date, Post_until, Posting_update, Process_date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 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</a:rPr>
              <a:t>Requirements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(</a:t>
            </a:r>
            <a:r>
              <a:rPr lang="pt-BR" altLang="en-US" sz="1800" u="sng">
                <a:latin typeface="Malgun Gothic" panose="020B0503020000020004" charset="-127"/>
                <a:ea typeface="Malgun Gothic" panose="020B0503020000020004" charset="-127"/>
              </a:rPr>
              <a:t>requirement_id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 b="1">
                <a:solidFill>
                  <a:schemeClr val="accent2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Minimum_requirements, Residency_requirement, Preferred_skills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en-US" sz="1800" b="1">
                <a:latin typeface="Malgun Gothic" panose="020B0503020000020004" charset="-127"/>
                <a:ea typeface="Malgun Gothic" panose="020B0503020000020004" charset="-127"/>
              </a:rPr>
              <a:t>Salary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(</a:t>
            </a:r>
            <a:r>
              <a:rPr lang="pt-BR" altLang="en-US" sz="1800" u="sng">
                <a:latin typeface="Malgun Gothic" panose="020B0503020000020004" charset="-127"/>
                <a:ea typeface="Malgun Gothic" panose="020B0503020000020004" charset="-127"/>
              </a:rPr>
              <a:t>salary_id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, </a:t>
            </a:r>
            <a:r>
              <a:rPr lang="pt-BR" altLang="en-US" sz="1800" b="1">
                <a:solidFill>
                  <a:srgbClr val="FF0000"/>
                </a:solidFill>
                <a:latin typeface="Malgun Gothic" panose="020B0503020000020004" charset="-127"/>
                <a:ea typeface="Malgun Gothic" panose="020B0503020000020004" charset="-127"/>
              </a:rPr>
              <a:t>Salary_range_from, Salary_range_to, Salary_frequency</a:t>
            </a:r>
            <a:r>
              <a:rPr lang="pt-BR" altLang="en-US" sz="1800">
                <a:latin typeface="Malgun Gothic" panose="020B0503020000020004" charset="-127"/>
                <a:ea typeface="Malgun Gothic" panose="020B0503020000020004" charset="-127"/>
              </a:rPr>
              <a:t>)</a:t>
            </a:r>
            <a:endParaRPr lang="pt-BR" altLang="en-US" sz="1800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5801360" y="1378585"/>
            <a:ext cx="43307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Modelo ER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10" name="Espaço Reservado para Conteúdo 9" descr="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215" y="1561465"/>
            <a:ext cx="10649585" cy="49853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Criação do banco normalizado - DDL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Espaço Reservado para Conteúdo 1"/>
          <p:cNvSpPr/>
          <p:nvPr>
            <p:ph idx="1"/>
          </p:nvPr>
        </p:nvSpPr>
        <p:spPr>
          <a:xfrm>
            <a:off x="654050" y="1313180"/>
            <a:ext cx="10883900" cy="548132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pt-BR" altLang="en-US" sz="2000" b="1">
                <a:solidFill>
                  <a:srgbClr val="C00000"/>
                </a:solidFill>
                <a:sym typeface="+mn-ea"/>
              </a:rPr>
              <a:t>...</a:t>
            </a:r>
            <a:endParaRPr lang="pt-BR" altLang="en-US" sz="20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CREATE TABLE IF NOT EXISTS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Agency (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agency_id    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INT 	           NOT NULL PRIMARY KEY AUTO_INCREMENT,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Agency    	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VARCHAR(100)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Recruitment_contact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TEXT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) ENGINE = InnoDB DEFAULT CHARACTER SET = utf8;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CREATE TABLE IF NOT EXISTS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Jobs (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id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INT                     NOT NULL PRIMARY KEY AUTO_INCREMENT,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JobID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INT,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Posting_type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VARCHAR(20),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Positions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INT                   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       </a:t>
            </a:r>
            <a:r>
              <a:rPr lang="pt-BR" altLang="en-US" sz="2000" b="1">
                <a:solidFill>
                  <a:srgbClr val="C00000"/>
                </a:solidFill>
                <a:sym typeface="+mn-ea"/>
              </a:rPr>
              <a:t>...</a:t>
            </a:r>
            <a:endParaRPr lang="pt-BR" altLang="en-US" sz="2000" b="1">
              <a:solidFill>
                <a:srgbClr val="C0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agency_id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INT,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post_id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INT,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requirement_id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INT,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	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salary_id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INT,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(agency_id)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REFERENCES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Agency(agency_id),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(post_id)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REFERENCES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Posts(post_id),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(requirement_id)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REFERENCES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Requirements(requirement_id),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(salary_id)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REFERENCES 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Salary(salary_id)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) ENGINE = InnoDB DEFAULT CHARACTER SET = utf8;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Criação do banco normalizado - DDL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Espaço Reservado para Conteúdo 1"/>
          <p:cNvSpPr/>
          <p:nvPr>
            <p:ph idx="1"/>
          </p:nvPr>
        </p:nvSpPr>
        <p:spPr>
          <a:xfrm>
            <a:off x="654050" y="1313180"/>
            <a:ext cx="10883900" cy="54813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pt-BR" altLang="en-US" sz="2000" b="1">
                <a:solidFill>
                  <a:srgbClr val="C00000"/>
                </a:solidFill>
                <a:sym typeface="+mn-ea"/>
              </a:rPr>
              <a:t>...</a:t>
            </a:r>
            <a:endParaRPr lang="pt-BR" altLang="en-US" sz="2000" b="1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CREATE TABLE IF NOT EXISTS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Agency (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agency_id    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INT 	           NOT NULL PRIMARY KEY AUTO_INCREMENT,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Agency    	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VARCHAR(100)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Recruitment_contact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TEXT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) ENGINE = InnoDB DEFAULT CHARACTER SET = utf8;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CREATE TABLE IF NOT EXISTS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Jobs (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id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INT                     NOT NULL PRIMARY KEY AUTO_INCREMENT,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JobID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INT,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Posting_type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VARCHAR(20),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	Positions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INT                   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       </a:t>
            </a:r>
            <a:r>
              <a:rPr lang="pt-BR" altLang="en-US" sz="2000" b="1">
                <a:solidFill>
                  <a:srgbClr val="C00000"/>
                </a:solidFill>
                <a:sym typeface="+mn-ea"/>
              </a:rPr>
              <a:t>...</a:t>
            </a:r>
            <a:endParaRPr lang="pt-BR" altLang="en-US" sz="2000" b="1">
              <a:solidFill>
                <a:srgbClr val="C0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 -&gt;   [   Agency 	       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VARCHAR(100)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            Post_date                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TEXT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	Salary_range_from   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VARCHAR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(30) 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	Minimum_requirements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TEXT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                 not null,</a:t>
            </a:r>
            <a:endParaRPr lang="pt-BR" altLang="en-US" sz="2000" b="1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         ]</a:t>
            </a:r>
            <a:r>
              <a:rPr lang="pt-BR" altLang="en-US" sz="2000" b="1">
                <a:solidFill>
                  <a:srgbClr val="C00000"/>
                </a:solidFill>
                <a:sym typeface="+mn-ea"/>
              </a:rPr>
              <a:t> ...</a:t>
            </a:r>
            <a:endParaRPr lang="pt-BR" altLang="en-US" sz="2000" b="1">
              <a:solidFill>
                <a:srgbClr val="C00000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(requirement_id)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REFERENCES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Requirements(requirement_id),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  FOREIGN KEY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 (salary_id)             </a:t>
            </a:r>
            <a:r>
              <a:rPr lang="pt-BR" altLang="en-US" sz="20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REFERENCES </a:t>
            </a:r>
            <a:r>
              <a:rPr lang="pt-BR" altLang="en-US" sz="2000" b="1">
                <a:solidFill>
                  <a:schemeClr val="tx1"/>
                </a:solidFill>
                <a:sym typeface="+mn-ea"/>
              </a:rPr>
              <a:t>Salary(salary_id)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 b="1">
                <a:solidFill>
                  <a:schemeClr val="tx1"/>
                </a:solidFill>
                <a:sym typeface="+mn-ea"/>
              </a:rPr>
              <a:t>) ENGINE = InnoDB DEFAULT CHARACTER SET = utf8;</a:t>
            </a:r>
            <a:endParaRPr lang="pt-BR" altLang="en-US" sz="20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Modelo Relacional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4" name="Espaço Reservado para Conteúdo 3" descr="Diagram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5540" y="1271270"/>
            <a:ext cx="6861175" cy="548576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Oval 33"/>
          <p:cNvSpPr/>
          <p:nvPr/>
        </p:nvSpPr>
        <p:spPr>
          <a:xfrm>
            <a:off x="7104978" y="5413812"/>
            <a:ext cx="856303" cy="8563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0" y="1920240"/>
            <a:ext cx="0" cy="502920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30719" y="3859923"/>
            <a:ext cx="856303" cy="856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096000" y="5840529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55771" y="4317890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04978" y="2215771"/>
            <a:ext cx="856303" cy="8563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6096000" y="2642488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156"/>
          <p:cNvSpPr>
            <a:spLocks noEditPoints="1"/>
          </p:cNvSpPr>
          <p:nvPr/>
        </p:nvSpPr>
        <p:spPr bwMode="auto">
          <a:xfrm>
            <a:off x="7286487" y="2385707"/>
            <a:ext cx="482626" cy="4385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 dirty="0"/>
          </a:p>
        </p:txBody>
      </p:sp>
      <p:sp>
        <p:nvSpPr>
          <p:cNvPr id="29" name="Freeform 91"/>
          <p:cNvSpPr>
            <a:spLocks noEditPoints="1"/>
          </p:cNvSpPr>
          <p:nvPr/>
        </p:nvSpPr>
        <p:spPr bwMode="auto">
          <a:xfrm>
            <a:off x="7286870" y="5661042"/>
            <a:ext cx="439957" cy="359580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 dirty="0"/>
          </a:p>
        </p:txBody>
      </p:sp>
      <p:sp>
        <p:nvSpPr>
          <p:cNvPr id="14" name="Caixa de Texto 13"/>
          <p:cNvSpPr txBox="1"/>
          <p:nvPr/>
        </p:nvSpPr>
        <p:spPr>
          <a:xfrm>
            <a:off x="1945005" y="314960"/>
            <a:ext cx="8301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4400" b="1">
                <a:latin typeface="Malgun Gothic" panose="020B0503020000020004" charset="-127"/>
                <a:ea typeface="Malgun Gothic" panose="020B0503020000020004" charset="-127"/>
              </a:rPr>
              <a:t>Cronograma da apresentação</a:t>
            </a:r>
            <a:endParaRPr lang="pt-BR" altLang="en-US" sz="44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7970520" y="2044700"/>
            <a:ext cx="1691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Escolha da Fonte de </a:t>
            </a:r>
            <a:endParaRPr lang="pt-BR" altLang="en-US" sz="2400"/>
          </a:p>
          <a:p>
            <a:pPr algn="ctr"/>
            <a:r>
              <a:rPr lang="pt-BR" altLang="en-US" sz="2400"/>
              <a:t>dados</a:t>
            </a:r>
            <a:endParaRPr lang="pt-BR" altLang="en-US" sz="2400"/>
          </a:p>
        </p:txBody>
      </p:sp>
      <p:sp>
        <p:nvSpPr>
          <p:cNvPr id="36" name="Freeform 189"/>
          <p:cNvSpPr>
            <a:spLocks noEditPoints="1"/>
          </p:cNvSpPr>
          <p:nvPr/>
        </p:nvSpPr>
        <p:spPr bwMode="auto">
          <a:xfrm>
            <a:off x="4457037" y="4116318"/>
            <a:ext cx="403937" cy="403936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36 h 176"/>
              <a:gd name="T8" fmla="*/ 16 w 176"/>
              <a:gd name="T9" fmla="*/ 152 h 176"/>
              <a:gd name="T10" fmla="*/ 72 w 176"/>
              <a:gd name="T11" fmla="*/ 152 h 176"/>
              <a:gd name="T12" fmla="*/ 72 w 176"/>
              <a:gd name="T13" fmla="*/ 168 h 176"/>
              <a:gd name="T14" fmla="*/ 60 w 176"/>
              <a:gd name="T15" fmla="*/ 168 h 176"/>
              <a:gd name="T16" fmla="*/ 56 w 176"/>
              <a:gd name="T17" fmla="*/ 172 h 176"/>
              <a:gd name="T18" fmla="*/ 60 w 176"/>
              <a:gd name="T19" fmla="*/ 176 h 176"/>
              <a:gd name="T20" fmla="*/ 116 w 176"/>
              <a:gd name="T21" fmla="*/ 176 h 176"/>
              <a:gd name="T22" fmla="*/ 120 w 176"/>
              <a:gd name="T23" fmla="*/ 172 h 176"/>
              <a:gd name="T24" fmla="*/ 116 w 176"/>
              <a:gd name="T25" fmla="*/ 168 h 176"/>
              <a:gd name="T26" fmla="*/ 104 w 176"/>
              <a:gd name="T27" fmla="*/ 168 h 176"/>
              <a:gd name="T28" fmla="*/ 104 w 176"/>
              <a:gd name="T29" fmla="*/ 152 h 176"/>
              <a:gd name="T30" fmla="*/ 160 w 176"/>
              <a:gd name="T31" fmla="*/ 152 h 176"/>
              <a:gd name="T32" fmla="*/ 176 w 176"/>
              <a:gd name="T33" fmla="*/ 136 h 176"/>
              <a:gd name="T34" fmla="*/ 176 w 176"/>
              <a:gd name="T35" fmla="*/ 16 h 176"/>
              <a:gd name="T36" fmla="*/ 160 w 176"/>
              <a:gd name="T37" fmla="*/ 0 h 176"/>
              <a:gd name="T38" fmla="*/ 96 w 176"/>
              <a:gd name="T39" fmla="*/ 168 h 176"/>
              <a:gd name="T40" fmla="*/ 80 w 176"/>
              <a:gd name="T41" fmla="*/ 168 h 176"/>
              <a:gd name="T42" fmla="*/ 80 w 176"/>
              <a:gd name="T43" fmla="*/ 152 h 176"/>
              <a:gd name="T44" fmla="*/ 96 w 176"/>
              <a:gd name="T45" fmla="*/ 152 h 176"/>
              <a:gd name="T46" fmla="*/ 96 w 176"/>
              <a:gd name="T47" fmla="*/ 168 h 176"/>
              <a:gd name="T48" fmla="*/ 168 w 176"/>
              <a:gd name="T49" fmla="*/ 136 h 176"/>
              <a:gd name="T50" fmla="*/ 160 w 176"/>
              <a:gd name="T51" fmla="*/ 144 h 176"/>
              <a:gd name="T52" fmla="*/ 16 w 176"/>
              <a:gd name="T53" fmla="*/ 144 h 176"/>
              <a:gd name="T54" fmla="*/ 8 w 176"/>
              <a:gd name="T55" fmla="*/ 136 h 176"/>
              <a:gd name="T56" fmla="*/ 8 w 176"/>
              <a:gd name="T57" fmla="*/ 128 h 176"/>
              <a:gd name="T58" fmla="*/ 168 w 176"/>
              <a:gd name="T59" fmla="*/ 128 h 176"/>
              <a:gd name="T60" fmla="*/ 168 w 176"/>
              <a:gd name="T61" fmla="*/ 136 h 176"/>
              <a:gd name="T62" fmla="*/ 168 w 176"/>
              <a:gd name="T63" fmla="*/ 120 h 176"/>
              <a:gd name="T64" fmla="*/ 8 w 176"/>
              <a:gd name="T65" fmla="*/ 120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7" y="152"/>
                  <a:pt x="16" y="152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8"/>
                  <a:pt x="72" y="168"/>
                  <a:pt x="72" y="168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58" y="168"/>
                  <a:pt x="56" y="170"/>
                  <a:pt x="56" y="172"/>
                </a:cubicBezTo>
                <a:cubicBezTo>
                  <a:pt x="56" y="174"/>
                  <a:pt x="58" y="176"/>
                  <a:pt x="6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8" y="176"/>
                  <a:pt x="120" y="174"/>
                  <a:pt x="120" y="172"/>
                </a:cubicBezTo>
                <a:cubicBezTo>
                  <a:pt x="120" y="170"/>
                  <a:pt x="118" y="168"/>
                  <a:pt x="116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9" y="152"/>
                  <a:pt x="176" y="145"/>
                  <a:pt x="176" y="13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96" y="168"/>
                </a:moveTo>
                <a:cubicBezTo>
                  <a:pt x="80" y="168"/>
                  <a:pt x="80" y="168"/>
                  <a:pt x="80" y="168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96" y="152"/>
                  <a:pt x="96" y="152"/>
                  <a:pt x="96" y="152"/>
                </a:cubicBezTo>
                <a:lnTo>
                  <a:pt x="96" y="168"/>
                </a:lnTo>
                <a:close/>
                <a:moveTo>
                  <a:pt x="168" y="136"/>
                </a:moveTo>
                <a:cubicBezTo>
                  <a:pt x="168" y="140"/>
                  <a:pt x="164" y="144"/>
                  <a:pt x="160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8" y="140"/>
                  <a:pt x="8" y="136"/>
                </a:cubicBezTo>
                <a:cubicBezTo>
                  <a:pt x="8" y="128"/>
                  <a:pt x="8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36"/>
                </a:lnTo>
                <a:close/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2068195" y="3688715"/>
            <a:ext cx="2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Criação da tabela desnormalizada</a:t>
            </a:r>
            <a:endParaRPr lang="pt-BR" altLang="en-US" sz="2400"/>
          </a:p>
        </p:txBody>
      </p:sp>
      <p:sp>
        <p:nvSpPr>
          <p:cNvPr id="17" name="Caixa de Texto 16"/>
          <p:cNvSpPr txBox="1"/>
          <p:nvPr/>
        </p:nvSpPr>
        <p:spPr>
          <a:xfrm>
            <a:off x="7873365" y="5440680"/>
            <a:ext cx="1691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Inserção dos dados</a:t>
            </a:r>
            <a:endParaRPr lang="pt-B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0" grpId="0" bldLvl="0" animBg="1"/>
      <p:bldP spid="53" grpId="0" bldLvl="0" animBg="1"/>
      <p:bldP spid="24" grpId="0" bldLvl="0" animBg="1"/>
      <p:bldP spid="29" grpId="0" bldLvl="0" animBg="1"/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0180"/>
            <a:ext cx="10515600" cy="1127125"/>
          </a:xfrm>
        </p:spPr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Inserção no banco normalizado - DML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2585" y="1132205"/>
            <a:ext cx="11467465" cy="549719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800" b="1"/>
              <a:t>-- </a:t>
            </a:r>
            <a:r>
              <a:rPr lang="pt-BR" altLang="en-US" sz="1900" b="1"/>
              <a:t>Salary</a:t>
            </a: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INSERT INTO</a:t>
            </a:r>
            <a:r>
              <a:rPr lang="pt-BR" altLang="en-US" sz="1900" b="1"/>
              <a:t>        Salary (Salary_range_from, Salary_range_to, Salary_frequency)</a:t>
            </a: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SELECT DISTINCT </a:t>
            </a:r>
            <a:r>
              <a:rPr lang="pt-BR" altLang="en-US" sz="1900" b="1"/>
              <a:t>Salary_range_from, Salary_range_to, Salary_frequency</a:t>
            </a: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pt-BR" altLang="en-US" sz="1900" b="1"/>
              <a:t>                    JobsDesnormalizado;</a:t>
            </a: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/>
              <a:t>-- Jobs</a:t>
            </a:r>
            <a:endParaRPr lang="pt-BR" altLang="en-US" sz="1900" b="1"/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INSERT INTO</a:t>
            </a:r>
            <a:r>
              <a:rPr lang="pt-BR" altLang="en-US" sz="1900" b="1"/>
              <a:t> Jobs (JobID, </a:t>
            </a:r>
            <a:r>
              <a:rPr lang="pt-BR" altLang="en-US" sz="1900" b="1">
                <a:solidFill>
                  <a:srgbClr val="C00000"/>
                </a:solidFill>
              </a:rPr>
              <a:t>Agency</a:t>
            </a:r>
            <a:r>
              <a:rPr lang="pt-BR" altLang="en-US" sz="1900" b="1"/>
              <a:t>, Posting_type, Positions, Business_title, Civil_service_title, Title_Code_No, Job_level, Job_Category, Full_Part_time_indicator, Work_location, Division, Job_description, </a:t>
            </a:r>
            <a:r>
              <a:rPr lang="pt-BR" altLang="en-US" sz="1900" b="1">
                <a:solidFill>
                  <a:srgbClr val="C00000"/>
                </a:solidFill>
              </a:rPr>
              <a:t>Minimum_requirements</a:t>
            </a:r>
            <a:r>
              <a:rPr lang="pt-BR" altLang="en-US" sz="1900" b="1"/>
              <a:t>, Aditional_information, To_apply, Hours_shift, </a:t>
            </a:r>
            <a:r>
              <a:rPr lang="pt-BR" altLang="en-US" sz="1900" b="1">
                <a:solidFill>
                  <a:srgbClr val="C00000"/>
                </a:solidFill>
              </a:rPr>
              <a:t>Post_date</a:t>
            </a:r>
            <a:r>
              <a:rPr lang="pt-BR" altLang="en-US" sz="1900" b="1"/>
              <a:t>, </a:t>
            </a:r>
            <a:r>
              <a:rPr lang="pt-BR" altLang="en-US" sz="1900" b="1">
                <a:solidFill>
                  <a:srgbClr val="C00000"/>
                </a:solidFill>
              </a:rPr>
              <a:t>Salary_range_from</a:t>
            </a:r>
            <a:r>
              <a:rPr lang="pt-BR" altLang="en-US" sz="1900" b="1"/>
              <a:t>, agency_id, post_id, requirement_id, salary_id)</a:t>
            </a:r>
            <a:endParaRPr lang="pt-BR" altLang="en-US" sz="1900" b="1"/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sz="1900" b="1"/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SELECT DISTINCT</a:t>
            </a:r>
            <a:r>
              <a:rPr lang="pt-BR" altLang="en-US" sz="1900" b="1"/>
              <a:t> JobID, </a:t>
            </a:r>
            <a:r>
              <a:rPr lang="pt-BR" altLang="en-US" sz="1900" b="1">
                <a:solidFill>
                  <a:srgbClr val="C00000"/>
                </a:solidFill>
              </a:rPr>
              <a:t>Agency</a:t>
            </a:r>
            <a:r>
              <a:rPr lang="pt-BR" altLang="en-US" sz="1900" b="1"/>
              <a:t>, Posting_type, Positions, Business_title, Civil_service_title, Title_Code_No, Job_level, Job_Category, Full_Part_time_indicator, Work_location, Division, Job_description, </a:t>
            </a:r>
            <a:r>
              <a:rPr lang="pt-BR" altLang="en-US" sz="1900" b="1">
                <a:solidFill>
                  <a:srgbClr val="C00000"/>
                </a:solidFill>
              </a:rPr>
              <a:t>Minimum_requirements</a:t>
            </a:r>
            <a:r>
              <a:rPr lang="pt-BR" altLang="en-US" sz="1900" b="1"/>
              <a:t>, Aditional_information, To_apply, Hours_shift, </a:t>
            </a:r>
            <a:r>
              <a:rPr lang="pt-BR" altLang="en-US" sz="1900" b="1">
                <a:solidFill>
                  <a:srgbClr val="C00000"/>
                </a:solidFill>
              </a:rPr>
              <a:t>Post_date</a:t>
            </a:r>
            <a:r>
              <a:rPr lang="pt-BR" altLang="en-US" sz="1900" b="1"/>
              <a:t>, </a:t>
            </a:r>
            <a:r>
              <a:rPr lang="pt-BR" altLang="en-US" sz="1900" b="1">
                <a:solidFill>
                  <a:srgbClr val="C00000"/>
                </a:solidFill>
              </a:rPr>
              <a:t>Salary_range_from</a:t>
            </a:r>
            <a:r>
              <a:rPr lang="pt-BR" altLang="en-US" sz="1900" b="1"/>
              <a:t>, agency_id, post_id, requirement_id, salary_id</a:t>
            </a:r>
            <a:endParaRPr lang="pt-BR" altLang="en-US" sz="1900" b="1"/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pt-BR" altLang="en-US" sz="1900" b="1"/>
              <a:t> JobsDesnormalizado</a:t>
            </a: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sz="19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NATURAL JOIN</a:t>
            </a:r>
            <a:r>
              <a:rPr lang="pt-BR" altLang="en-US" sz="1900" b="1"/>
              <a:t> Salary </a:t>
            </a: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  <a:effectLst/>
              </a:rPr>
              <a:t>NATURAL JOIN</a:t>
            </a:r>
            <a:r>
              <a:rPr lang="pt-BR" altLang="en-US" sz="1900" b="1"/>
              <a:t> Requirements </a:t>
            </a: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NATURAL JOIN</a:t>
            </a:r>
            <a:r>
              <a:rPr lang="pt-BR" altLang="en-US" sz="1900" b="1"/>
              <a:t> Agency  </a:t>
            </a:r>
            <a:r>
              <a:rPr lang="pt-BR" altLang="en-US" sz="1900" b="1">
                <a:solidFill>
                  <a:schemeClr val="accent1">
                    <a:lumMod val="50000"/>
                  </a:schemeClr>
                </a:solidFill>
              </a:rPr>
              <a:t>NATURAL JOIN</a:t>
            </a:r>
            <a:r>
              <a:rPr lang="pt-BR" altLang="en-US" sz="1900" b="1"/>
              <a:t> Posts </a:t>
            </a:r>
            <a:endParaRPr lang="pt-BR" altLang="en-US" sz="19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42595"/>
            <a:ext cx="10515600" cy="1050290"/>
          </a:xfrm>
        </p:spPr>
        <p:txBody>
          <a:bodyPr>
            <a:normAutofit fontScale="90000"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Inserção no banco normalizado - DML2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915" y="2536190"/>
            <a:ext cx="10732135" cy="409321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pt-BR" altLang="en-US" b="1"/>
              <a:t> NYCJobs;</a:t>
            </a:r>
            <a:endParaRPr lang="pt-BR" altLang="en-US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en-US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ALTER TABLE</a:t>
            </a:r>
            <a:r>
              <a:rPr lang="pt-BR" altLang="en-US" b="1"/>
              <a:t> Jobs </a:t>
            </a: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DROP COLUMN</a:t>
            </a:r>
            <a:r>
              <a:rPr lang="pt-BR" altLang="en-US" b="1"/>
              <a:t> Agency;</a:t>
            </a:r>
            <a:endParaRPr lang="pt-BR" altLang="en-US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ALTER TABLE</a:t>
            </a:r>
            <a:r>
              <a:rPr lang="pt-BR" altLang="en-US" b="1"/>
              <a:t> Jobs </a:t>
            </a: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DROP COLUMN</a:t>
            </a:r>
            <a:r>
              <a:rPr lang="pt-BR" altLang="en-US" b="1"/>
              <a:t> Post_date;</a:t>
            </a:r>
            <a:endParaRPr lang="pt-BR" altLang="en-US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ALTER TABLE</a:t>
            </a:r>
            <a:r>
              <a:rPr lang="pt-BR" altLang="en-US" b="1"/>
              <a:t> Jobs </a:t>
            </a: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DROP COLUMN</a:t>
            </a:r>
            <a:r>
              <a:rPr lang="pt-BR" altLang="en-US" b="1"/>
              <a:t> Salary_range_from;</a:t>
            </a:r>
            <a:endParaRPr lang="pt-BR" altLang="en-US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ALTER TABLE</a:t>
            </a:r>
            <a:r>
              <a:rPr lang="pt-BR" altLang="en-US" b="1"/>
              <a:t> Jobs </a:t>
            </a:r>
            <a:r>
              <a:rPr lang="pt-BR" altLang="en-US" b="1">
                <a:solidFill>
                  <a:schemeClr val="accent1">
                    <a:lumMod val="50000"/>
                  </a:schemeClr>
                </a:solidFill>
              </a:rPr>
              <a:t>DROP COLUMN</a:t>
            </a:r>
            <a:r>
              <a:rPr lang="pt-BR" altLang="en-US" b="1"/>
              <a:t> Minimum_requirements;</a:t>
            </a:r>
            <a:endParaRPr lang="pt-BR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42595"/>
            <a:ext cx="10515600" cy="1050290"/>
          </a:xfrm>
        </p:spPr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Consultas</a:t>
            </a:r>
            <a:endParaRPr lang="pt-BR" altLang="en-US"/>
          </a:p>
        </p:txBody>
      </p:sp>
      <p:sp>
        <p:nvSpPr>
          <p:cNvPr id="4" name="Espaço Reservado para Conteúdo 3"/>
          <p:cNvSpPr/>
          <p:nvPr>
            <p:ph idx="1"/>
          </p:nvPr>
        </p:nvSpPr>
        <p:spPr>
          <a:xfrm>
            <a:off x="838200" y="1295400"/>
            <a:ext cx="10515600" cy="5196840"/>
          </a:xfrm>
        </p:spPr>
        <p:txBody>
          <a:bodyPr>
            <a:normAutofit lnSpcReduction="20000"/>
          </a:bodyPr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000" b="1">
                <a:solidFill>
                  <a:schemeClr val="tx1"/>
                </a:solidFill>
              </a:rPr>
              <a:t>Selecionar vagas que tenham relação com "PROGRAMMER" ou "COMPUTER" e sua remuneração inicial, mas apenas que contenham remuneração anual superior a 75.000, também incluir a o código de tal emprego.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t-BR" altLang="en-US" sz="2000" b="1">
                <a:solidFill>
                  <a:schemeClr val="tx1"/>
                </a:solidFill>
              </a:rPr>
              <a:t> JobID, Civil_service_title, Salary_range_from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sz="2000" b="1">
                <a:solidFill>
                  <a:schemeClr val="tx1"/>
                </a:solidFill>
              </a:rPr>
              <a:t> Jobs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000" b="1">
                <a:solidFill>
                  <a:schemeClr val="tx1"/>
                </a:solidFill>
              </a:rPr>
              <a:t> Salary as s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000" b="1">
                <a:solidFill>
                  <a:schemeClr val="tx1"/>
                </a:solidFill>
              </a:rPr>
              <a:t> Requirements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t-BR" altLang="en-US" sz="2000" b="1">
                <a:solidFill>
                  <a:schemeClr val="tx1"/>
                </a:solidFill>
              </a:rPr>
              <a:t> s.Salary_frequency = 'Annual' 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pt-BR" altLang="en-US" sz="2000" b="1">
                <a:solidFill>
                  <a:schemeClr val="tx1"/>
                </a:solidFill>
              </a:rPr>
              <a:t> s.Salary_range_from &gt; '75000'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000" b="1">
                <a:solidFill>
                  <a:schemeClr val="tx1"/>
                </a:solidFill>
              </a:rPr>
              <a:t> Jobs.Civil_service_title LIKE'%PROGRAMMER%'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UNION</a:t>
            </a:r>
            <a:endParaRPr lang="pt-BR" altLang="en-US" sz="2000"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t-BR" altLang="en-US" sz="2000" b="1">
                <a:solidFill>
                  <a:schemeClr val="tx1"/>
                </a:solidFill>
              </a:rPr>
              <a:t> JobID, Civil_service_title , Salary_range_from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sz="2000" b="1">
                <a:solidFill>
                  <a:schemeClr val="tx1"/>
                </a:solidFill>
              </a:rPr>
              <a:t> Jobs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000" b="1">
                <a:solidFill>
                  <a:schemeClr val="tx1"/>
                </a:solidFill>
              </a:rPr>
              <a:t> Salary as s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000" b="1">
                <a:solidFill>
                  <a:schemeClr val="tx1"/>
                </a:solidFill>
              </a:rPr>
              <a:t> Requirements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t-BR" altLang="en-US" sz="2000" b="1">
                <a:solidFill>
                  <a:schemeClr val="tx1"/>
                </a:solidFill>
              </a:rPr>
              <a:t> s.Salary_frequency = 'Annual' 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000" b="1">
                <a:solidFill>
                  <a:schemeClr val="tx1"/>
                </a:solidFill>
              </a:rPr>
              <a:t>  s.Salary_range_from &gt; '75000'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000" b="1">
                <a:solidFill>
                  <a:schemeClr val="tx1"/>
                </a:solidFill>
              </a:rPr>
              <a:t> Jobs.Civil_service_title LIKE'%COMPUTER%'</a:t>
            </a:r>
            <a:endParaRPr lang="pt-BR" altLang="en-US" sz="2000" b="1">
              <a:solidFill>
                <a:schemeClr val="tx1"/>
              </a:solidFill>
            </a:endParaRPr>
          </a:p>
          <a:p>
            <a:pPr marL="0" indent="0" algn="just" fontAlgn="auto">
              <a:buNone/>
            </a:pPr>
            <a:r>
              <a:rPr lang="pt-BR" altLang="en-US" sz="2000" b="1">
                <a:solidFill>
                  <a:schemeClr val="tx1"/>
                </a:solidFill>
              </a:rPr>
              <a:t>Como resultado temos </a:t>
            </a:r>
            <a:r>
              <a:rPr lang="pt-BR" altLang="en-US" sz="2000" b="1">
                <a:solidFill>
                  <a:srgbClr val="C00000"/>
                </a:solidFill>
              </a:rPr>
              <a:t>41</a:t>
            </a:r>
            <a:r>
              <a:rPr lang="pt-BR" altLang="en-US" sz="2000" b="1">
                <a:solidFill>
                  <a:schemeClr val="tx1"/>
                </a:solidFill>
              </a:rPr>
              <a:t> empregos que sem encaixam nos requisitos de titulo e possuem remuneração anual superior a</a:t>
            </a:r>
            <a:r>
              <a:rPr lang="pt-BR" altLang="en-US" sz="2000" b="1">
                <a:solidFill>
                  <a:srgbClr val="C00000"/>
                </a:solidFill>
              </a:rPr>
              <a:t> 75.000</a:t>
            </a:r>
            <a:endParaRPr lang="pt-BR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42595"/>
            <a:ext cx="10515600" cy="1050290"/>
          </a:xfrm>
        </p:spPr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Consultas</a:t>
            </a:r>
            <a:endParaRPr lang="pt-BR" altLang="en-US"/>
          </a:p>
        </p:txBody>
      </p:sp>
      <p:sp>
        <p:nvSpPr>
          <p:cNvPr id="4" name="Espaço Reservado para Conteúdo 3"/>
          <p:cNvSpPr/>
          <p:nvPr>
            <p:ph idx="1"/>
          </p:nvPr>
        </p:nvSpPr>
        <p:spPr>
          <a:xfrm>
            <a:off x="838200" y="1295400"/>
            <a:ext cx="10515600" cy="5196840"/>
          </a:xfrm>
        </p:spPr>
        <p:txBody>
          <a:bodyPr>
            <a:noAutofit/>
          </a:bodyPr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tx1"/>
                </a:solidFill>
              </a:rPr>
              <a:t>Selecionar o número de vagas que pertençam a categoria "Information Technology", e que verificar sua média salarial,não sendo obrigatório o emprego ser APENAS de tal categoria</a:t>
            </a:r>
            <a:endParaRPr lang="pt-BR" altLang="en-US" sz="2100" b="1">
              <a:solidFill>
                <a:schemeClr val="tx1"/>
              </a:solidFill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SELECT COUNT</a:t>
            </a:r>
            <a:r>
              <a:rPr lang="pt-BR" altLang="en-US" sz="2100" b="1">
                <a:solidFill>
                  <a:schemeClr val="tx1"/>
                </a:solidFill>
              </a:rPr>
              <a:t>(Job_Category),</a:t>
            </a:r>
            <a:r>
              <a:rPr lang="pt-BR" altLang="en-US" sz="2100" b="1">
                <a:solidFill>
                  <a:schemeClr val="accent5"/>
                </a:solidFill>
              </a:rPr>
              <a:t>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pt-BR" altLang="en-US" sz="2100" b="1">
                <a:solidFill>
                  <a:schemeClr val="tx1"/>
                </a:solidFill>
              </a:rPr>
              <a:t>(Salary_range_from)</a:t>
            </a:r>
            <a:endParaRPr lang="pt-BR" altLang="en-US" sz="2100" b="1">
              <a:solidFill>
                <a:schemeClr val="tx1"/>
              </a:solidFill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sz="2100" b="1">
                <a:solidFill>
                  <a:schemeClr val="tx1"/>
                </a:solidFill>
              </a:rPr>
              <a:t> Jobs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100" b="1">
                <a:solidFill>
                  <a:schemeClr val="tx1"/>
                </a:solidFill>
              </a:rPr>
              <a:t> Salary</a:t>
            </a:r>
            <a:endParaRPr lang="pt-BR" altLang="en-US" sz="2100" b="1">
              <a:solidFill>
                <a:schemeClr val="tx1"/>
              </a:solidFill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t-BR" altLang="en-US" sz="2100" b="1">
                <a:solidFill>
                  <a:schemeClr val="tx1"/>
                </a:solidFill>
              </a:rPr>
              <a:t> Job_Category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LIKE</a:t>
            </a:r>
            <a:r>
              <a:rPr lang="pt-BR" altLang="en-US" sz="2100" b="1">
                <a:solidFill>
                  <a:schemeClr val="tx1"/>
                </a:solidFill>
              </a:rPr>
              <a:t> '%Information Technology%' </a:t>
            </a:r>
            <a:endParaRPr lang="pt-BR" altLang="en-US" sz="2100" b="1">
              <a:solidFill>
                <a:schemeClr val="tx1"/>
              </a:solidFill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100" b="1">
                <a:solidFill>
                  <a:schemeClr val="tx1"/>
                </a:solidFill>
              </a:rPr>
              <a:t> Salary_frequency = 'Annual'</a:t>
            </a:r>
            <a:endParaRPr lang="pt-BR" altLang="en-US" sz="2100" b="1">
              <a:solidFill>
                <a:schemeClr val="tx1"/>
              </a:solidFill>
            </a:endParaRPr>
          </a:p>
          <a:p>
            <a:pPr marL="0" indent="0" algn="just" fontAlgn="auto">
              <a:lnSpc>
                <a:spcPct val="150000"/>
              </a:lnSpc>
              <a:buNone/>
            </a:pPr>
            <a:r>
              <a:rPr lang="pt-BR" altLang="en-US" sz="2100" b="1">
                <a:solidFill>
                  <a:schemeClr val="tx1"/>
                </a:solidFill>
              </a:rPr>
              <a:t>Das mais de 3000 tuplas, apenas </a:t>
            </a:r>
            <a:r>
              <a:rPr lang="pt-BR" altLang="en-US" sz="2100" b="1">
                <a:solidFill>
                  <a:srgbClr val="C00000"/>
                </a:solidFill>
              </a:rPr>
              <a:t>75</a:t>
            </a:r>
            <a:r>
              <a:rPr lang="pt-BR" altLang="en-US" sz="2100" b="1">
                <a:solidFill>
                  <a:schemeClr val="tx1"/>
                </a:solidFill>
              </a:rPr>
              <a:t> se encaixam na categoria, tais vagas apresentam média salarial de </a:t>
            </a:r>
            <a:r>
              <a:rPr lang="pt-BR" altLang="en-US" sz="2100" b="1">
                <a:solidFill>
                  <a:srgbClr val="C00000"/>
                </a:solidFill>
              </a:rPr>
              <a:t>70.818</a:t>
            </a:r>
            <a:r>
              <a:rPr lang="pt-BR" altLang="en-US" sz="2100" b="1">
                <a:solidFill>
                  <a:schemeClr val="tx1"/>
                </a:solidFill>
              </a:rPr>
              <a:t> dólares anuais</a:t>
            </a:r>
            <a:endParaRPr lang="pt-BR" altLang="en-US" sz="21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42595"/>
            <a:ext cx="10515600" cy="1050290"/>
          </a:xfrm>
        </p:spPr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Consultas</a:t>
            </a:r>
            <a:endParaRPr lang="pt-BR" altLang="en-US"/>
          </a:p>
        </p:txBody>
      </p:sp>
      <p:sp>
        <p:nvSpPr>
          <p:cNvPr id="5" name="Espaço Reservado para Conteúdo 4"/>
          <p:cNvSpPr/>
          <p:nvPr>
            <p:ph idx="1"/>
          </p:nvPr>
        </p:nvSpPr>
        <p:spPr>
          <a:xfrm>
            <a:off x="457835" y="1326515"/>
            <a:ext cx="10895965" cy="48507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pt-BR" altLang="en-US" sz="2000" b="1"/>
              <a:t> Verificar quais são as categorias de emprego que possui a melhor média salárial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t-BR" altLang="en-US" sz="2000" b="1"/>
              <a:t> Job_Category,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pt-BR" altLang="en-US" sz="2000" b="1"/>
              <a:t>(Salary_range_from)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sz="2000" b="1"/>
              <a:t> Jobs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 NATURAL JOIN</a:t>
            </a:r>
            <a:r>
              <a:rPr lang="pt-BR" altLang="en-US" sz="2000" b="1"/>
              <a:t> Salary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t-BR" altLang="en-US" sz="2000" b="1"/>
              <a:t> Salary_frequency = 'Annual' 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000" b="1"/>
              <a:t> Job_Category &lt;&gt; '' 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pt-BR" altLang="en-US" sz="2000" b="1"/>
              <a:t> Job_Category &lt;&gt; </a:t>
            </a:r>
            <a:r>
              <a:rPr lang="pt-BR" altLang="en-US" sz="2000" b="1">
                <a:solidFill>
                  <a:schemeClr val="accent6"/>
                </a:solidFill>
              </a:rPr>
              <a:t>'Engineering Architecture and Planning Finance Accounting and Procurement Building Operations and Maintenance Public Safety Inspections and Enforcement'</a:t>
            </a:r>
            <a:endParaRPr lang="pt-BR" altLang="en-US" sz="2000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GROUP BY</a:t>
            </a:r>
            <a:r>
              <a:rPr lang="pt-BR" altLang="en-US" sz="2000" b="1"/>
              <a:t> Job_Category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ORDER BY avg</a:t>
            </a:r>
            <a:r>
              <a:rPr lang="pt-BR" altLang="en-US" sz="2000" b="1"/>
              <a:t>(Salary_range_from) </a:t>
            </a:r>
            <a:r>
              <a:rPr lang="pt-BR" altLang="en-US" sz="2000" b="1">
                <a:solidFill>
                  <a:schemeClr val="accent5">
                    <a:lumMod val="75000"/>
                  </a:schemeClr>
                </a:solidFill>
              </a:rPr>
              <a:t>desc</a:t>
            </a:r>
            <a:endParaRPr lang="pt-BR" altLang="en-US" sz="2000"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altLang="en-US" b="1"/>
              <a:t>Engenharia - Arquitetura</a:t>
            </a:r>
            <a:endParaRPr lang="pt-BR" altLang="en-US" b="1"/>
          </a:p>
          <a:p>
            <a:pPr marL="0" indent="0" algn="ctr">
              <a:buNone/>
            </a:pPr>
            <a:r>
              <a:rPr lang="pt-BR" altLang="en-US" b="1"/>
              <a:t>~146.000 anual</a:t>
            </a:r>
            <a:endParaRPr lang="pt-BR" altLang="en-US" b="1"/>
          </a:p>
          <a:p>
            <a:pPr marL="0" indent="0" algn="ctr">
              <a:buNone/>
            </a:pPr>
            <a:endParaRPr lang="pt-BR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Consultas</a:t>
            </a:r>
            <a:endParaRPr lang="pt-BR" altLang="en-US"/>
          </a:p>
        </p:txBody>
      </p:sp>
      <p:sp>
        <p:nvSpPr>
          <p:cNvPr id="4" name="Espaço Reservado para Conteúdo 3"/>
          <p:cNvSpPr/>
          <p:nvPr>
            <p:ph sz="half" idx="1"/>
          </p:nvPr>
        </p:nvSpPr>
        <p:spPr>
          <a:xfrm>
            <a:off x="838200" y="1494155"/>
            <a:ext cx="5360670" cy="4683125"/>
          </a:xfrm>
        </p:spPr>
        <p:txBody>
          <a:bodyPr>
            <a:noAutofit/>
          </a:bodyPr>
          <a:p>
            <a:pPr marL="0" indent="0" algn="just" fontAlgn="auto">
              <a:lnSpc>
                <a:spcPct val="150000"/>
              </a:lnSpc>
              <a:buNone/>
            </a:pPr>
            <a:endParaRPr lang="pt-BR" altLang="en-US" sz="20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/>
              <a:t>Verificar quais são as localizações que contém maior média salarial (anual)</a:t>
            </a:r>
            <a:endParaRPr lang="pt-BR" altLang="en-US" sz="21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pt-BR" altLang="en-US" sz="2100" b="1"/>
              <a:t> Work_location,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pt-BR" altLang="en-US" sz="2100" b="1"/>
              <a:t>(Salary_range_from)</a:t>
            </a:r>
            <a:endParaRPr lang="pt-BR" altLang="en-US" sz="21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sz="2100" b="1"/>
              <a:t> Jobs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NATURAL JOIN</a:t>
            </a:r>
            <a:r>
              <a:rPr lang="pt-BR" altLang="en-US" sz="2100" b="1"/>
              <a:t> Salary</a:t>
            </a:r>
            <a:endParaRPr lang="pt-BR" altLang="en-US" sz="21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pt-BR" altLang="en-US" sz="2100" b="1"/>
              <a:t> Salary_frequency = 'Annual'</a:t>
            </a:r>
            <a:endParaRPr lang="pt-BR" altLang="en-US" sz="21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GROUP BY</a:t>
            </a:r>
            <a:r>
              <a:rPr lang="pt-BR" altLang="en-US" sz="2100" b="1"/>
              <a:t> Work_location</a:t>
            </a:r>
            <a:endParaRPr lang="pt-BR" altLang="en-US" sz="2100" b="1"/>
          </a:p>
          <a:p>
            <a:pPr marL="0" indent="0" algn="l" fontAlgn="auto">
              <a:lnSpc>
                <a:spcPct val="150000"/>
              </a:lnSpc>
              <a:spcBef>
                <a:spcPts val="200"/>
              </a:spcBef>
              <a:buNone/>
            </a:pP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ORDER BY</a:t>
            </a:r>
            <a:r>
              <a:rPr lang="pt-BR" altLang="en-US" sz="2100" b="1"/>
              <a:t>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pt-BR" altLang="en-US" sz="2100" b="1"/>
              <a:t>(Salary_range_from) </a:t>
            </a:r>
            <a:r>
              <a:rPr lang="pt-BR" altLang="en-US" sz="2100" b="1">
                <a:solidFill>
                  <a:schemeClr val="accent5">
                    <a:lumMod val="75000"/>
                  </a:schemeClr>
                </a:solidFill>
              </a:rPr>
              <a:t>desc</a:t>
            </a:r>
            <a:endParaRPr lang="pt-BR" altLang="en-US" sz="21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Espaço Reservado para Conteúdo 2" descr="N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8870" y="1287780"/>
            <a:ext cx="5836285" cy="5004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  <a:sym typeface="+mn-ea"/>
              </a:rPr>
              <a:t>Consultas</a:t>
            </a:r>
            <a:endParaRPr lang="pt-BR" altLang="en-US"/>
          </a:p>
        </p:txBody>
      </p:sp>
      <p:sp>
        <p:nvSpPr>
          <p:cNvPr id="6" name="Espaço Reservado para Conteúdo 5"/>
          <p:cNvSpPr/>
          <p:nvPr>
            <p:ph sz="half" idx="1"/>
          </p:nvPr>
        </p:nvSpPr>
        <p:spPr>
          <a:xfrm>
            <a:off x="838200" y="1524635"/>
            <a:ext cx="10147300" cy="5178425"/>
          </a:xfrm>
        </p:spPr>
        <p:txBody>
          <a:bodyPr/>
          <a:p>
            <a:pPr marL="0" indent="0">
              <a:buNone/>
            </a:pPr>
            <a:r>
              <a:rPr lang="pt-BR" altLang="en-US" b="1"/>
              <a:t>Buscar quais empregos possuem o maior número de vagas em aberto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>
                <a:solidFill>
                  <a:schemeClr val="accent5">
                    <a:lumMod val="75000"/>
                  </a:schemeClr>
                </a:solidFill>
              </a:rPr>
              <a:t>SELECT MAX</a:t>
            </a:r>
            <a:r>
              <a:rPr lang="pt-BR" altLang="en-US" b="1"/>
              <a:t>(Positions), Civil_service_title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pt-BR" altLang="en-US" b="1"/>
              <a:t> Jobs  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>
                <a:solidFill>
                  <a:schemeClr val="accent5">
                    <a:lumMod val="75000"/>
                  </a:schemeClr>
                </a:solidFill>
              </a:rPr>
              <a:t>GROUP BY</a:t>
            </a:r>
            <a:r>
              <a:rPr lang="pt-BR" altLang="en-US" b="1"/>
              <a:t> Civil_service_title</a:t>
            </a:r>
            <a:endParaRPr lang="pt-BR" altLang="en-US" b="1"/>
          </a:p>
          <a:p>
            <a:pPr marL="0" indent="0">
              <a:buNone/>
            </a:pPr>
            <a:r>
              <a:rPr lang="pt-BR" altLang="en-US" b="1">
                <a:solidFill>
                  <a:schemeClr val="accent5">
                    <a:lumMod val="75000"/>
                  </a:schemeClr>
                </a:solidFill>
              </a:rPr>
              <a:t>ORDER BY MAX</a:t>
            </a:r>
            <a:r>
              <a:rPr lang="pt-BR" altLang="en-US" b="1"/>
              <a:t>(Positions) </a:t>
            </a:r>
            <a:r>
              <a:rPr lang="pt-BR" altLang="en-US" b="1">
                <a:solidFill>
                  <a:schemeClr val="accent5">
                    <a:lumMod val="75000"/>
                  </a:schemeClr>
                </a:solidFill>
              </a:rPr>
              <a:t>desc</a:t>
            </a:r>
            <a:endParaRPr lang="pt-BR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altLang="en-US" b="1">
                <a:solidFill>
                  <a:schemeClr val="tx1"/>
                </a:solidFill>
              </a:rPr>
              <a:t>1º-CITY SEASONAL AIDE ~25.920*</a:t>
            </a:r>
            <a:endParaRPr lang="pt-BR" altLang="en-US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en-US" b="1">
                <a:solidFill>
                  <a:schemeClr val="tx1"/>
                </a:solidFill>
              </a:rPr>
              <a:t>2º-CITY PARK WORKER ~29.721</a:t>
            </a:r>
            <a:r>
              <a:rPr lang="pt-BR" altLang="en-US" b="1">
                <a:sym typeface="+mn-ea"/>
              </a:rPr>
              <a:t>*</a:t>
            </a:r>
            <a:endParaRPr lang="pt-BR" altLang="en-US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en-US" b="1">
                <a:solidFill>
                  <a:schemeClr val="tx1"/>
                </a:solidFill>
              </a:rPr>
              <a:t>3º-SUMMER COLLEGE INTERN </a:t>
            </a:r>
            <a:r>
              <a:rPr lang="pt-BR" altLang="en-US" b="1">
                <a:sym typeface="+mn-ea"/>
              </a:rPr>
              <a:t>~24.690</a:t>
            </a:r>
            <a:r>
              <a:rPr lang="pt-BR" altLang="en-US" b="1">
                <a:sym typeface="+mn-ea"/>
              </a:rPr>
              <a:t>*</a:t>
            </a:r>
            <a:endParaRPr lang="pt-BR" altLang="en-US" b="1">
              <a:sym typeface="+mn-ea"/>
            </a:endParaRPr>
          </a:p>
          <a:p>
            <a:pPr marL="0" indent="0" algn="ctr">
              <a:buNone/>
            </a:pPr>
            <a:r>
              <a:rPr lang="pt-BR" altLang="en-US" b="1">
                <a:solidFill>
                  <a:schemeClr val="tx1"/>
                </a:solidFill>
              </a:rPr>
              <a:t>* Tomando em conta 8h/dia - 5dias/semana</a:t>
            </a:r>
            <a:endParaRPr lang="pt-B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 b="1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Duvidas?</a:t>
            </a:r>
            <a:endParaRPr lang="pt-BR" altLang="en-US" b="1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</p:txBody>
      </p:sp>
      <p:pic>
        <p:nvPicPr>
          <p:cNvPr id="3" name="Espaço Reservado para Conteúdo 2" descr="teno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89425" y="2491740"/>
            <a:ext cx="3182620" cy="3182620"/>
          </a:xfrm>
          <a:prstGeom prst="rect">
            <a:avLst/>
          </a:prstGeom>
          <a:ln w="73025">
            <a:solidFill>
              <a:schemeClr val="tx1"/>
            </a:solidFill>
          </a:ln>
          <a:effectLst>
            <a:softEdge rad="30480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Referências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>
              <a:hlinkClick r:id="rId1" tooltip="" action="ppaction://hlinkfile"/>
            </a:endParaRPr>
          </a:p>
          <a:p>
            <a:r>
              <a:rPr lang="pt-BR" altLang="en-US">
                <a:hlinkClick r:id="rId1" tooltip="" action="ppaction://hlinkfile"/>
              </a:rPr>
              <a:t>data.gov</a:t>
            </a:r>
            <a:endParaRPr lang="pt-BR" altLang="en-US"/>
          </a:p>
          <a:p>
            <a:r>
              <a:rPr lang="pt-BR" altLang="en-US">
                <a:hlinkClick r:id="rId2" tooltip="" action="ppaction://hlinkfile"/>
              </a:rPr>
              <a:t>w3schools.com-sql_like</a:t>
            </a:r>
            <a:endParaRPr lang="pt-BR" altLang="en-US"/>
          </a:p>
          <a:p>
            <a:r>
              <a:rPr lang="pt-BR" altLang="en-US">
                <a:hlinkClick r:id="rId3" tooltip="" action="ppaction://hlinkfile"/>
              </a:rPr>
              <a:t>innodb-storage-engine</a:t>
            </a:r>
            <a:endParaRPr lang="pt-BR" altLang="en-US">
              <a:hlinkClick r:id="rId3" tooltip="" action="ppaction://hlinkfile"/>
            </a:endParaRPr>
          </a:p>
          <a:p>
            <a:r>
              <a:rPr lang="pt-BR" altLang="en-US">
                <a:hlinkClick r:id="rId4" tooltip="" action="ppaction://hlinkfile"/>
              </a:rPr>
              <a:t>dev.mysql.com-load-data</a:t>
            </a:r>
            <a:endParaRPr lang="pt-BR" altLang="en-US">
              <a:hlinkClick r:id="rId4" tooltip="" action="ppaction://hlinkfile"/>
            </a:endParaRPr>
          </a:p>
          <a:p>
            <a:r>
              <a:rPr lang="pt-BR" altLang="en-US">
                <a:hlinkClick r:id="rId5" tooltip="" action="ppaction://hlinkfile"/>
              </a:rPr>
              <a:t>stackoverflow-secure-file-priv</a:t>
            </a:r>
            <a:endParaRPr lang="pt-BR" altLang="en-US">
              <a:hlinkClick r:id="rId5" tooltip="" action="ppaction://hlinkfile"/>
            </a:endParaRPr>
          </a:p>
          <a:p>
            <a:pPr lvl="1"/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Caixa de Texto 15"/>
          <p:cNvSpPr txBox="1"/>
          <p:nvPr/>
        </p:nvSpPr>
        <p:spPr>
          <a:xfrm>
            <a:off x="7729220" y="1320165"/>
            <a:ext cx="2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Criação das tabelas normalizadas</a:t>
            </a:r>
            <a:endParaRPr lang="pt-BR" altLang="en-US" sz="2400"/>
          </a:p>
        </p:txBody>
      </p:sp>
      <p:sp>
        <p:nvSpPr>
          <p:cNvPr id="17" name="Caixa de Texto 16"/>
          <p:cNvSpPr txBox="1"/>
          <p:nvPr/>
        </p:nvSpPr>
        <p:spPr>
          <a:xfrm>
            <a:off x="2536825" y="2878455"/>
            <a:ext cx="1691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Inserção dos dados</a:t>
            </a:r>
            <a:endParaRPr lang="pt-BR" altLang="en-US" sz="2400"/>
          </a:p>
          <a:p>
            <a:pPr algn="ctr"/>
            <a:endParaRPr lang="pt-BR" altLang="en-US" sz="2400"/>
          </a:p>
        </p:txBody>
      </p:sp>
      <p:sp>
        <p:nvSpPr>
          <p:cNvPr id="8" name="Caixa de Texto 7"/>
          <p:cNvSpPr txBox="1"/>
          <p:nvPr/>
        </p:nvSpPr>
        <p:spPr>
          <a:xfrm>
            <a:off x="6524625" y="5384165"/>
            <a:ext cx="1691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 Realização de buscas </a:t>
            </a:r>
            <a:endParaRPr lang="pt-BR" altLang="en-US" sz="2400"/>
          </a:p>
        </p:txBody>
      </p:sp>
      <p:sp>
        <p:nvSpPr>
          <p:cNvPr id="9" name="Caixa de Texto 8"/>
          <p:cNvSpPr txBox="1"/>
          <p:nvPr/>
        </p:nvSpPr>
        <p:spPr>
          <a:xfrm>
            <a:off x="2137410" y="483235"/>
            <a:ext cx="228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/>
              <a:t>Normalização</a:t>
            </a:r>
            <a:endParaRPr lang="pt-BR" altLang="en-US" sz="2400"/>
          </a:p>
        </p:txBody>
      </p:sp>
      <p:cxnSp>
        <p:nvCxnSpPr>
          <p:cNvPr id="27" name="Straight Connector 1"/>
          <p:cNvCxnSpPr/>
          <p:nvPr/>
        </p:nvCxnSpPr>
        <p:spPr>
          <a:xfrm>
            <a:off x="6096000" y="0"/>
            <a:ext cx="0" cy="521062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2"/>
          <p:cNvCxnSpPr/>
          <p:nvPr/>
        </p:nvCxnSpPr>
        <p:spPr>
          <a:xfrm>
            <a:off x="5355770" y="3293213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flipH="1">
            <a:off x="6095999" y="1920234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3"/>
          <p:cNvCxnSpPr/>
          <p:nvPr/>
        </p:nvCxnSpPr>
        <p:spPr>
          <a:xfrm>
            <a:off x="5353367" y="697029"/>
            <a:ext cx="740229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2"/>
          <p:cNvSpPr/>
          <p:nvPr/>
        </p:nvSpPr>
        <p:spPr>
          <a:xfrm>
            <a:off x="4227680" y="268730"/>
            <a:ext cx="856303" cy="856303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sp>
        <p:nvSpPr>
          <p:cNvPr id="44" name="Freeform 521"/>
          <p:cNvSpPr>
            <a:spLocks noEditPoints="1"/>
          </p:cNvSpPr>
          <p:nvPr/>
        </p:nvSpPr>
        <p:spPr bwMode="auto">
          <a:xfrm>
            <a:off x="4418172" y="459478"/>
            <a:ext cx="484084" cy="473832"/>
          </a:xfrm>
          <a:custGeom>
            <a:avLst/>
            <a:gdLst>
              <a:gd name="T0" fmla="*/ 168 w 180"/>
              <a:gd name="T1" fmla="*/ 0 h 176"/>
              <a:gd name="T2" fmla="*/ 55 w 180"/>
              <a:gd name="T3" fmla="*/ 64 h 176"/>
              <a:gd name="T4" fmla="*/ 40 w 180"/>
              <a:gd name="T5" fmla="*/ 98 h 176"/>
              <a:gd name="T6" fmla="*/ 72 w 180"/>
              <a:gd name="T7" fmla="*/ 136 h 176"/>
              <a:gd name="T8" fmla="*/ 89 w 180"/>
              <a:gd name="T9" fmla="*/ 166 h 176"/>
              <a:gd name="T10" fmla="*/ 140 w 180"/>
              <a:gd name="T11" fmla="*/ 92 h 176"/>
              <a:gd name="T12" fmla="*/ 104 w 180"/>
              <a:gd name="T13" fmla="*/ 119 h 176"/>
              <a:gd name="T14" fmla="*/ 85 w 180"/>
              <a:gd name="T15" fmla="*/ 131 h 176"/>
              <a:gd name="T16" fmla="*/ 77 w 180"/>
              <a:gd name="T17" fmla="*/ 128 h 176"/>
              <a:gd name="T18" fmla="*/ 55 w 180"/>
              <a:gd name="T19" fmla="*/ 121 h 176"/>
              <a:gd name="T20" fmla="*/ 45 w 180"/>
              <a:gd name="T21" fmla="*/ 91 h 176"/>
              <a:gd name="T22" fmla="*/ 57 w 180"/>
              <a:gd name="T23" fmla="*/ 72 h 176"/>
              <a:gd name="T24" fmla="*/ 104 w 180"/>
              <a:gd name="T25" fmla="*/ 118 h 176"/>
              <a:gd name="T26" fmla="*/ 134 w 180"/>
              <a:gd name="T27" fmla="*/ 87 h 176"/>
              <a:gd name="T28" fmla="*/ 110 w 180"/>
              <a:gd name="T29" fmla="*/ 112 h 176"/>
              <a:gd name="T30" fmla="*/ 82 w 180"/>
              <a:gd name="T31" fmla="*/ 49 h 176"/>
              <a:gd name="T32" fmla="*/ 168 w 180"/>
              <a:gd name="T33" fmla="*/ 8 h 176"/>
              <a:gd name="T34" fmla="*/ 31 w 180"/>
              <a:gd name="T35" fmla="*/ 98 h 176"/>
              <a:gd name="T36" fmla="*/ 78 w 180"/>
              <a:gd name="T37" fmla="*/ 145 h 176"/>
              <a:gd name="T38" fmla="*/ 31 w 180"/>
              <a:gd name="T39" fmla="*/ 98 h 176"/>
              <a:gd name="T40" fmla="*/ 29 w 180"/>
              <a:gd name="T41" fmla="*/ 125 h 176"/>
              <a:gd name="T42" fmla="*/ 51 w 180"/>
              <a:gd name="T43" fmla="*/ 147 h 176"/>
              <a:gd name="T44" fmla="*/ 84 w 180"/>
              <a:gd name="T45" fmla="*/ 64 h 176"/>
              <a:gd name="T46" fmla="*/ 84 w 180"/>
              <a:gd name="T47" fmla="*/ 72 h 176"/>
              <a:gd name="T48" fmla="*/ 84 w 180"/>
              <a:gd name="T49" fmla="*/ 64 h 176"/>
              <a:gd name="T50" fmla="*/ 112 w 180"/>
              <a:gd name="T51" fmla="*/ 92 h 176"/>
              <a:gd name="T52" fmla="*/ 104 w 180"/>
              <a:gd name="T53" fmla="*/ 92 h 176"/>
              <a:gd name="T54" fmla="*/ 132 w 180"/>
              <a:gd name="T55" fmla="*/ 56 h 176"/>
              <a:gd name="T56" fmla="*/ 132 w 180"/>
              <a:gd name="T57" fmla="*/ 32 h 176"/>
              <a:gd name="T58" fmla="*/ 132 w 180"/>
              <a:gd name="T59" fmla="*/ 56 h 176"/>
              <a:gd name="T60" fmla="*/ 136 w 180"/>
              <a:gd name="T61" fmla="*/ 44 h 176"/>
              <a:gd name="T62" fmla="*/ 128 w 180"/>
              <a:gd name="T63" fmla="*/ 44 h 176"/>
              <a:gd name="T64" fmla="*/ 96 w 180"/>
              <a:gd name="T65" fmla="*/ 84 h 176"/>
              <a:gd name="T66" fmla="*/ 96 w 180"/>
              <a:gd name="T67" fmla="*/ 76 h 176"/>
              <a:gd name="T68" fmla="*/ 96 w 180"/>
              <a:gd name="T6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0" h="176">
                <a:moveTo>
                  <a:pt x="175" y="1"/>
                </a:moveTo>
                <a:cubicBezTo>
                  <a:pt x="174" y="0"/>
                  <a:pt x="171" y="0"/>
                  <a:pt x="168" y="0"/>
                </a:cubicBezTo>
                <a:cubicBezTo>
                  <a:pt x="151" y="0"/>
                  <a:pt x="107" y="12"/>
                  <a:pt x="84" y="36"/>
                </a:cubicBezTo>
                <a:cubicBezTo>
                  <a:pt x="78" y="41"/>
                  <a:pt x="60" y="58"/>
                  <a:pt x="55" y="64"/>
                </a:cubicBezTo>
                <a:cubicBezTo>
                  <a:pt x="41" y="68"/>
                  <a:pt x="21" y="76"/>
                  <a:pt x="10" y="87"/>
                </a:cubicBezTo>
                <a:cubicBezTo>
                  <a:pt x="10" y="87"/>
                  <a:pt x="24" y="87"/>
                  <a:pt x="40" y="98"/>
                </a:cubicBezTo>
                <a:cubicBezTo>
                  <a:pt x="38" y="107"/>
                  <a:pt x="41" y="118"/>
                  <a:pt x="50" y="126"/>
                </a:cubicBezTo>
                <a:cubicBezTo>
                  <a:pt x="56" y="133"/>
                  <a:pt x="64" y="136"/>
                  <a:pt x="72" y="136"/>
                </a:cubicBezTo>
                <a:cubicBezTo>
                  <a:pt x="74" y="136"/>
                  <a:pt x="76" y="136"/>
                  <a:pt x="79" y="136"/>
                </a:cubicBezTo>
                <a:cubicBezTo>
                  <a:pt x="89" y="152"/>
                  <a:pt x="89" y="166"/>
                  <a:pt x="89" y="166"/>
                </a:cubicBezTo>
                <a:cubicBezTo>
                  <a:pt x="100" y="155"/>
                  <a:pt x="108" y="135"/>
                  <a:pt x="112" y="121"/>
                </a:cubicBezTo>
                <a:cubicBezTo>
                  <a:pt x="118" y="116"/>
                  <a:pt x="135" y="98"/>
                  <a:pt x="140" y="92"/>
                </a:cubicBezTo>
                <a:cubicBezTo>
                  <a:pt x="168" y="64"/>
                  <a:pt x="180" y="7"/>
                  <a:pt x="175" y="1"/>
                </a:cubicBezTo>
                <a:moveTo>
                  <a:pt x="104" y="119"/>
                </a:moveTo>
                <a:cubicBezTo>
                  <a:pt x="101" y="129"/>
                  <a:pt x="97" y="139"/>
                  <a:pt x="93" y="147"/>
                </a:cubicBezTo>
                <a:cubicBezTo>
                  <a:pt x="91" y="142"/>
                  <a:pt x="89" y="137"/>
                  <a:pt x="85" y="131"/>
                </a:cubicBezTo>
                <a:cubicBezTo>
                  <a:pt x="84" y="129"/>
                  <a:pt x="81" y="128"/>
                  <a:pt x="79" y="128"/>
                </a:cubicBezTo>
                <a:cubicBezTo>
                  <a:pt x="78" y="128"/>
                  <a:pt x="77" y="128"/>
                  <a:pt x="77" y="128"/>
                </a:cubicBezTo>
                <a:cubicBezTo>
                  <a:pt x="75" y="128"/>
                  <a:pt x="73" y="128"/>
                  <a:pt x="72" y="128"/>
                </a:cubicBezTo>
                <a:cubicBezTo>
                  <a:pt x="66" y="128"/>
                  <a:pt x="60" y="126"/>
                  <a:pt x="55" y="121"/>
                </a:cubicBezTo>
                <a:cubicBezTo>
                  <a:pt x="49" y="114"/>
                  <a:pt x="46" y="107"/>
                  <a:pt x="48" y="99"/>
                </a:cubicBezTo>
                <a:cubicBezTo>
                  <a:pt x="49" y="96"/>
                  <a:pt x="48" y="93"/>
                  <a:pt x="45" y="91"/>
                </a:cubicBezTo>
                <a:cubicBezTo>
                  <a:pt x="39" y="87"/>
                  <a:pt x="34" y="85"/>
                  <a:pt x="29" y="83"/>
                </a:cubicBezTo>
                <a:cubicBezTo>
                  <a:pt x="37" y="79"/>
                  <a:pt x="47" y="75"/>
                  <a:pt x="57" y="72"/>
                </a:cubicBezTo>
                <a:cubicBezTo>
                  <a:pt x="58" y="72"/>
                  <a:pt x="58" y="72"/>
                  <a:pt x="58" y="72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8"/>
                  <a:pt x="104" y="118"/>
                  <a:pt x="104" y="119"/>
                </a:cubicBezTo>
                <a:moveTo>
                  <a:pt x="134" y="87"/>
                </a:moveTo>
                <a:cubicBezTo>
                  <a:pt x="133" y="88"/>
                  <a:pt x="130" y="91"/>
                  <a:pt x="128" y="94"/>
                </a:cubicBezTo>
                <a:cubicBezTo>
                  <a:pt x="122" y="99"/>
                  <a:pt x="114" y="108"/>
                  <a:pt x="110" y="112"/>
                </a:cubicBezTo>
                <a:cubicBezTo>
                  <a:pt x="64" y="66"/>
                  <a:pt x="64" y="66"/>
                  <a:pt x="64" y="66"/>
                </a:cubicBezTo>
                <a:cubicBezTo>
                  <a:pt x="68" y="62"/>
                  <a:pt x="77" y="54"/>
                  <a:pt x="82" y="49"/>
                </a:cubicBezTo>
                <a:cubicBezTo>
                  <a:pt x="85" y="46"/>
                  <a:pt x="88" y="43"/>
                  <a:pt x="89" y="42"/>
                </a:cubicBezTo>
                <a:cubicBezTo>
                  <a:pt x="111" y="20"/>
                  <a:pt x="152" y="8"/>
                  <a:pt x="168" y="8"/>
                </a:cubicBezTo>
                <a:cubicBezTo>
                  <a:pt x="168" y="21"/>
                  <a:pt x="157" y="64"/>
                  <a:pt x="134" y="87"/>
                </a:cubicBezTo>
                <a:moveTo>
                  <a:pt x="31" y="98"/>
                </a:moveTo>
                <a:cubicBezTo>
                  <a:pt x="0" y="176"/>
                  <a:pt x="0" y="176"/>
                  <a:pt x="0" y="176"/>
                </a:cubicBezTo>
                <a:cubicBezTo>
                  <a:pt x="78" y="145"/>
                  <a:pt x="78" y="145"/>
                  <a:pt x="78" y="145"/>
                </a:cubicBezTo>
                <a:cubicBezTo>
                  <a:pt x="76" y="145"/>
                  <a:pt x="75" y="145"/>
                  <a:pt x="74" y="145"/>
                </a:cubicBezTo>
                <a:cubicBezTo>
                  <a:pt x="50" y="145"/>
                  <a:pt x="28" y="122"/>
                  <a:pt x="31" y="98"/>
                </a:cubicBezTo>
                <a:moveTo>
                  <a:pt x="14" y="162"/>
                </a:moveTo>
                <a:cubicBezTo>
                  <a:pt x="29" y="125"/>
                  <a:pt x="29" y="125"/>
                  <a:pt x="29" y="125"/>
                </a:cubicBezTo>
                <a:cubicBezTo>
                  <a:pt x="31" y="129"/>
                  <a:pt x="33" y="132"/>
                  <a:pt x="36" y="136"/>
                </a:cubicBezTo>
                <a:cubicBezTo>
                  <a:pt x="40" y="140"/>
                  <a:pt x="45" y="144"/>
                  <a:pt x="51" y="147"/>
                </a:cubicBezTo>
                <a:lnTo>
                  <a:pt x="14" y="162"/>
                </a:lnTo>
                <a:close/>
                <a:moveTo>
                  <a:pt x="84" y="64"/>
                </a:moveTo>
                <a:cubicBezTo>
                  <a:pt x="82" y="64"/>
                  <a:pt x="80" y="66"/>
                  <a:pt x="80" y="68"/>
                </a:cubicBezTo>
                <a:cubicBezTo>
                  <a:pt x="80" y="70"/>
                  <a:pt x="82" y="72"/>
                  <a:pt x="84" y="72"/>
                </a:cubicBezTo>
                <a:cubicBezTo>
                  <a:pt x="86" y="72"/>
                  <a:pt x="88" y="70"/>
                  <a:pt x="88" y="68"/>
                </a:cubicBezTo>
                <a:cubicBezTo>
                  <a:pt x="88" y="66"/>
                  <a:pt x="86" y="64"/>
                  <a:pt x="84" y="64"/>
                </a:cubicBezTo>
                <a:moveTo>
                  <a:pt x="108" y="96"/>
                </a:move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106" y="88"/>
                  <a:pt x="104" y="90"/>
                  <a:pt x="104" y="92"/>
                </a:cubicBezTo>
                <a:cubicBezTo>
                  <a:pt x="104" y="94"/>
                  <a:pt x="106" y="96"/>
                  <a:pt x="108" y="96"/>
                </a:cubicBezTo>
                <a:moveTo>
                  <a:pt x="132" y="56"/>
                </a:moveTo>
                <a:cubicBezTo>
                  <a:pt x="139" y="56"/>
                  <a:pt x="144" y="51"/>
                  <a:pt x="144" y="44"/>
                </a:cubicBezTo>
                <a:cubicBezTo>
                  <a:pt x="144" y="37"/>
                  <a:pt x="139" y="32"/>
                  <a:pt x="132" y="32"/>
                </a:cubicBezTo>
                <a:cubicBezTo>
                  <a:pt x="125" y="32"/>
                  <a:pt x="120" y="37"/>
                  <a:pt x="120" y="44"/>
                </a:cubicBezTo>
                <a:cubicBezTo>
                  <a:pt x="120" y="51"/>
                  <a:pt x="125" y="56"/>
                  <a:pt x="132" y="56"/>
                </a:cubicBezTo>
                <a:moveTo>
                  <a:pt x="132" y="40"/>
                </a:moveTo>
                <a:cubicBezTo>
                  <a:pt x="134" y="40"/>
                  <a:pt x="136" y="42"/>
                  <a:pt x="136" y="44"/>
                </a:cubicBezTo>
                <a:cubicBezTo>
                  <a:pt x="136" y="46"/>
                  <a:pt x="134" y="48"/>
                  <a:pt x="132" y="48"/>
                </a:cubicBezTo>
                <a:cubicBezTo>
                  <a:pt x="130" y="48"/>
                  <a:pt x="128" y="46"/>
                  <a:pt x="128" y="44"/>
                </a:cubicBezTo>
                <a:cubicBezTo>
                  <a:pt x="128" y="42"/>
                  <a:pt x="130" y="40"/>
                  <a:pt x="132" y="40"/>
                </a:cubicBezTo>
                <a:moveTo>
                  <a:pt x="96" y="84"/>
                </a:moveTo>
                <a:cubicBezTo>
                  <a:pt x="98" y="84"/>
                  <a:pt x="100" y="82"/>
                  <a:pt x="100" y="80"/>
                </a:cubicBezTo>
                <a:cubicBezTo>
                  <a:pt x="100" y="78"/>
                  <a:pt x="98" y="76"/>
                  <a:pt x="96" y="76"/>
                </a:cubicBezTo>
                <a:cubicBezTo>
                  <a:pt x="94" y="76"/>
                  <a:pt x="92" y="78"/>
                  <a:pt x="92" y="80"/>
                </a:cubicBezTo>
                <a:cubicBezTo>
                  <a:pt x="92" y="82"/>
                  <a:pt x="94" y="84"/>
                  <a:pt x="96" y="8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5" name="Oval 39"/>
          <p:cNvSpPr/>
          <p:nvPr/>
        </p:nvSpPr>
        <p:spPr>
          <a:xfrm>
            <a:off x="7046309" y="1490738"/>
            <a:ext cx="856303" cy="856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sp>
        <p:nvSpPr>
          <p:cNvPr id="46" name="Freeform 189"/>
          <p:cNvSpPr>
            <a:spLocks noEditPoints="1"/>
          </p:cNvSpPr>
          <p:nvPr/>
        </p:nvSpPr>
        <p:spPr bwMode="auto">
          <a:xfrm>
            <a:off x="7273262" y="1718558"/>
            <a:ext cx="403937" cy="403936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36 h 176"/>
              <a:gd name="T8" fmla="*/ 16 w 176"/>
              <a:gd name="T9" fmla="*/ 152 h 176"/>
              <a:gd name="T10" fmla="*/ 72 w 176"/>
              <a:gd name="T11" fmla="*/ 152 h 176"/>
              <a:gd name="T12" fmla="*/ 72 w 176"/>
              <a:gd name="T13" fmla="*/ 168 h 176"/>
              <a:gd name="T14" fmla="*/ 60 w 176"/>
              <a:gd name="T15" fmla="*/ 168 h 176"/>
              <a:gd name="T16" fmla="*/ 56 w 176"/>
              <a:gd name="T17" fmla="*/ 172 h 176"/>
              <a:gd name="T18" fmla="*/ 60 w 176"/>
              <a:gd name="T19" fmla="*/ 176 h 176"/>
              <a:gd name="T20" fmla="*/ 116 w 176"/>
              <a:gd name="T21" fmla="*/ 176 h 176"/>
              <a:gd name="T22" fmla="*/ 120 w 176"/>
              <a:gd name="T23" fmla="*/ 172 h 176"/>
              <a:gd name="T24" fmla="*/ 116 w 176"/>
              <a:gd name="T25" fmla="*/ 168 h 176"/>
              <a:gd name="T26" fmla="*/ 104 w 176"/>
              <a:gd name="T27" fmla="*/ 168 h 176"/>
              <a:gd name="T28" fmla="*/ 104 w 176"/>
              <a:gd name="T29" fmla="*/ 152 h 176"/>
              <a:gd name="T30" fmla="*/ 160 w 176"/>
              <a:gd name="T31" fmla="*/ 152 h 176"/>
              <a:gd name="T32" fmla="*/ 176 w 176"/>
              <a:gd name="T33" fmla="*/ 136 h 176"/>
              <a:gd name="T34" fmla="*/ 176 w 176"/>
              <a:gd name="T35" fmla="*/ 16 h 176"/>
              <a:gd name="T36" fmla="*/ 160 w 176"/>
              <a:gd name="T37" fmla="*/ 0 h 176"/>
              <a:gd name="T38" fmla="*/ 96 w 176"/>
              <a:gd name="T39" fmla="*/ 168 h 176"/>
              <a:gd name="T40" fmla="*/ 80 w 176"/>
              <a:gd name="T41" fmla="*/ 168 h 176"/>
              <a:gd name="T42" fmla="*/ 80 w 176"/>
              <a:gd name="T43" fmla="*/ 152 h 176"/>
              <a:gd name="T44" fmla="*/ 96 w 176"/>
              <a:gd name="T45" fmla="*/ 152 h 176"/>
              <a:gd name="T46" fmla="*/ 96 w 176"/>
              <a:gd name="T47" fmla="*/ 168 h 176"/>
              <a:gd name="T48" fmla="*/ 168 w 176"/>
              <a:gd name="T49" fmla="*/ 136 h 176"/>
              <a:gd name="T50" fmla="*/ 160 w 176"/>
              <a:gd name="T51" fmla="*/ 144 h 176"/>
              <a:gd name="T52" fmla="*/ 16 w 176"/>
              <a:gd name="T53" fmla="*/ 144 h 176"/>
              <a:gd name="T54" fmla="*/ 8 w 176"/>
              <a:gd name="T55" fmla="*/ 136 h 176"/>
              <a:gd name="T56" fmla="*/ 8 w 176"/>
              <a:gd name="T57" fmla="*/ 128 h 176"/>
              <a:gd name="T58" fmla="*/ 168 w 176"/>
              <a:gd name="T59" fmla="*/ 128 h 176"/>
              <a:gd name="T60" fmla="*/ 168 w 176"/>
              <a:gd name="T61" fmla="*/ 136 h 176"/>
              <a:gd name="T62" fmla="*/ 168 w 176"/>
              <a:gd name="T63" fmla="*/ 120 h 176"/>
              <a:gd name="T64" fmla="*/ 8 w 176"/>
              <a:gd name="T65" fmla="*/ 120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7" y="152"/>
                  <a:pt x="16" y="152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8"/>
                  <a:pt x="72" y="168"/>
                  <a:pt x="72" y="168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58" y="168"/>
                  <a:pt x="56" y="170"/>
                  <a:pt x="56" y="172"/>
                </a:cubicBezTo>
                <a:cubicBezTo>
                  <a:pt x="56" y="174"/>
                  <a:pt x="58" y="176"/>
                  <a:pt x="6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8" y="176"/>
                  <a:pt x="120" y="174"/>
                  <a:pt x="120" y="172"/>
                </a:cubicBezTo>
                <a:cubicBezTo>
                  <a:pt x="120" y="170"/>
                  <a:pt x="118" y="168"/>
                  <a:pt x="116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9" y="152"/>
                  <a:pt x="176" y="145"/>
                  <a:pt x="176" y="13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96" y="168"/>
                </a:moveTo>
                <a:cubicBezTo>
                  <a:pt x="80" y="168"/>
                  <a:pt x="80" y="168"/>
                  <a:pt x="80" y="168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96" y="152"/>
                  <a:pt x="96" y="152"/>
                  <a:pt x="96" y="152"/>
                </a:cubicBezTo>
                <a:lnTo>
                  <a:pt x="96" y="168"/>
                </a:lnTo>
                <a:close/>
                <a:moveTo>
                  <a:pt x="168" y="136"/>
                </a:moveTo>
                <a:cubicBezTo>
                  <a:pt x="168" y="140"/>
                  <a:pt x="164" y="144"/>
                  <a:pt x="160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8" y="140"/>
                  <a:pt x="8" y="136"/>
                </a:cubicBezTo>
                <a:cubicBezTo>
                  <a:pt x="8" y="128"/>
                  <a:pt x="8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36"/>
                </a:lnTo>
                <a:close/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47" name="Oval 33"/>
          <p:cNvSpPr/>
          <p:nvPr/>
        </p:nvSpPr>
        <p:spPr>
          <a:xfrm>
            <a:off x="4232238" y="2864287"/>
            <a:ext cx="856303" cy="8563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sp>
        <p:nvSpPr>
          <p:cNvPr id="48" name="Freeform 91"/>
          <p:cNvSpPr>
            <a:spLocks noEditPoints="1"/>
          </p:cNvSpPr>
          <p:nvPr/>
        </p:nvSpPr>
        <p:spPr bwMode="auto">
          <a:xfrm>
            <a:off x="4414130" y="3111517"/>
            <a:ext cx="439957" cy="359580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 dirty="0"/>
          </a:p>
        </p:txBody>
      </p:sp>
      <p:sp>
        <p:nvSpPr>
          <p:cNvPr id="49" name="Oval 52"/>
          <p:cNvSpPr/>
          <p:nvPr/>
        </p:nvSpPr>
        <p:spPr>
          <a:xfrm>
            <a:off x="5667973" y="5357751"/>
            <a:ext cx="856303" cy="8563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3A3838"/>
              </a:solidFill>
            </a:endParaRPr>
          </a:p>
        </p:txBody>
      </p:sp>
      <p:sp>
        <p:nvSpPr>
          <p:cNvPr id="50" name="Freeform 117"/>
          <p:cNvSpPr>
            <a:spLocks noEditPoints="1"/>
          </p:cNvSpPr>
          <p:nvPr/>
        </p:nvSpPr>
        <p:spPr bwMode="auto">
          <a:xfrm>
            <a:off x="5858607" y="5548038"/>
            <a:ext cx="475612" cy="47561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Escolha da fonte de dados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85735" y="75565"/>
            <a:ext cx="4191000" cy="19050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061960" y="2219325"/>
            <a:ext cx="391477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/>
              <a:t>Dataset´s em diversos formatos</a:t>
            </a:r>
            <a:endParaRPr lang="pt-BR" altLang="en-US" sz="2800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/>
              <a:t>HTML</a:t>
            </a:r>
            <a:endParaRPr lang="pt-BR" altLang="en-US" sz="2800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/>
              <a:t>XML</a:t>
            </a:r>
            <a:endParaRPr lang="pt-BR" altLang="en-US" sz="2800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/>
              <a:t>WMS</a:t>
            </a:r>
            <a:endParaRPr lang="pt-BR" altLang="en-US" sz="2800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/>
              <a:t>CSV</a:t>
            </a:r>
            <a:endParaRPr lang="pt-BR" altLang="en-US" sz="2800" b="1"/>
          </a:p>
          <a:p>
            <a:pPr indent="0" algn="ctr">
              <a:buFont typeface="Arial" panose="020B0604020202020204" pitchFamily="34" charset="0"/>
              <a:buNone/>
            </a:pPr>
            <a:endParaRPr lang="pt-BR" altLang="en-US" sz="2800" b="1">
              <a:hlinkClick r:id="rId2" action="ppaction://hlinkfile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400" b="1"/>
              <a:t>Disponível em:</a:t>
            </a:r>
            <a:endParaRPr lang="pt-BR" altLang="en-US" sz="2400" b="1"/>
          </a:p>
          <a:p>
            <a:pPr indent="0" algn="ctr">
              <a:buFont typeface="Arial" panose="020B0604020202020204" pitchFamily="34" charset="0"/>
              <a:buNone/>
            </a:pPr>
            <a:r>
              <a:rPr lang="pt-BR" altLang="en-US" sz="2800" b="1">
                <a:hlinkClick r:id="rId2" action="ppaction://hlinkfile"/>
              </a:rPr>
              <a:t>data.gov</a:t>
            </a:r>
            <a:endParaRPr lang="pt-BR" altLang="en-US" sz="2800" b="1"/>
          </a:p>
          <a:p>
            <a:endParaRPr lang="pt-BR" altLang="en-US"/>
          </a:p>
        </p:txBody>
      </p:sp>
      <p:pic>
        <p:nvPicPr>
          <p:cNvPr id="3" name="Espaço Reservado para Conteúdo 2" descr="data-gov.aa8b9dfa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7210" y="1872615"/>
            <a:ext cx="7248525" cy="407733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04775" y="6351905"/>
            <a:ext cx="2205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Imagens do Google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Escolha da fonte de dados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3759835"/>
            <a:ext cx="10664825" cy="241744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pt-BR" altLang="en-US">
                <a:sym typeface="+mn-ea"/>
              </a:rPr>
              <a:t>“Armazenamento de empregos da cidade de NY”;</a:t>
            </a:r>
            <a:endParaRPr lang="pt-BR" altLang="en-US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lang="pt-BR" altLang="en-US">
                <a:sym typeface="+mn-ea"/>
              </a:rPr>
              <a:t>Base de dados em formato CSV (COMMA);</a:t>
            </a:r>
            <a:endParaRPr lang="pt-BR" altLang="en-US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lang="pt-BR" altLang="en-US">
                <a:sym typeface="+mn-ea"/>
              </a:rPr>
              <a:t>Tamanho: 17,5Mb;</a:t>
            </a:r>
            <a:endParaRPr lang="pt-BR" altLang="en-US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lang="pt-BR" altLang="en-US">
                <a:sym typeface="+mn-ea"/>
              </a:rPr>
              <a:t>Contém “27” colunas e “3363” linhas.</a:t>
            </a:r>
            <a:endParaRPr lang="pt-BR" altLang="en-US"/>
          </a:p>
        </p:txBody>
      </p:sp>
      <p:pic>
        <p:nvPicPr>
          <p:cNvPr id="6" name="Espaço Reservado para Conteúdo 5" descr="Screenshot from 2018-06-23 08-08-2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1965" y="1796415"/>
            <a:ext cx="11227435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Criação da tabela desnormalizada - DDL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9565"/>
            <a:ext cx="10515600" cy="51669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000">
                <a:solidFill>
                  <a:srgbClr val="530D6F"/>
                </a:solidFill>
              </a:rPr>
              <a:t>DROP DATABASE</a:t>
            </a:r>
            <a:r>
              <a:rPr lang="pt-BR" altLang="en-US" sz="2000">
                <a:solidFill>
                  <a:schemeClr val="accent6">
                    <a:lumMod val="50000"/>
                  </a:schemeClr>
                </a:solidFill>
              </a:rPr>
              <a:t> IF</a:t>
            </a:r>
            <a:r>
              <a:rPr lang="pt-BR" altLang="en-US" sz="2000"/>
              <a:t> EXISTS NYCJobs;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>
                <a:solidFill>
                  <a:srgbClr val="530D6F"/>
                </a:solidFill>
              </a:rPr>
              <a:t>CREATE DATABASE</a:t>
            </a:r>
            <a:r>
              <a:rPr lang="pt-BR" altLang="en-US" sz="2000"/>
              <a:t> </a:t>
            </a:r>
            <a:r>
              <a:rPr lang="pt-BR" altLang="en-US" sz="2000">
                <a:solidFill>
                  <a:schemeClr val="accent6">
                    <a:lumMod val="50000"/>
                  </a:schemeClr>
                </a:solidFill>
              </a:rPr>
              <a:t>IF NOT</a:t>
            </a:r>
            <a:r>
              <a:rPr lang="pt-BR" altLang="en-US" sz="2000"/>
              <a:t> EXISTS NYCJobs </a:t>
            </a:r>
            <a:r>
              <a:rPr lang="pt-BR" altLang="en-US" sz="2000">
                <a:solidFill>
                  <a:srgbClr val="530D6F"/>
                </a:solidFill>
              </a:rPr>
              <a:t>DEFAULT CHARACTER SET</a:t>
            </a:r>
            <a:r>
              <a:rPr lang="pt-BR" altLang="en-US" sz="2000"/>
              <a:t> = utf8;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USE NYCJobs;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CREATE TABLE IF NOT EXISTS JobsDesnormalizado (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	id                                        </a:t>
            </a:r>
            <a:r>
              <a:rPr lang="pt-BR" altLang="en-US" sz="2000">
                <a:solidFill>
                  <a:srgbClr val="DB6313"/>
                </a:solidFill>
              </a:rPr>
              <a:t>INT </a:t>
            </a:r>
            <a:r>
              <a:rPr lang="pt-BR" altLang="en-US" sz="2000"/>
              <a:t>                     </a:t>
            </a:r>
            <a:r>
              <a:rPr lang="pt-BR" altLang="en-US" sz="2000">
                <a:solidFill>
                  <a:srgbClr val="530D6F"/>
                </a:solidFill>
              </a:rPr>
              <a:t>NOT NULL PRIMARY KEY</a:t>
            </a:r>
            <a:r>
              <a:rPr lang="pt-BR" altLang="en-US" sz="2000"/>
              <a:t> AUTO_INCREMENT,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                JobId                                 </a:t>
            </a:r>
            <a:r>
              <a:rPr lang="pt-BR" altLang="en-US" sz="2000">
                <a:solidFill>
                  <a:srgbClr val="DB6313"/>
                </a:solidFill>
              </a:rPr>
              <a:t> INT</a:t>
            </a:r>
            <a:r>
              <a:rPr lang="pt-BR" altLang="en-US" sz="2000">
                <a:solidFill>
                  <a:srgbClr val="530D6F"/>
                </a:solidFill>
              </a:rPr>
              <a:t>                      NOT NULL,</a:t>
            </a:r>
            <a:endParaRPr lang="pt-BR" altLang="en-US" sz="2000">
              <a:solidFill>
                <a:srgbClr val="530D6F"/>
              </a:solidFill>
            </a:endParaRPr>
          </a:p>
          <a:p>
            <a:pPr marL="0" indent="0">
              <a:buNone/>
            </a:pPr>
            <a:r>
              <a:rPr lang="pt-BR" altLang="en-US" sz="2000"/>
              <a:t>	Agency                              </a:t>
            </a:r>
            <a:r>
              <a:rPr lang="pt-BR" altLang="en-US" sz="2000">
                <a:solidFill>
                  <a:srgbClr val="DB6313"/>
                </a:solidFill>
              </a:rPr>
              <a:t>VARCHAR</a:t>
            </a:r>
            <a:r>
              <a:rPr lang="pt-BR" altLang="en-US" sz="2000"/>
              <a:t>(100)  </a:t>
            </a:r>
            <a:r>
              <a:rPr lang="pt-BR" altLang="en-US" sz="2000">
                <a:solidFill>
                  <a:srgbClr val="530D6F"/>
                </a:solidFill>
              </a:rPr>
              <a:t>NOT NULL</a:t>
            </a:r>
            <a:r>
              <a:rPr lang="pt-BR" altLang="en-US" sz="2000"/>
              <a:t>,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	Posting_type                   </a:t>
            </a:r>
            <a:r>
              <a:rPr lang="pt-BR" altLang="en-US" sz="2000">
                <a:solidFill>
                  <a:srgbClr val="DB6313"/>
                </a:solidFill>
              </a:rPr>
              <a:t> VARCHAR</a:t>
            </a:r>
            <a:r>
              <a:rPr lang="pt-BR" altLang="en-US" sz="2000"/>
              <a:t>(20),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buNone/>
            </a:pPr>
            <a:r>
              <a:rPr lang="pt-BR" altLang="en-US" sz="2000"/>
              <a:t>	</a:t>
            </a:r>
            <a:r>
              <a:rPr lang="pt-BR" altLang="en-US" sz="2000" b="1"/>
              <a:t>...</a:t>
            </a:r>
            <a:endParaRPr lang="pt-BR" altLang="en-US" sz="2000" b="1"/>
          </a:p>
          <a:p>
            <a:pPr marL="0" indent="0">
              <a:buNone/>
            </a:pPr>
            <a:r>
              <a:rPr lang="pt-BR" altLang="en-US" sz="2000"/>
              <a:t>	Business_title                  </a:t>
            </a:r>
            <a:r>
              <a:rPr lang="pt-BR" altLang="en-US" sz="2000">
                <a:solidFill>
                  <a:srgbClr val="DB6313"/>
                </a:solidFill>
              </a:rPr>
              <a:t>VARCHAR</a:t>
            </a:r>
            <a:r>
              <a:rPr lang="pt-BR" altLang="en-US" sz="2000"/>
              <a:t>(200) </a:t>
            </a:r>
            <a:r>
              <a:rPr lang="pt-BR" altLang="en-US" sz="2000">
                <a:solidFill>
                  <a:srgbClr val="7030A0"/>
                </a:solidFill>
              </a:rPr>
              <a:t> </a:t>
            </a:r>
            <a:r>
              <a:rPr lang="pt-BR" altLang="en-US" sz="2000">
                <a:solidFill>
                  <a:srgbClr val="530D6F"/>
                </a:solidFill>
              </a:rPr>
              <a:t>NOT NULL</a:t>
            </a:r>
            <a:r>
              <a:rPr lang="pt-BR" altLang="en-US" sz="2000"/>
              <a:t>,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	Job_Category                   </a:t>
            </a:r>
            <a:r>
              <a:rPr lang="pt-BR" altLang="en-US" sz="2000">
                <a:solidFill>
                  <a:srgbClr val="DB6313"/>
                </a:solidFill>
              </a:rPr>
              <a:t>VARCHAR</a:t>
            </a:r>
            <a:r>
              <a:rPr lang="pt-BR" altLang="en-US" sz="2000"/>
              <a:t>(200), 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) ENGINE = InnoDB DEFAULT CHARACTER SET = utf8;</a:t>
            </a:r>
            <a:endParaRPr lang="pt-B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Criação da tabela desnormalizada - DDL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pic>
        <p:nvPicPr>
          <p:cNvPr id="7" name="Espaço Reservado para Conteúdo 6" descr="Screenshot from 2018-06-21 20-23-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6630" y="1691005"/>
            <a:ext cx="2619375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latin typeface="Malgun Gothic" panose="020B0503020000020004" charset="-127"/>
                <a:ea typeface="Malgun Gothic" panose="020B0503020000020004" charset="-127"/>
              </a:rPr>
              <a:t>Inserção na tabela desnormalizada - DML</a:t>
            </a:r>
            <a:endParaRPr lang="pt-BR" altLang="en-US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0020"/>
            <a:ext cx="10515600" cy="50488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000"/>
              <a:t>USE NYCJobs;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LOAD DATA LOCAL INFILE '~/Documents/NYC_Jobs.csv'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INTO TABLE JobsDesnormalizado 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CHARACTER </a:t>
            </a:r>
            <a:r>
              <a:rPr lang="pt-BR" altLang="en-US" sz="2000">
                <a:solidFill>
                  <a:srgbClr val="530D6F"/>
                </a:solidFill>
              </a:rPr>
              <a:t>SET</a:t>
            </a:r>
            <a:r>
              <a:rPr lang="pt-BR" altLang="en-US" sz="2000"/>
              <a:t> utf8      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FIELDS TERMINATED BY '</a:t>
            </a:r>
            <a:r>
              <a:rPr lang="pt-BR" altLang="en-US" sz="2000">
                <a:solidFill>
                  <a:srgbClr val="530D6F"/>
                </a:solidFill>
              </a:rPr>
              <a:t>,</a:t>
            </a:r>
            <a:r>
              <a:rPr lang="pt-BR" altLang="en-US" sz="2000"/>
              <a:t>'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OPTIONALLY ENCLOSED BY '"'	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LINES TERMINATED BY '</a:t>
            </a:r>
            <a:r>
              <a:rPr lang="pt-BR" altLang="en-US" sz="2000">
                <a:solidFill>
                  <a:srgbClr val="530D6F"/>
                </a:solidFill>
              </a:rPr>
              <a:t>\n</a:t>
            </a:r>
            <a:r>
              <a:rPr lang="pt-BR" altLang="en-US" sz="2000"/>
              <a:t>'</a:t>
            </a: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IGNORE </a:t>
            </a:r>
            <a:r>
              <a:rPr lang="pt-BR" altLang="en-US" sz="2000">
                <a:solidFill>
                  <a:srgbClr val="530D6F"/>
                </a:solidFill>
              </a:rPr>
              <a:t>1</a:t>
            </a:r>
            <a:r>
              <a:rPr lang="pt-BR" altLang="en-US" sz="2000"/>
              <a:t> LINES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(  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	JobID,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	Agency,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	Posting_type,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 	</a:t>
            </a:r>
            <a:r>
              <a:rPr lang="pt-BR" altLang="en-US" sz="2000" b="1"/>
              <a:t>...</a:t>
            </a:r>
            <a:endParaRPr lang="pt-BR" altLang="en-US" sz="2000" b="1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	Process_date</a:t>
            </a:r>
            <a:endParaRPr lang="pt-BR" altLang="en-US" sz="20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sz="2000"/>
              <a:t>)</a:t>
            </a:r>
            <a:endParaRPr lang="pt-BR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 b="1">
                <a:latin typeface="Malgun Gothic" panose="020B0503020000020004" charset="-127"/>
                <a:ea typeface="Malgun Gothic" panose="020B0503020000020004" charset="-127"/>
              </a:rPr>
              <a:t>Normalização</a:t>
            </a:r>
            <a:endParaRPr lang="pt-BR" altLang="en-US" sz="4000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3200"/>
              <a:t>Primeira fórmula normal -&gt; </a:t>
            </a:r>
            <a:r>
              <a:rPr lang="pt-BR" altLang="en-US" sz="3200" b="1"/>
              <a:t>1FN</a:t>
            </a:r>
            <a:endParaRPr lang="pt-BR" altLang="en-US" sz="3200" b="1"/>
          </a:p>
          <a:p>
            <a:endParaRPr lang="pt-BR" altLang="en-US"/>
          </a:p>
          <a:p>
            <a:pPr marL="0" indent="0" algn="ctr">
              <a:buNone/>
            </a:pPr>
            <a:r>
              <a:rPr lang="pt-BR" altLang="en-US" sz="3600"/>
              <a:t>“diz-se que uma tabela está na primeira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forma normal, quando ela não contém</a:t>
            </a:r>
            <a:endParaRPr lang="pt-BR" altLang="en-US" sz="3600"/>
          </a:p>
          <a:p>
            <a:pPr marL="0" indent="0" algn="ctr">
              <a:buNone/>
            </a:pPr>
            <a:r>
              <a:rPr lang="pt-BR" altLang="en-US" sz="3600"/>
              <a:t>tabelas aninhadas”</a:t>
            </a:r>
            <a:endParaRPr lang="pt-BR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10548</Words>
  <Application>WPS Presentation</Application>
  <PresentationFormat>Widescreen</PresentationFormat>
  <Paragraphs>296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Malgun Gothic</vt:lpstr>
      <vt:lpstr>Calibri</vt:lpstr>
      <vt:lpstr>Microsoft YaHei</vt:lpstr>
      <vt:lpstr/>
      <vt:lpstr>Arial Unicode MS</vt:lpstr>
      <vt:lpstr>Calibri Light</vt:lpstr>
      <vt:lpstr>Wingdings</vt:lpstr>
      <vt:lpstr>Segoe Print</vt:lpstr>
      <vt:lpstr>Tema do Office</vt:lpstr>
      <vt:lpstr>PowerPoint 演示文稿</vt:lpstr>
      <vt:lpstr>PowerPoint 演示文稿</vt:lpstr>
      <vt:lpstr>PowerPoint 演示文稿</vt:lpstr>
      <vt:lpstr>Escolha da fonte de dados</vt:lpstr>
      <vt:lpstr>Escolha da fonte de dados</vt:lpstr>
      <vt:lpstr>Criação da tabela desnormalizada - DDL</vt:lpstr>
      <vt:lpstr>Criação da tabela desnormalizada - DDL</vt:lpstr>
      <vt:lpstr>Inserção na tabela desnormalizada - DML</vt:lpstr>
      <vt:lpstr>Normalização</vt:lpstr>
      <vt:lpstr>Normalização -&gt; 1FN</vt:lpstr>
      <vt:lpstr>Normalização</vt:lpstr>
      <vt:lpstr>Normalização -&gt; 2FN</vt:lpstr>
      <vt:lpstr>Normalização</vt:lpstr>
      <vt:lpstr>Normalização -&gt; 3FN</vt:lpstr>
      <vt:lpstr>PowerPoint 演示文稿</vt:lpstr>
      <vt:lpstr>Modelo ER</vt:lpstr>
      <vt:lpstr>Criação do banco normalizado - DDL</vt:lpstr>
      <vt:lpstr>Criação do banco normalizado - DDL</vt:lpstr>
      <vt:lpstr>Modelo Relacional</vt:lpstr>
      <vt:lpstr>Inserção no banco normalizado - DML</vt:lpstr>
      <vt:lpstr>Inserção no banco normalizado - DML2</vt:lpstr>
      <vt:lpstr>Inserção no banco normalizado - DML2</vt:lpstr>
      <vt:lpstr>Consultas</vt:lpstr>
      <vt:lpstr>Consultas</vt:lpstr>
      <vt:lpstr>Consultas</vt:lpstr>
      <vt:lpstr>Consultas</vt:lpstr>
      <vt:lpstr>Consultas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Claiton</dc:creator>
  <cp:lastModifiedBy>Claiton</cp:lastModifiedBy>
  <cp:revision>20</cp:revision>
  <dcterms:created xsi:type="dcterms:W3CDTF">2018-06-22T00:31:00Z</dcterms:created>
  <dcterms:modified xsi:type="dcterms:W3CDTF">2018-06-24T00:05:45Z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1046-10.2.0.6051</vt:lpwstr>
  </property>
</Properties>
</file>