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7809-2A9E-4F26-A727-5B3CB9A1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AD26A-D66B-4288-87B1-E6DCBE3D5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24A6C-CC55-4B2E-8325-7E534376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3285B-3A74-4ECA-BDD9-B2F09DF1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73BAE-32F2-4902-8DB9-F26B0BE5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1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DED8-0F88-489D-B763-3FF0AE11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08D300-1B62-4DE6-A4AC-3EAE79CF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D6FD5-0250-49A7-9F83-7A39C070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AB238-1ED6-45BB-94FE-CC6B5D60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B4494-67CA-43F4-8B25-3BF2A31E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2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EF9732-AAD7-4A0A-948A-BA9165EA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FFAD0C-9028-49F5-B7ED-F88EA424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CCBFC-31BB-476E-9590-7BFFED8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6E61-34F4-4758-BC90-BA9A77FD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B95BA-CB89-40DC-BFCC-D3665C9E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61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F304-5FD6-4E64-874B-367258D6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90BE4-EC07-4A46-88BA-C5FCC47A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D4F4A-A01B-41FB-BE91-88D4000B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2BF9D-9FFD-48B2-8F2B-C6941785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92FA5-C4A3-4F03-BACA-97CFE015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B44E9-377E-4B11-80F8-4DCEC6C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79FF1-81B4-4436-9576-39C15F6E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2AC96-5A6C-4890-B848-E4F3C1E9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01D981-DE3F-45CC-A171-548BFF6C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A5C68-782C-4678-9B86-A5D3EC98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9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9148E-FC9D-4F25-A95C-D9E9CF16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32292-0465-470F-A535-9682FAAB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5F84F3-9A00-4647-A49C-317BB645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2F70C-6EA0-425A-85C4-7F58D396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D8D35-0F30-40E2-8ECE-1CCB14E3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9DB784-E3DE-41EF-9BCD-C6C00E5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A0530-D3ED-45B3-991D-8CA2446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EF17DF-B486-426F-A7C2-00CD3D10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0EBB1-6442-4EF1-821F-2771AB7F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27188B-F656-4F40-AF20-9143DA16C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4D304D-5C60-4533-863B-C29E9147C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2A7BEF-04F0-4E92-8076-FB5EA670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B80FE8-C7D8-4748-8312-CC4B48F4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1EF256-9D57-4C65-8BEF-38810A5E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103B2-2BA5-4280-8522-88330AF9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810EEB-1C13-48BA-9F83-17CC6AE7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419CA6-76D8-4617-8A3F-6432E58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227F8E-885C-4936-9AF7-E99D9542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89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649BBE-585E-4196-807B-ECB93377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1D4B08-65D0-41A0-98DE-EE07B462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14E7D8-6856-46B6-A599-255387B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9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88EF-251C-4A4E-B5F1-813DFBEF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05E6E-0B06-4C84-8A45-A131B64F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749E29-0A85-4B80-B67E-E134A0C1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EB07EC-5F8B-4627-9655-8057B9B3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AF1DEA-9E13-4BF4-A1F0-F2DFBB6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C438C-65B5-43ED-B89C-94BC40DC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2015-484A-4AB4-8093-EECB9745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B506B3-2177-47DE-8675-63D7A3733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1469C2-B5D7-4681-ACDE-887F42830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F8141B-FB93-44C7-B0D5-F2EF0D6E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4FC28-805D-4A24-8B2A-C6C1A791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B38E7-519A-4CA1-A126-94D9EAF9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ABB1EE-C9FE-449D-8B1B-396B3B5D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AEB9A0-FD37-4C3D-9EE2-F4128CE9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348FB-2211-46D5-AB9A-552A5173C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C7A1-48EC-438E-B3C3-1AFDBA9D3F7F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2560E-7959-4198-9722-5ACC83A26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F017FE-DFA7-42AD-8D45-83DC0365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F425-88B3-4B73-8B92-BABD27728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678DD-98B0-4841-97FE-63FC27E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2944"/>
            <a:ext cx="10668000" cy="1655762"/>
          </a:xfrm>
        </p:spPr>
        <p:txBody>
          <a:bodyPr/>
          <a:lstStyle/>
          <a:p>
            <a:r>
              <a:rPr lang="pt-BR" dirty="0" err="1"/>
              <a:t>Claiver</a:t>
            </a:r>
            <a:r>
              <a:rPr lang="pt-BR" dirty="0"/>
              <a:t> Correa &amp; Carlos Daniel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5B36A-FBEF-4626-AA4F-B8657993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767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O que é o </a:t>
            </a:r>
            <a:r>
              <a:rPr lang="pt-BR" b="1" dirty="0" err="1"/>
              <a:t>Portugol</a:t>
            </a:r>
            <a:r>
              <a:rPr lang="pt-BR" b="1" dirty="0"/>
              <a:t>?</a:t>
            </a:r>
          </a:p>
          <a:p>
            <a:endParaRPr lang="pt-BR" b="1" dirty="0"/>
          </a:p>
          <a:p>
            <a:r>
              <a:rPr lang="pt-BR" i="1" dirty="0"/>
              <a:t>O </a:t>
            </a:r>
            <a:r>
              <a:rPr lang="pt-BR" i="1" dirty="0" err="1"/>
              <a:t>Portugol</a:t>
            </a:r>
            <a:r>
              <a:rPr lang="pt-BR" i="1" dirty="0"/>
              <a:t> é uma representação que se assemelha bastante com a linguagem C, porém é escrito em português. A ideia é facilitar a construção e a leitura dos algoritmos usando uma linguagem mais fácil aos alunos.</a:t>
            </a:r>
          </a:p>
        </p:txBody>
      </p:sp>
    </p:spTree>
    <p:extLst>
      <p:ext uri="{BB962C8B-B14F-4D97-AF65-F5344CB8AC3E}">
        <p14:creationId xmlns:p14="http://schemas.microsoft.com/office/powerpoint/2010/main" val="267559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F6FD7-6E35-4FE6-8D08-6980A2B5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331" y="2884079"/>
            <a:ext cx="10515599" cy="753426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E254C0-2DAA-45B1-AC6B-922AB553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26798"/>
            <a:ext cx="12191999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511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Leia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Em alguns problemas, precisamos que o usuário digite um valor a ser armazenado. Por exemplo, se quisermos elaborar um algoritmo para calcular a média de nota dos alunos, precisaremos que o usuário informe ao algoritmo quais as suas notas. No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PT Sans"/>
              </a:rPr>
              <a:t>portugol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 a instrução de entrada de dados via teclado é chamada de "leia", pois segue a ideia de que o algoritmo está lendo dados do ambiente externo(usuário) para poder utilizá-los.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O Comando leia é utilizado quando se deseja obter informações do teclado do computador, ou seja, é um comando de entrada de dados. Esse comando aguarda um valor a ser digitado e o atribui diretamente na variável.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Para utilizar o comando leia, você deverá escrever este comando e entre parênteses colocar a(s)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PT Sans"/>
              </a:rPr>
              <a:t>variavel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 (eis) que você quer que recebam os valores a serem digitados. A sintaxe deste comando está exemplificada a seguir: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T Sans"/>
              </a:rPr>
              <a:t>Exemplo de Sintaxe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CDCDCD"/>
              </a:solidFill>
              <a:effectLst/>
              <a:latin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inteiro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cadeia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//chamando o comando leia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leia(x)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leia(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y,z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//No final as variáveis irão possuir o valor digitado pelo usuário.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Note que para armazenar um valor em uma variável, é necessário que a mesma já tenha sido declarada anteriormente. Assim como no comando escreva, se quisermos que o usuário entre com dados sucessivos, basta separar as variáveis dentro dos parênteses com vírgula.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O fluxograma abaixo ilustra um algoritmo que lê as variáveis: idade, salario, nome, sobrenome, nota1, nota2 e nota3.</a:t>
            </a:r>
            <a:endParaRPr kumimoji="0" lang="pt-BR" altLang="pt-BR" sz="28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O exemplo a seguir ilustra em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PT Sans"/>
              </a:rPr>
              <a:t>portugol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 o mesmo algoritmo do fluxograma acima.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T Sans"/>
              </a:rPr>
              <a:t>Exemplo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CDCDCD"/>
              </a:solidFill>
              <a:effectLst/>
              <a:latin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inicio()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inteiro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idade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salario, nota1, nota2, nota3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cadeia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nome, sobrenome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escreva(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"Informe a sua idade: 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leia (idade)            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//lê o valor digitado para "idade"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escreva(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"Informe seu salario: 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leia (salario)          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//lê o valor digitado para "salario"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escreva(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"Informe o seu nome e sobrenome: 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Fluxograma ilustrando um algoritmo que lê variaveis.">
            <a:extLst>
              <a:ext uri="{FF2B5EF4-FFF2-40B4-BE49-F238E27FC236}">
                <a16:creationId xmlns:a16="http://schemas.microsoft.com/office/drawing/2014/main" id="{E179A625-F3C6-409C-8E08-29DA8E61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33" y="3682193"/>
            <a:ext cx="903536" cy="29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0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82C83-0DC4-4385-A23A-B9F4E18D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Atribuições</a:t>
            </a:r>
          </a:p>
          <a:p>
            <a:pPr marL="0" indent="0">
              <a:buNone/>
            </a:pPr>
            <a:r>
              <a:rPr lang="pt-BR" dirty="0"/>
              <a:t>Quando criamos uma variável, simplesmente separamos um espaço de memória para um conteúdo. Para especificar esse conteúdo, precisamos de alguma forma determinar um valor para essa variável. Para isso, usamos a operação de atribuição.</a:t>
            </a:r>
          </a:p>
          <a:p>
            <a:pPr marL="0" indent="0">
              <a:buNone/>
            </a:pPr>
            <a:r>
              <a:rPr lang="pt-BR" dirty="0"/>
              <a:t>A instrução de atribuição serve para alterar o valor de uma variável. Ao fazer isso dizemos que estamos atribuindo um novo valor a esta variável. A atribuição de valores pode ser feita de variadas formas. Pode-se atribuir valores através de constantes, de dados digitados pelo usuário (Leia) ou mesmo através de comparações e operações com outras variáveis já existentes. Neste último caso, após a execução da operação, a variável conterá o valor resultante da operação. O sinal de igual "=" é o símbolo da atribuição no </a:t>
            </a:r>
            <a:r>
              <a:rPr lang="pt-BR" dirty="0" err="1"/>
              <a:t>Portugol</a:t>
            </a:r>
            <a:r>
              <a:rPr lang="pt-BR" dirty="0"/>
              <a:t>. A variável a esquerda do sinal de igual recebe o valor das operações que estiverem à direita. Veja a sintaxe: </a:t>
            </a:r>
          </a:p>
          <a:p>
            <a:pPr marL="0" indent="0">
              <a:buNone/>
            </a:pPr>
            <a:r>
              <a:rPr lang="pt-BR" dirty="0"/>
              <a:t>Exemplo de Sintaxe</a:t>
            </a:r>
          </a:p>
          <a:p>
            <a:pPr marL="0" indent="0">
              <a:buNone/>
            </a:pPr>
            <a:r>
              <a:rPr lang="pt-BR" dirty="0" err="1"/>
              <a:t>variavel</a:t>
            </a:r>
            <a:r>
              <a:rPr lang="pt-BR" dirty="0"/>
              <a:t> = 6  </a:t>
            </a:r>
          </a:p>
          <a:p>
            <a:pPr marL="0" indent="0">
              <a:buNone/>
            </a:pPr>
            <a:r>
              <a:rPr lang="pt-BR" dirty="0" err="1"/>
              <a:t>variavel</a:t>
            </a:r>
            <a:r>
              <a:rPr lang="pt-BR" dirty="0"/>
              <a:t> = variavel2  </a:t>
            </a:r>
          </a:p>
          <a:p>
            <a:pPr marL="0" indent="0">
              <a:buNone/>
            </a:pPr>
            <a:r>
              <a:rPr lang="pt-BR" dirty="0" err="1"/>
              <a:t>variavel</a:t>
            </a:r>
            <a:r>
              <a:rPr lang="pt-BR" dirty="0"/>
              <a:t> = 6 + 4 / variavel2  </a:t>
            </a:r>
          </a:p>
          <a:p>
            <a:pPr marL="0" indent="0">
              <a:buNone/>
            </a:pPr>
            <a:r>
              <a:rPr lang="pt-BR" dirty="0"/>
              <a:t>leia (</a:t>
            </a:r>
            <a:r>
              <a:rPr lang="pt-BR" dirty="0" err="1"/>
              <a:t>variavel</a:t>
            </a:r>
            <a:r>
              <a:rPr lang="pt-BR" dirty="0"/>
              <a:t>)  </a:t>
            </a:r>
          </a:p>
          <a:p>
            <a:pPr marL="0" indent="0">
              <a:buNone/>
            </a:pPr>
            <a:r>
              <a:rPr lang="pt-BR" dirty="0"/>
              <a:t>Note que uma variável só pode receber atribuições do mesmo tipo que ela. Ou seja, se a variável "b" é do tipo inteiro e a variável "a" é do tipo real, a atribuição não poderá ser realizada.</a:t>
            </a:r>
          </a:p>
          <a:p>
            <a:pPr marL="0" indent="0">
              <a:buNone/>
            </a:pPr>
            <a:r>
              <a:rPr lang="pt-BR" dirty="0"/>
              <a:t>Existem alguns operandos no </a:t>
            </a:r>
            <a:r>
              <a:rPr lang="pt-BR" dirty="0" err="1"/>
              <a:t>Portugol</a:t>
            </a:r>
            <a:r>
              <a:rPr lang="pt-BR" dirty="0"/>
              <a:t> que podem ser utilizados para atribuição de valores. São eles:</a:t>
            </a:r>
          </a:p>
          <a:p>
            <a:pPr marL="0" indent="0">
              <a:buNone/>
            </a:pPr>
            <a:r>
              <a:rPr lang="pt-BR" dirty="0"/>
              <a:t>Operandos:</a:t>
            </a:r>
          </a:p>
          <a:p>
            <a:pPr marL="0" indent="0">
              <a:buNone/>
            </a:pPr>
            <a:r>
              <a:rPr lang="pt-BR" dirty="0"/>
              <a:t>variavel1 += variavel2  // Equivalente a: variavel1 = variavel1 + variavel2;  </a:t>
            </a:r>
          </a:p>
          <a:p>
            <a:pPr marL="0" indent="0">
              <a:buNone/>
            </a:pPr>
            <a:r>
              <a:rPr lang="pt-BR" dirty="0"/>
              <a:t>variavel1 -= variavel2  // Equivalente a: variavel1 = variavel1 - variavel2;  </a:t>
            </a:r>
          </a:p>
          <a:p>
            <a:pPr marL="0" indent="0">
              <a:buNone/>
            </a:pPr>
            <a:r>
              <a:rPr lang="pt-BR" dirty="0"/>
              <a:t>variavel1 *= variavel2  // Equivalente a: variavel1 = variavel1 * variavel2;  </a:t>
            </a:r>
          </a:p>
          <a:p>
            <a:pPr marL="0" indent="0">
              <a:buNone/>
            </a:pPr>
            <a:r>
              <a:rPr lang="pt-BR" dirty="0"/>
              <a:t>variavel1 /= variavel2  // Equivalente a: variavel1 = variavel1 / variavel2;  </a:t>
            </a:r>
          </a:p>
          <a:p>
            <a:pPr marL="0" indent="0">
              <a:buNone/>
            </a:pPr>
            <a:r>
              <a:rPr lang="pt-BR" dirty="0"/>
              <a:t>variavel1 %= variavel2  // Equivalente a: variavel1 = variavel1 % variavel2;  </a:t>
            </a:r>
          </a:p>
          <a:p>
            <a:pPr marL="0" indent="0">
              <a:buNone/>
            </a:pPr>
            <a:r>
              <a:rPr lang="pt-BR" dirty="0"/>
              <a:t>variavel1 &amp; variavel2   // Equivalente a: variavel1 = variavel1 &amp; variavel2;  </a:t>
            </a:r>
          </a:p>
          <a:p>
            <a:pPr marL="0" indent="0">
              <a:buNone/>
            </a:pPr>
            <a:r>
              <a:rPr lang="pt-BR" dirty="0"/>
              <a:t>variavel1 ^= variavel2  // Equivalente a: variavel1 = variavel1 ^ variavel2;  </a:t>
            </a:r>
          </a:p>
          <a:p>
            <a:pPr marL="0" indent="0">
              <a:buNone/>
            </a:pPr>
            <a:r>
              <a:rPr lang="pt-BR" dirty="0"/>
              <a:t>variavel1 |= variavel2  // Equivalente a: variavel1 = variavel1 | variavel2;  </a:t>
            </a:r>
          </a:p>
          <a:p>
            <a:pPr marL="0" indent="0">
              <a:buNone/>
            </a:pPr>
            <a:r>
              <a:rPr lang="pt-BR" dirty="0"/>
              <a:t>variavel1++             // Equivalente a: variavel1 = variavel1 + 1;  </a:t>
            </a:r>
          </a:p>
          <a:p>
            <a:pPr marL="0" indent="0">
              <a:buNone/>
            </a:pPr>
            <a:r>
              <a:rPr lang="pt-BR" dirty="0"/>
              <a:t>variavel1--             // Equivalente a: variavel1 = variavel1 - 1;  </a:t>
            </a:r>
          </a:p>
          <a:p>
            <a:pPr marL="0" indent="0">
              <a:buNone/>
            </a:pPr>
            <a:r>
              <a:rPr lang="pt-BR" dirty="0"/>
              <a:t>Para melhor compreensão deste conceito, confira o exemplo abaixo.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3A9E19-B843-49F6-BDD9-615AF61867EF}"/>
              </a:ext>
            </a:extLst>
          </p:cNvPr>
          <p:cNvSpPr txBox="1"/>
          <p:nvPr/>
        </p:nvSpPr>
        <p:spPr>
          <a:xfrm>
            <a:off x="5136777" y="3429000"/>
            <a:ext cx="70552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Exemplo:</a:t>
            </a:r>
          </a:p>
          <a:p>
            <a:r>
              <a:rPr lang="pt-BR" sz="1400" b="1" dirty="0"/>
              <a:t>programa</a:t>
            </a:r>
            <a:r>
              <a:rPr lang="pt-BR" sz="1400" dirty="0"/>
              <a:t>  </a:t>
            </a:r>
          </a:p>
          <a:p>
            <a:r>
              <a:rPr lang="pt-BR" sz="1400" dirty="0"/>
              <a:t>{  </a:t>
            </a:r>
          </a:p>
          <a:p>
            <a:r>
              <a:rPr lang="pt-BR" sz="1400" dirty="0"/>
              <a:t>    </a:t>
            </a:r>
            <a:r>
              <a:rPr lang="pt-BR" sz="1400" b="1" dirty="0" err="1"/>
              <a:t>funcao</a:t>
            </a:r>
            <a:r>
              <a:rPr lang="pt-BR" sz="1400" dirty="0"/>
              <a:t> inicio()  </a:t>
            </a:r>
          </a:p>
          <a:p>
            <a:r>
              <a:rPr lang="pt-BR" sz="1400" dirty="0"/>
              <a:t>    {  </a:t>
            </a:r>
          </a:p>
          <a:p>
            <a:r>
              <a:rPr lang="pt-BR" sz="1400" dirty="0"/>
              <a:t>        //Atribuição de valores constantes a uma variável  </a:t>
            </a:r>
          </a:p>
          <a:p>
            <a:r>
              <a:rPr lang="pt-BR" sz="1400" dirty="0"/>
              <a:t>        </a:t>
            </a:r>
            <a:r>
              <a:rPr lang="pt-BR" sz="1400" b="1" dirty="0"/>
              <a:t>inteiro</a:t>
            </a:r>
            <a:r>
              <a:rPr lang="pt-BR" sz="1400" dirty="0"/>
              <a:t> a  </a:t>
            </a:r>
          </a:p>
          <a:p>
            <a:r>
              <a:rPr lang="pt-BR" sz="1400" dirty="0"/>
              <a:t>        a = 2     </a:t>
            </a:r>
          </a:p>
          <a:p>
            <a:r>
              <a:rPr lang="pt-BR" sz="1400" dirty="0"/>
              <a:t>        //Atribuição através de entrada de dados, informado pelo usuário  </a:t>
            </a:r>
          </a:p>
          <a:p>
            <a:r>
              <a:rPr lang="pt-BR" sz="1400" dirty="0"/>
              <a:t>        </a:t>
            </a:r>
            <a:r>
              <a:rPr lang="pt-BR" sz="1400" b="1" dirty="0"/>
              <a:t>inteiro</a:t>
            </a:r>
            <a:r>
              <a:rPr lang="pt-BR" sz="1400" dirty="0"/>
              <a:t> b  </a:t>
            </a:r>
          </a:p>
          <a:p>
            <a:r>
              <a:rPr lang="pt-BR" sz="1400" dirty="0"/>
              <a:t>        leia(b)  </a:t>
            </a:r>
          </a:p>
          <a:p>
            <a:r>
              <a:rPr lang="pt-BR" sz="1400" dirty="0"/>
              <a:t>        //Atribuição através de uma variável já informada pelo usuário  </a:t>
            </a:r>
          </a:p>
          <a:p>
            <a:r>
              <a:rPr lang="pt-BR" sz="1400" dirty="0"/>
              <a:t>        </a:t>
            </a:r>
            <a:r>
              <a:rPr lang="pt-BR" sz="1400" b="1" dirty="0"/>
              <a:t>inteiro</a:t>
            </a:r>
            <a:r>
              <a:rPr lang="pt-BR" sz="1400" dirty="0"/>
              <a:t> c  </a:t>
            </a:r>
          </a:p>
          <a:p>
            <a:r>
              <a:rPr lang="pt-BR" sz="1400" dirty="0"/>
              <a:t>        c = b </a:t>
            </a:r>
          </a:p>
          <a:p>
            <a:endParaRPr lang="pt-BR" sz="1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3BEB95E-F8C9-4FCA-B357-7C76601A2F94}"/>
              </a:ext>
            </a:extLst>
          </p:cNvPr>
          <p:cNvCxnSpPr/>
          <p:nvPr/>
        </p:nvCxnSpPr>
        <p:spPr>
          <a:xfrm>
            <a:off x="5042647" y="3429000"/>
            <a:ext cx="0" cy="3227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1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32639-8BAE-421E-8C1D-1EA7EE5F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1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Quais os principais tipos de dados que um computador pode manipular e a definição de cada um dele.</a:t>
            </a:r>
            <a:br>
              <a:rPr lang="pt-BR" sz="3600" b="1" dirty="0"/>
            </a:br>
            <a:r>
              <a:rPr lang="pt-BR" sz="3600" b="1" dirty="0"/>
              <a:t>(Inteiro, Real, </a:t>
            </a:r>
            <a:r>
              <a:rPr lang="pt-BR" sz="3600" b="1" dirty="0" err="1"/>
              <a:t>Caracter</a:t>
            </a:r>
            <a:r>
              <a:rPr lang="pt-BR" sz="3600" b="1" dirty="0"/>
              <a:t>, Cadeia, Logico, Vazio)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FA518-B6DB-4405-BA4E-6FE8D32C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2422"/>
            <a:ext cx="12192000" cy="51098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dirty="0"/>
              <a:t> Uma variável do tipo inteiro pode ser entendida como uma variável que contém qualquer número que pertença ao conjunto dos números inteiros. Podem ser positivos, negativos ou nulos.</a:t>
            </a:r>
          </a:p>
          <a:p>
            <a:pPr marL="0" indent="0">
              <a:buNone/>
            </a:pPr>
            <a:r>
              <a:rPr lang="pt-BR" sz="6400" dirty="0"/>
              <a:t>A declaração de uma variável do tipo </a:t>
            </a:r>
            <a:r>
              <a:rPr lang="pt-BR" sz="6400" b="1" dirty="0"/>
              <a:t>inteiro</a:t>
            </a:r>
            <a:r>
              <a:rPr lang="pt-BR" sz="6400" dirty="0"/>
              <a:t> é simples. A sintaxe é a palavra reservada </a:t>
            </a:r>
            <a:r>
              <a:rPr lang="pt-BR" sz="6400" b="1" dirty="0"/>
              <a:t>inteiro</a:t>
            </a:r>
            <a:r>
              <a:rPr lang="pt-BR" sz="6400" dirty="0"/>
              <a:t> e em seguida um nome para variável</a:t>
            </a:r>
          </a:p>
          <a:p>
            <a:pPr marL="0" indent="0">
              <a:buNone/>
            </a:pPr>
            <a:r>
              <a:rPr lang="pt-BR" sz="6400" dirty="0">
                <a:highlight>
                  <a:srgbClr val="C0C0C0"/>
                </a:highlight>
              </a:rPr>
              <a:t>Exemplo de Sintaxe:</a:t>
            </a:r>
          </a:p>
          <a:p>
            <a:pPr marL="0" indent="0">
              <a:buNone/>
            </a:pPr>
            <a:r>
              <a:rPr lang="pt-BR" sz="6400" b="1" dirty="0">
                <a:solidFill>
                  <a:srgbClr val="FF0000"/>
                </a:solidFill>
                <a:highlight>
                  <a:srgbClr val="C0C0C0"/>
                </a:highlight>
              </a:rPr>
              <a:t>inteiro</a:t>
            </a:r>
            <a:r>
              <a:rPr lang="pt-BR" sz="6400" dirty="0">
                <a:highlight>
                  <a:srgbClr val="C0C0C0"/>
                </a:highlight>
              </a:rPr>
              <a:t> nome_da_variavel  </a:t>
            </a:r>
          </a:p>
          <a:p>
            <a:pPr marL="0" indent="0">
              <a:buNone/>
            </a:pPr>
            <a:r>
              <a:rPr lang="pt-BR" sz="6400" dirty="0"/>
              <a:t>O valor que essa variável assumirá poderá ser especificado pelo programador ou solicitado ao usuário (ver Operação de Atribuição). Para melhor compreensão deste conceito, confira o exemplo abaixo.</a:t>
            </a:r>
          </a:p>
          <a:p>
            <a:pPr marL="0" indent="0">
              <a:buNone/>
            </a:pPr>
            <a:r>
              <a:rPr lang="pt-BR" sz="6400" dirty="0"/>
              <a:t>Exemplo:</a:t>
            </a:r>
          </a:p>
          <a:p>
            <a:pPr marL="0" indent="0">
              <a:buNone/>
            </a:pPr>
            <a:r>
              <a:rPr lang="pt-BR" sz="6400" b="1" dirty="0">
                <a:solidFill>
                  <a:srgbClr val="FF0000"/>
                </a:solidFill>
                <a:highlight>
                  <a:srgbClr val="C0C0C0"/>
                </a:highlight>
              </a:rPr>
              <a:t>programa</a:t>
            </a: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{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sz="6400" b="1" dirty="0">
                <a:solidFill>
                  <a:srgbClr val="FF0000"/>
                </a:solidFill>
                <a:highlight>
                  <a:srgbClr val="C0C0C0"/>
                </a:highlight>
              </a:rPr>
              <a:t>função</a:t>
            </a: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inicio()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  {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6400" b="1" dirty="0">
                <a:solidFill>
                  <a:srgbClr val="FF0000"/>
                </a:solidFill>
                <a:highlight>
                  <a:srgbClr val="C0C0C0"/>
                </a:highlight>
              </a:rPr>
              <a:t>inteiro</a:t>
            </a: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num1, num2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num1 = 5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num2 = 3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(num1 + num2)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    }  </a:t>
            </a:r>
          </a:p>
          <a:p>
            <a:pPr marL="0" indent="0">
              <a:buNone/>
            </a:pPr>
            <a:r>
              <a:rPr lang="pt-BR" sz="6400" dirty="0">
                <a:solidFill>
                  <a:srgbClr val="FF0000"/>
                </a:solidFill>
                <a:highlight>
                  <a:srgbClr val="C0C0C0"/>
                </a:highlight>
              </a:rPr>
              <a:t>}  </a:t>
            </a:r>
          </a:p>
          <a:p>
            <a:pPr marL="0" indent="0">
              <a:buNone/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75099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DDD9B-72C7-4A74-BD88-0C7AC2AB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2047"/>
            <a:ext cx="12192000" cy="6508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900" dirty="0"/>
              <a:t>Uma variável do tipo </a:t>
            </a:r>
            <a:r>
              <a:rPr lang="pt-BR" sz="1900" b="1" dirty="0"/>
              <a:t>real</a:t>
            </a:r>
            <a:r>
              <a:rPr lang="pt-BR" sz="1900" dirty="0"/>
              <a:t> armazena um número real como uma fração decimal possivelmente infinita, como o </a:t>
            </a:r>
            <a:r>
              <a:rPr lang="pt-BR" sz="1900" b="1" dirty="0"/>
              <a:t>número </a:t>
            </a:r>
            <a:r>
              <a:rPr lang="el-GR" sz="1900" b="1" dirty="0"/>
              <a:t>π</a:t>
            </a:r>
            <a:r>
              <a:rPr lang="pt-BR" sz="1900" b="1" dirty="0"/>
              <a:t> (PI) 3.1415926535</a:t>
            </a:r>
            <a:r>
              <a:rPr lang="pt-BR" sz="1900" dirty="0"/>
              <a:t>. Os valores do tipo de dado </a:t>
            </a:r>
            <a:r>
              <a:rPr lang="pt-BR" sz="1900" b="1" dirty="0"/>
              <a:t>real</a:t>
            </a:r>
            <a:r>
              <a:rPr lang="pt-BR" sz="1900" dirty="0"/>
              <a:t> são números separados por pontos e não por virgulas.</a:t>
            </a:r>
          </a:p>
          <a:p>
            <a:pPr marL="0" indent="0">
              <a:buNone/>
            </a:pPr>
            <a:r>
              <a:rPr lang="pt-BR" sz="1900" dirty="0"/>
              <a:t>A sintaxe para a declaração é a palavra reservada </a:t>
            </a:r>
            <a:r>
              <a:rPr lang="pt-BR" sz="1900" b="1" dirty="0"/>
              <a:t>real</a:t>
            </a:r>
            <a:r>
              <a:rPr lang="pt-BR" sz="1900" dirty="0"/>
              <a:t> junto com o nome da variável.</a:t>
            </a:r>
          </a:p>
          <a:p>
            <a:pPr marL="0" indent="0">
              <a:buNone/>
            </a:pPr>
            <a:r>
              <a:rPr lang="pt-BR" sz="1900" dirty="0">
                <a:highlight>
                  <a:srgbClr val="C0C0C0"/>
                </a:highlight>
              </a:rPr>
              <a:t>Exemplo de Sintaxe:</a:t>
            </a:r>
          </a:p>
          <a:p>
            <a:pPr marL="0" indent="0">
              <a:buNone/>
            </a:pPr>
            <a:r>
              <a:rPr lang="pt-BR" sz="1900" b="1" dirty="0">
                <a:solidFill>
                  <a:srgbClr val="FF0000"/>
                </a:solidFill>
                <a:highlight>
                  <a:srgbClr val="C0C0C0"/>
                </a:highlight>
              </a:rPr>
              <a:t>real</a:t>
            </a:r>
            <a:r>
              <a:rPr lang="pt-BR" sz="1900" dirty="0">
                <a:highlight>
                  <a:srgbClr val="C0C0C0"/>
                </a:highlight>
              </a:rPr>
              <a:t> nome_da_variavel  </a:t>
            </a:r>
          </a:p>
          <a:p>
            <a:pPr marL="0" indent="0">
              <a:buNone/>
            </a:pPr>
            <a:r>
              <a:rPr lang="pt-BR" sz="1900" dirty="0"/>
              <a:t>O valor que essa variável assumirá poderá ser especificado pelo programador ou solicitado ao usuário (ver Operação de Atribuição). Para melhor compreensão deste conceito, confira o exemplo abaixo.</a:t>
            </a:r>
          </a:p>
          <a:p>
            <a:pPr marL="0" indent="0">
              <a:buNone/>
            </a:pPr>
            <a:r>
              <a:rPr lang="pt-BR" sz="1900" dirty="0"/>
              <a:t>Exemplo:</a:t>
            </a:r>
          </a:p>
          <a:p>
            <a:pPr marL="0" indent="0">
              <a:buNone/>
            </a:pPr>
            <a:r>
              <a:rPr lang="pt-BR" sz="1900" b="1" dirty="0">
                <a:solidFill>
                  <a:srgbClr val="FF0000"/>
                </a:solidFill>
                <a:highlight>
                  <a:srgbClr val="C0C0C0"/>
                </a:highlight>
              </a:rPr>
              <a:t>programa</a:t>
            </a: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{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sz="19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funcao</a:t>
            </a: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inicio()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  {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900" b="1" dirty="0">
                <a:solidFill>
                  <a:srgbClr val="FF0000"/>
                </a:solidFill>
                <a:highlight>
                  <a:srgbClr val="C0C0C0"/>
                </a:highlight>
              </a:rPr>
              <a:t>real</a:t>
            </a: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</a:t>
            </a:r>
            <a:r>
              <a:rPr lang="pt-BR" sz="1900" dirty="0" err="1">
                <a:solidFill>
                  <a:srgbClr val="FF0000"/>
                </a:solidFill>
                <a:highlight>
                  <a:srgbClr val="C0C0C0"/>
                </a:highlight>
              </a:rPr>
              <a:t>div</a:t>
            </a: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900" dirty="0" err="1">
                <a:solidFill>
                  <a:srgbClr val="FF0000"/>
                </a:solidFill>
                <a:highlight>
                  <a:srgbClr val="C0C0C0"/>
                </a:highlight>
              </a:rPr>
              <a:t>div</a:t>
            </a: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= 8.0/3.0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  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</a:t>
            </a:r>
            <a:r>
              <a:rPr lang="pt-BR" sz="1900" dirty="0" err="1">
                <a:solidFill>
                  <a:srgbClr val="FF0000"/>
                </a:solidFill>
                <a:highlight>
                  <a:srgbClr val="C0C0C0"/>
                </a:highlight>
              </a:rPr>
              <a:t>div</a:t>
            </a: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)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    }  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FF0000"/>
                </a:solidFill>
                <a:highlight>
                  <a:srgbClr val="C0C0C0"/>
                </a:highlight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9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542E4-E6E3-4FE0-A382-A9CAACEE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dirty="0"/>
              <a:t>A variável do tipo </a:t>
            </a:r>
            <a:r>
              <a:rPr lang="pt-BR" sz="7200" dirty="0" err="1"/>
              <a:t>caracter</a:t>
            </a:r>
            <a:r>
              <a:rPr lang="pt-BR" sz="7200" dirty="0"/>
              <a:t> é aquela que contém uma informação composta de apenas UM carácter alfanumérico ou especial. Exemplos de caracteres são letras, números, pontuações e etc.</a:t>
            </a:r>
          </a:p>
          <a:p>
            <a:pPr marL="0" indent="0">
              <a:buNone/>
            </a:pPr>
            <a:r>
              <a:rPr lang="pt-BR" sz="7200" dirty="0"/>
              <a:t>A sintaxe é a palavra reservada </a:t>
            </a:r>
            <a:r>
              <a:rPr lang="pt-BR" sz="7200" b="1" dirty="0" err="1"/>
              <a:t>caracter</a:t>
            </a:r>
            <a:r>
              <a:rPr lang="pt-BR" sz="7200" dirty="0"/>
              <a:t> e em seguida um nome para </a:t>
            </a:r>
            <a:r>
              <a:rPr lang="pt-BR" sz="7200" dirty="0" err="1"/>
              <a:t>variavel</a:t>
            </a:r>
            <a:endParaRPr lang="pt-BR" sz="7200" dirty="0"/>
          </a:p>
          <a:p>
            <a:pPr marL="0" indent="0">
              <a:buNone/>
            </a:pPr>
            <a:r>
              <a:rPr lang="pt-BR" sz="7200" dirty="0">
                <a:highlight>
                  <a:srgbClr val="C0C0C0"/>
                </a:highlight>
              </a:rPr>
              <a:t>Exemplo de Sintaxe:</a:t>
            </a:r>
          </a:p>
          <a:p>
            <a:pPr marL="0" indent="0">
              <a:buNone/>
            </a:pPr>
            <a:r>
              <a:rPr lang="pt-BR" sz="72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caracter</a:t>
            </a:r>
            <a:r>
              <a:rPr lang="pt-BR" sz="7200" dirty="0">
                <a:highlight>
                  <a:srgbClr val="C0C0C0"/>
                </a:highlight>
              </a:rPr>
              <a:t> nome_da_variavel </a:t>
            </a:r>
            <a:r>
              <a:rPr lang="pt-BR" sz="7200" dirty="0"/>
              <a:t> </a:t>
            </a:r>
          </a:p>
          <a:p>
            <a:pPr marL="0" indent="0">
              <a:buNone/>
            </a:pPr>
            <a:r>
              <a:rPr lang="pt-BR" sz="7200" dirty="0"/>
              <a:t>O valor que essa variável assumirá poderá ser especificado pelo programador ou solicitado ao usuário (ver Operação de Atribuição). Caso seja especificado pelo programador, o conteúdo deve estar acompanhado de aspas simples. Para melhor compreensão deste conceito, confira o exemplo abaixo.</a:t>
            </a:r>
          </a:p>
          <a:p>
            <a:pPr marL="0" indent="0">
              <a:buNone/>
            </a:pPr>
            <a:r>
              <a:rPr lang="pt-BR" sz="7200" dirty="0"/>
              <a:t>Exemplo:</a:t>
            </a:r>
          </a:p>
          <a:p>
            <a:pPr marL="0" indent="0">
              <a:buNone/>
            </a:pPr>
            <a:r>
              <a:rPr lang="pt-BR" sz="7200" b="1" dirty="0">
                <a:solidFill>
                  <a:srgbClr val="FF0000"/>
                </a:solidFill>
                <a:highlight>
                  <a:srgbClr val="C0C0C0"/>
                </a:highlight>
              </a:rPr>
              <a:t>programa</a:t>
            </a: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{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sz="72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funcao</a:t>
            </a: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inicio()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{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72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caracter</a:t>
            </a: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vogal, consoante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vogal = 'a'                             </a:t>
            </a:r>
            <a:r>
              <a:rPr lang="pt-BR" sz="7200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//variável declarada através de atribuição do programador</a:t>
            </a: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("Digite uma consoante: ")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leia (consoante)                       </a:t>
            </a:r>
            <a:r>
              <a:rPr lang="pt-BR" sz="7200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 //variável declarada através de entrada do usuário</a:t>
            </a: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("Vogal: ", vogal, "\n", "Consoante: ", consoante)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    }  </a:t>
            </a:r>
          </a:p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highlight>
                  <a:srgbClr val="C0C0C0"/>
                </a:highlight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40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6B03F-C268-40DD-8252-EBC65CD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 Cadeia é uma sequência ordenada de caracteres (símbolos) escolhidos a partir de um conjunto pré-determinado. A sintaxe é a palavra reservada </a:t>
            </a:r>
            <a:r>
              <a:rPr lang="pt-BR" sz="1600" b="1" dirty="0"/>
              <a:t>cadeia</a:t>
            </a:r>
            <a:r>
              <a:rPr lang="pt-BR" sz="1600" dirty="0"/>
              <a:t> seguida do nome da </a:t>
            </a:r>
            <a:r>
              <a:rPr lang="pt-BR" sz="1600" dirty="0" err="1"/>
              <a:t>variavel</a:t>
            </a:r>
            <a:endParaRPr lang="pt-BR" sz="1600" dirty="0"/>
          </a:p>
          <a:p>
            <a:pPr marL="0" indent="0">
              <a:buNone/>
            </a:pPr>
            <a:r>
              <a:rPr lang="pt-BR" sz="1600" dirty="0">
                <a:highlight>
                  <a:srgbClr val="C0C0C0"/>
                </a:highlight>
              </a:rPr>
              <a:t>Exemplo de Sintaxe: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  <a:highlight>
                  <a:srgbClr val="C0C0C0"/>
                </a:highlight>
              </a:rPr>
              <a:t>cadeia</a:t>
            </a:r>
            <a:r>
              <a:rPr lang="pt-BR" sz="1600" dirty="0">
                <a:highlight>
                  <a:srgbClr val="C0C0C0"/>
                </a:highlight>
              </a:rPr>
              <a:t> nome_da_variavel  </a:t>
            </a:r>
          </a:p>
          <a:p>
            <a:pPr marL="0" indent="0">
              <a:buNone/>
            </a:pPr>
            <a:r>
              <a:rPr lang="pt-BR" sz="1600" dirty="0"/>
              <a:t>O valor que essa variável assumirá poderá ser especificado pelo programador, ou solicitado ao usuário (ver Operação de Atribuição). Caso seja especificado pelo programador, o conteúdo deve estar acompanhado de aspas duplas. Para melhor compreensão deste conceito, confira o exemplo abaixo.</a:t>
            </a:r>
          </a:p>
          <a:p>
            <a:pPr marL="0" indent="0">
              <a:buNone/>
            </a:pPr>
            <a:r>
              <a:rPr lang="pt-BR" sz="1600" dirty="0"/>
              <a:t>Exemplo: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  <a:highlight>
                  <a:srgbClr val="C0C0C0"/>
                </a:highlight>
              </a:rPr>
              <a:t>programa</a:t>
            </a: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{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sz="16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funcao</a:t>
            </a: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inicio()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{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600" b="1" dirty="0">
                <a:solidFill>
                  <a:srgbClr val="FF0000"/>
                </a:solidFill>
                <a:highlight>
                  <a:srgbClr val="C0C0C0"/>
                </a:highlight>
              </a:rPr>
              <a:t>cadeia</a:t>
            </a: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nome1, nome2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nome1 = "Variável declarada através de atribuição"      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//variável declarada através de atribuição do programador</a:t>
            </a: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("Digite seu nome: ")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leia (nome2)                                       </a:t>
            </a:r>
            <a:r>
              <a:rPr lang="pt-BR" sz="1600" dirty="0">
                <a:highlight>
                  <a:srgbClr val="C0C0C0"/>
                </a:highlight>
              </a:rPr>
              <a:t> 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//variável declarada através de entrada do usuário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("\</a:t>
            </a:r>
            <a:r>
              <a:rPr lang="pt-BR" sz="1600" dirty="0" err="1">
                <a:solidFill>
                  <a:srgbClr val="FF0000"/>
                </a:solidFill>
                <a:highlight>
                  <a:srgbClr val="C0C0C0"/>
                </a:highlight>
              </a:rPr>
              <a:t>nOlá</a:t>
            </a: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", nome2) 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    }  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  <a:highlight>
                  <a:srgbClr val="C0C0C0"/>
                </a:highlight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4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975A2-7313-4AFB-8E5B-4D3108DD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300" dirty="0"/>
              <a:t>Uma variável do tipo </a:t>
            </a:r>
            <a:r>
              <a:rPr lang="pt-BR" sz="3300" b="1" dirty="0"/>
              <a:t>logico</a:t>
            </a:r>
            <a:r>
              <a:rPr lang="pt-BR" sz="3300" dirty="0"/>
              <a:t> é aquela que contém um tipo de dado, usado em operações lógicas, que possui somente dois valores, que são consideradas pelo </a:t>
            </a:r>
            <a:r>
              <a:rPr lang="pt-BR" sz="3300" dirty="0" err="1"/>
              <a:t>Portugol</a:t>
            </a:r>
            <a:r>
              <a:rPr lang="pt-BR" sz="3300" dirty="0"/>
              <a:t> como verdadeiro e falso. A declaração de uma variável do tipo logico é simples. A sintaxe é a palavra reservada </a:t>
            </a:r>
            <a:r>
              <a:rPr lang="pt-BR" sz="3300" b="1" dirty="0"/>
              <a:t>logico</a:t>
            </a:r>
            <a:r>
              <a:rPr lang="pt-BR" sz="3300" dirty="0"/>
              <a:t> seguida do nome da variável.</a:t>
            </a:r>
          </a:p>
          <a:p>
            <a:pPr marL="0" indent="0">
              <a:buNone/>
            </a:pPr>
            <a:r>
              <a:rPr lang="pt-BR" sz="3300" dirty="0">
                <a:highlight>
                  <a:srgbClr val="C0C0C0"/>
                </a:highlight>
              </a:rPr>
              <a:t>Exemplo de Sintaxe:</a:t>
            </a:r>
          </a:p>
          <a:p>
            <a:pPr marL="0" indent="0">
              <a:buNone/>
            </a:pPr>
            <a:r>
              <a:rPr lang="pt-BR" sz="3300" b="1" dirty="0">
                <a:solidFill>
                  <a:srgbClr val="FF0000"/>
                </a:solidFill>
                <a:highlight>
                  <a:srgbClr val="C0C0C0"/>
                </a:highlight>
              </a:rPr>
              <a:t>logico</a:t>
            </a:r>
            <a:r>
              <a:rPr lang="pt-BR" sz="3300" dirty="0">
                <a:highlight>
                  <a:srgbClr val="C0C0C0"/>
                </a:highlight>
              </a:rPr>
              <a:t> nome_da_variavel  </a:t>
            </a:r>
          </a:p>
          <a:p>
            <a:pPr marL="0" indent="0">
              <a:buNone/>
            </a:pPr>
            <a:r>
              <a:rPr lang="pt-BR" sz="3300" dirty="0"/>
              <a:t>O valor que essa variável assumirá poderá ser especificado pelo programador ou solicitado ao usuário (ver Operação de Atribuição). Lembrando que em ambos os casos a variável só assume valores verdadeiro ou falso. Para melhor compreensão deste conceito, confira o exemplo abaixo.</a:t>
            </a:r>
          </a:p>
          <a:p>
            <a:pPr marL="0" indent="0">
              <a:buNone/>
            </a:pPr>
            <a:r>
              <a:rPr lang="pt-BR" sz="3300" dirty="0"/>
              <a:t>Exemplo:</a:t>
            </a:r>
          </a:p>
          <a:p>
            <a:pPr marL="0" indent="0">
              <a:buNone/>
            </a:pPr>
            <a:r>
              <a:rPr lang="pt-BR" sz="3300" b="1" dirty="0">
                <a:solidFill>
                  <a:srgbClr val="FF0000"/>
                </a:solidFill>
                <a:highlight>
                  <a:srgbClr val="C0C0C0"/>
                </a:highlight>
              </a:rPr>
              <a:t>programa</a:t>
            </a: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{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sz="33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funcao</a:t>
            </a: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inicio()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{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3300" b="1" dirty="0">
                <a:solidFill>
                  <a:srgbClr val="FF0000"/>
                </a:solidFill>
                <a:highlight>
                  <a:srgbClr val="C0C0C0"/>
                </a:highlight>
              </a:rPr>
              <a:t>logico</a:t>
            </a: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teste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3300" b="1" dirty="0">
                <a:solidFill>
                  <a:srgbClr val="FF0000"/>
                </a:solidFill>
                <a:highlight>
                  <a:srgbClr val="C0C0C0"/>
                </a:highlight>
              </a:rPr>
              <a:t>inteiro</a:t>
            </a: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num 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("Digite um valor para ser comparado :")    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leia (num)  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teste = (num&gt;0)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escreva ("O número digitado é maior que zero? ", teste)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    }  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FF0000"/>
                </a:solidFill>
                <a:highlight>
                  <a:srgbClr val="C0C0C0"/>
                </a:highlight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1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2FF86-25F1-4E33-A86B-385DFD39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funções de tipo </a:t>
            </a:r>
            <a:r>
              <a:rPr lang="pt-BR" sz="1800" b="1" dirty="0"/>
              <a:t>vazio</a:t>
            </a:r>
            <a:r>
              <a:rPr lang="pt-BR" sz="1800" dirty="0"/>
              <a:t> são chamados por seus efeitos colaterais, como a realização de alguma tarefa ou escrevendo os seus parâmetros na saída de dados. A função com o tipo </a:t>
            </a:r>
            <a:r>
              <a:rPr lang="pt-BR" sz="1800" b="1" dirty="0"/>
              <a:t>vazio</a:t>
            </a:r>
            <a:r>
              <a:rPr lang="pt-BR" sz="1800" dirty="0"/>
              <a:t> termina ou por atingir o final da função ou executando um comando retorne sem valor retornado.</a:t>
            </a:r>
          </a:p>
          <a:p>
            <a:pPr marL="0" indent="0">
              <a:buNone/>
            </a:pPr>
            <a:r>
              <a:rPr lang="pt-BR" sz="1800" dirty="0"/>
              <a:t>Exemplo: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programa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{   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funcao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inicio()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{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imprime_linha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informacoes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("Portugol",2.0,"UNIVALI")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imprime_linha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informacoes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("Java",1.7,"Oracle")        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imprime_linha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informacoes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("Ruby",2.0,"ruby-lang.org")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imprime_linha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informacoes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("Visual Basic",6.0,"Microsoft")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imprime_linha</a:t>
            </a: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()  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highlight>
                  <a:srgbClr val="C0C0C0"/>
                </a:highlight>
              </a:rPr>
              <a:t>    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24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1FF83-D023-4DDE-938B-9AE873F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O computador armazena os dados que são utilizados nos programas e algoritmos na memória de trabalho ou memória RAM. A memória do computador é sequencial e dividida em posições. Cada posição de memória permite armazenar uma palavra (conjunto de bytes) de informação e possui um número que indica o seu endereço. Para facilitar a nossa vida de programadores, foram criadas as variáveis. As variáveis podem ser entendidas como sendo apelidos para as posições de memória. É através das variáveis que os dados dos nossos programas serão armazenados. A sintaxe para se declarar uma variável é o tipo da variável, o nome da variável ou das variáveis (separadas por virgula cada uma) e opcionalmente pode ser atribuído a ela um valor de inicialização (exceto se for declarado mais de uma na mesma linha)</a:t>
            </a:r>
          </a:p>
          <a:p>
            <a:pPr marL="0" indent="0">
              <a:buNone/>
            </a:pPr>
            <a:r>
              <a:rPr lang="pt-BR" dirty="0"/>
              <a:t>Exemplo de Sintaxe: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highlight>
                  <a:srgbClr val="C0C0C0"/>
                </a:highlight>
              </a:rPr>
              <a:t>caracter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</a:t>
            </a:r>
            <a:r>
              <a:rPr lang="pt-BR" dirty="0" err="1">
                <a:solidFill>
                  <a:srgbClr val="FF0000"/>
                </a:solidFill>
                <a:highlight>
                  <a:srgbClr val="C0C0C0"/>
                </a:highlight>
              </a:rPr>
              <a:t>nome_variavel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inteiro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</a:t>
            </a:r>
            <a:r>
              <a:rPr lang="pt-BR" dirty="0" err="1">
                <a:solidFill>
                  <a:srgbClr val="FF0000"/>
                </a:solidFill>
                <a:highlight>
                  <a:srgbClr val="C0C0C0"/>
                </a:highlight>
              </a:rPr>
              <a:t>variavel_inicializada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= 42  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real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nome_variavel2  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logico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nome_variavel3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// ou para declarar varias variáveis de um mesmo tipo:  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cadeia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var1,var2,var3,var4  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logico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var4,var5,var6  </a:t>
            </a:r>
          </a:p>
          <a:p>
            <a:pPr marL="0" indent="0">
              <a:buNone/>
            </a:pPr>
            <a:r>
              <a:rPr lang="pt-BR" dirty="0"/>
              <a:t>É importante ressaltar que o nome de cada variável deve ser explicativo, facilitando assim a compreensão do conteúdo que está armazenado nela. Para melhor compreensão deste conceito, confira o exemplo abaixo.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programa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{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//variável global do tipo inteiro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inteiro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</a:t>
            </a:r>
            <a:r>
              <a:rPr lang="pt-BR" dirty="0" err="1">
                <a:solidFill>
                  <a:srgbClr val="FF0000"/>
                </a:solidFill>
                <a:highlight>
                  <a:srgbClr val="C0C0C0"/>
                </a:highlight>
              </a:rPr>
              <a:t>variavel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</a:t>
            </a:r>
            <a:r>
              <a:rPr lang="pt-BR" b="1" dirty="0" err="1">
                <a:solidFill>
                  <a:srgbClr val="FF0000"/>
                </a:solidFill>
                <a:highlight>
                  <a:srgbClr val="C0C0C0"/>
                </a:highlight>
              </a:rPr>
              <a:t>funcao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inicio()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{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//variável local do tipo inteiro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inteiro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</a:t>
            </a:r>
            <a:r>
              <a:rPr lang="pt-BR" dirty="0" err="1">
                <a:solidFill>
                  <a:srgbClr val="FF0000"/>
                </a:solidFill>
                <a:highlight>
                  <a:srgbClr val="C0C0C0"/>
                </a:highlight>
              </a:rPr>
              <a:t>outra_variavel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//variável local do tipo real já inicializada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real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altura = 1.79  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       </a:t>
            </a:r>
            <a:r>
              <a:rPr lang="pt-BR" b="1" dirty="0">
                <a:solidFill>
                  <a:srgbClr val="FF0000"/>
                </a:solidFill>
                <a:highlight>
                  <a:srgbClr val="C0C0C0"/>
                </a:highlight>
              </a:rPr>
              <a:t>cadeia</a:t>
            </a:r>
            <a:r>
              <a:rPr lang="pt-BR" dirty="0">
                <a:solidFill>
                  <a:srgbClr val="FF0000"/>
                </a:solidFill>
                <a:highlight>
                  <a:srgbClr val="C0C0C0"/>
                </a:highlight>
              </a:rPr>
              <a:t> frase = "Isso é uma variável do tipo cadeia"  </a:t>
            </a:r>
          </a:p>
        </p:txBody>
      </p:sp>
    </p:spTree>
    <p:extLst>
      <p:ext uri="{BB962C8B-B14F-4D97-AF65-F5344CB8AC3E}">
        <p14:creationId xmlns:p14="http://schemas.microsoft.com/office/powerpoint/2010/main" val="65894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CA78CBF-D752-48A4-A2B7-B7EF4C7D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513"/>
            <a:ext cx="12192000" cy="629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511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Escreva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Em determinadas situações precisamos mostrar ao usuário do programa alguma informação. Para isso, existe um comando na programação que exibe dados ao usuário. No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PT Sans"/>
              </a:rPr>
              <a:t>portugol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 a instrução de saída de dados para a tela é chamada de "escreva", pois segue a ideia de que o algoritmo está escrevendo dados na tela do computador.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O comando escreva é utilizado quando deseja-se mostrar informações no console da IDE, ou seja, é um comando de saída de dados.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Para utilizar o comando escreva, você deverá escrever este comando e entre parênteses colocar a(s) variável(eis) ou texto que você quer mostrar no console. Lembrando que quando você utilizar textos, o texto deve estar entre aspas. A sintaxe para utilização deste comando está demonstrada a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PT Sans"/>
              </a:rPr>
              <a:t>seguir: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PT Sans"/>
              </a:rPr>
              <a:t>plo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T Sans"/>
              </a:rPr>
              <a:t> de Sintaxe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CDCDCD"/>
              </a:solidFill>
              <a:effectLst/>
              <a:latin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escreva 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"Escreva o texto a ser digitado aqui"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DCDCD"/>
                </a:solidFill>
                <a:effectLst/>
                <a:latin typeface="PT Sans"/>
              </a:rPr>
              <a:t>  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Note que quando queremos exibir o valor de alguma variável não utilizamos as aspas. Para exibição de várias mensagens em sequência, basta separá-las com vírgulas.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Existem duas ferramentas importantes que auxiliam a organização e visualização de textos exibidos na tela. São elas: o quebra-linha e a tabulação.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O quebra-linha é utilizado para inserir uma nova linha aos textos digitados. Sem ele, os textos seriam exibidos um ao lado do outro. Para utilizar este comando, basta inserir "\n". O comando de tabulação é utilizado para inserir espaços maiores entre os textos digitados. Para utilizar este comando, basta inserir "\t".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O exemplo a seguir ilustra em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PT Sans"/>
              </a:rPr>
              <a:t>portugol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PT Sans"/>
              </a:rPr>
              <a:t> o mesmo algoritmo do fluxograma acima, bem como a utilização do quebra-linha e da tabulação.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T Sans"/>
              </a:rPr>
              <a:t>Exemplo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CDCDCD"/>
              </a:solidFill>
              <a:effectLst/>
              <a:latin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inicio()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inteiro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t-BR" altLang="pt-B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//escreve no console um texto qualquer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escreva (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"Escreva um texto aqui.\n"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//escreve no console o valor da variável "</a:t>
            </a:r>
            <a:r>
              <a:rPr kumimoji="0" lang="pt-BR" altLang="pt-BR" sz="105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escreva (</a:t>
            </a:r>
            <a:r>
              <a:rPr kumimoji="0" lang="pt-BR" altLang="pt-B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//escreve no console o resultado da operação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escreva (</a:t>
            </a:r>
            <a:r>
              <a:rPr kumimoji="0" lang="pt-BR" altLang="pt-B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variavel+variavel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rgbClr val="28678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 descr="Fluxograma ilustrando quais valores podem ser exibidos na tela.">
            <a:extLst>
              <a:ext uri="{FF2B5EF4-FFF2-40B4-BE49-F238E27FC236}">
                <a16:creationId xmlns:a16="http://schemas.microsoft.com/office/drawing/2014/main" id="{67766C2A-BF92-4211-A312-5F6D514C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57" y="3975397"/>
            <a:ext cx="1392046" cy="269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2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3856</Words>
  <Application>Microsoft Office PowerPoint</Application>
  <PresentationFormat>Widescreen</PresentationFormat>
  <Paragraphs>222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PT Sans</vt:lpstr>
      <vt:lpstr>Tema do Office</vt:lpstr>
      <vt:lpstr>Claiver Correa &amp; Carlos Daniel</vt:lpstr>
      <vt:lpstr>Quais os principais tipos de dados que um computador pode manipular e a definição de cada um dele. (Inteiro, Real, Caracter, Cadeia, Logico, Vazio)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Claiver Correa &amp; Carlos Daniel</dc:title>
  <dc:creator>Videoteca</dc:creator>
  <cp:lastModifiedBy>Videoteca</cp:lastModifiedBy>
  <cp:revision>7</cp:revision>
  <dcterms:created xsi:type="dcterms:W3CDTF">2024-08-08T10:53:17Z</dcterms:created>
  <dcterms:modified xsi:type="dcterms:W3CDTF">2024-08-08T11:44:22Z</dcterms:modified>
</cp:coreProperties>
</file>