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Montserrat"/>
      <p:regular r:id="rId19"/>
      <p:bold r:id="rId20"/>
      <p:italic r:id="rId21"/>
      <p:boldItalic r:id="rId22"/>
    </p:embeddedFont>
    <p:embeddedFont>
      <p:font typeface="La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F802038-1E41-467F-982B-CF332C0C7AEF}">
  <a:tblStyle styleId="{AF802038-1E41-467F-982B-CF332C0C7A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Lato-bold.fntdata"/><Relationship Id="rId23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boldItalic.fntdata"/><Relationship Id="rId25" Type="http://schemas.openxmlformats.org/officeDocument/2006/relationships/font" Target="fonts/La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Montserrat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2d74a0999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2d74a0999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2d1e9eda6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2d1e9eda6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2d1e9eda67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2d1e9eda67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d1e9eda67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d1e9eda67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d1e9eda67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d1e9eda67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2d1e9eda67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2d1e9eda67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2d1e9eda67_0_1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2d1e9eda67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2d1e9eda67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2d1e9eda67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2d1e9eda67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2d1e9eda67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2d1e9eda6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2d1e9eda6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2d1e9eda67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32d1e9eda67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9.png"/><Relationship Id="rId7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482225" y="599125"/>
            <a:ext cx="5017500" cy="232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4400"/>
              <a:t>Plateforme d’enchères sécurisées</a:t>
            </a:r>
            <a:endParaRPr sz="4400"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73650" y="4402150"/>
            <a:ext cx="3432000" cy="55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DÉMOTTIÉ Jolan, GIRARD Lucas, ROGER de ROQUELAURE William, PAVILLON Maxence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Pentest de la solution</a:t>
            </a:r>
            <a:endParaRPr/>
          </a:p>
        </p:txBody>
      </p:sp>
      <p:pic>
        <p:nvPicPr>
          <p:cNvPr id="199" name="Google Shape;199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500" y="948900"/>
            <a:ext cx="3524250" cy="67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2350" y="948900"/>
            <a:ext cx="3969426" cy="202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448569" y="3254049"/>
            <a:ext cx="5845807" cy="135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Amélioration de Sécurité</a:t>
            </a:r>
            <a:endParaRPr/>
          </a:p>
        </p:txBody>
      </p:sp>
      <p:sp>
        <p:nvSpPr>
          <p:cNvPr id="207" name="Google Shape;207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Remplacement de sqlite3 par SQLalchemy (protection face aux injections SQL)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Stockage de la clé AES autre part que dans la BDD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Ajout de 2FA pour l’authentification des </a:t>
            </a:r>
            <a:r>
              <a:rPr lang="fr"/>
              <a:t>utilisateurs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Tentative de connection limité avec Flask-Limiter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Mise en place d’un système de log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Utilisation de HTTPS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Intégration d’un CAPTCHA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 txBox="1"/>
          <p:nvPr>
            <p:ph type="title"/>
          </p:nvPr>
        </p:nvSpPr>
        <p:spPr>
          <a:xfrm>
            <a:off x="823850" y="866775"/>
            <a:ext cx="60036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MERCI DE VOTRE </a:t>
            </a:r>
            <a:r>
              <a:rPr lang="fr"/>
              <a:t>ÉCOUTE</a:t>
            </a:r>
            <a:r>
              <a:rPr lang="fr"/>
              <a:t> !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200"/>
              <a:t>SOMMAIRE</a:t>
            </a:r>
            <a:endParaRPr sz="3200"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fr" sz="1600"/>
              <a:t>Présentation du projet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fr" sz="1600"/>
              <a:t>Développement d’une version web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fr" sz="1600"/>
              <a:t>Développement d’une version CLI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fr" sz="1600"/>
              <a:t>Benchmarking AES, RSA et HMAC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fr" sz="1600"/>
              <a:t>Implémentation technique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fr" sz="1600"/>
              <a:t>Pentest de la solution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AutoNum type="arabicParenR"/>
            </a:pPr>
            <a:r>
              <a:rPr lang="fr" sz="1600"/>
              <a:t>Problèmes rencontrés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778100" y="851150"/>
            <a:ext cx="4587000" cy="62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Présentation du projet</a:t>
            </a:r>
            <a:endParaRPr/>
          </a:p>
        </p:txBody>
      </p:sp>
      <p:sp>
        <p:nvSpPr>
          <p:cNvPr id="147" name="Google Shape;147;p15"/>
          <p:cNvSpPr txBox="1"/>
          <p:nvPr/>
        </p:nvSpPr>
        <p:spPr>
          <a:xfrm>
            <a:off x="778100" y="1674850"/>
            <a:ext cx="5829900" cy="29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L’objectif est de concevoir un système d’enchères sécurisé pour garantir la confidentialité, l’intégrité et l’anonymat des offres des participants.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La problématique est 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d'assurer</a:t>
            </a: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que les enchérisseurs ne voient pas les offres des autres participants avant la fin de l'enchère et éviter la modification ou la suppression des offres.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Web : Créer une application web avec un frontend (interface) et un backend (serveur) permettant aux utilisateurs de soumettre des offres, voir les enchères en temps réel et consulter les résultats.</a:t>
            </a:r>
            <a:b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</a:b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Version CLI : Développer une application locale (en ligne de commande ou avec une interface graphique simple), tout en utilisant les mêmes principes de sécurité cryptographique.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Développement version web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 AES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FLASK -&gt;  Gestion serveur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SQLite3 -&gt; Gestion de la BDD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Index.html -&gt; Frontend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Génère une clé AES lors de la création des users (stocké dans la BDD)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Une mise </a:t>
            </a:r>
            <a:r>
              <a:rPr lang="fr"/>
              <a:t>minimum</a:t>
            </a:r>
            <a:r>
              <a:rPr lang="fr"/>
              <a:t> est décidé et le timer débute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Une fois le timer fini, l’offre est déchiffré et le gagnant affiché</a:t>
            </a:r>
            <a:endParaRPr/>
          </a:p>
        </p:txBody>
      </p:sp>
      <p:sp>
        <p:nvSpPr>
          <p:cNvPr id="154" name="Google Shape;154;p16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 AES + RSA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F</a:t>
            </a:r>
            <a:r>
              <a:rPr lang="fr"/>
              <a:t>LASK -&gt;  Gestion serveur Web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SQLite3 -&gt; Gestion de la BDD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Index.html -&gt; Frontend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Génère une clé AES lors de la création des users, cette clé est ensuite chiffré par la clé RSA (stocké dans la BDD)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Une mise minimum est décidé et le timer débute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Une fois le timer fini, l’offre est déchiffré et le gagnant affiché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Développement version CLI</a:t>
            </a:r>
            <a:endParaRPr/>
          </a:p>
        </p:txBody>
      </p:sp>
      <p:sp>
        <p:nvSpPr>
          <p:cNvPr id="160" name="Google Shape;160;p17"/>
          <p:cNvSpPr txBox="1"/>
          <p:nvPr>
            <p:ph idx="1" type="body"/>
          </p:nvPr>
        </p:nvSpPr>
        <p:spPr>
          <a:xfrm>
            <a:off x="753725" y="15534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MODULE UTILISÉS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JSON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HASHLIB, HASHMAC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BASE64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SECRETS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CRYPTOGRAPHY.HAZMAT</a:t>
            </a:r>
            <a:endParaRPr/>
          </a:p>
        </p:txBody>
      </p:sp>
      <p:sp>
        <p:nvSpPr>
          <p:cNvPr id="161" name="Google Shape;161;p17"/>
          <p:cNvSpPr txBox="1"/>
          <p:nvPr>
            <p:ph idx="1" type="body"/>
          </p:nvPr>
        </p:nvSpPr>
        <p:spPr>
          <a:xfrm>
            <a:off x="3877925" y="15534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FONCTIONNEMENT</a:t>
            </a:r>
            <a:r>
              <a:rPr lang="fr"/>
              <a:t> DU SCRIPT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Importation des modules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Variables globales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Gestion de la base de données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Génération des clés RSA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Hachage des mots de passe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Gestion des utilisateurs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Gestion des enchères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Interface utilisateur CLI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Benchmarking</a:t>
            </a:r>
            <a:endParaRPr/>
          </a:p>
        </p:txBody>
      </p:sp>
      <p:graphicFrame>
        <p:nvGraphicFramePr>
          <p:cNvPr id="167" name="Google Shape;167;p18"/>
          <p:cNvGraphicFramePr/>
          <p:nvPr/>
        </p:nvGraphicFramePr>
        <p:xfrm>
          <a:off x="1297500" y="1307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{AF802038-1E41-467F-982B-CF332C0C7AEF}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Chiffrement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Déchiffrement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AES-128-CBC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0.167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0.042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AES-256-CBC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0.027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0.026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68" name="Google Shape;168;p18"/>
          <p:cNvGraphicFramePr/>
          <p:nvPr/>
        </p:nvGraphicFramePr>
        <p:xfrm>
          <a:off x="1297500" y="303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{AF802038-1E41-467F-982B-CF332C0C7AEF}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Chiffrement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Déchiffrement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AES-128-ECB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0.287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0.039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AES-256-ECB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0.032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0.029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Benchmarking</a:t>
            </a:r>
            <a:endParaRPr/>
          </a:p>
        </p:txBody>
      </p:sp>
      <p:graphicFrame>
        <p:nvGraphicFramePr>
          <p:cNvPr id="174" name="Google Shape;174;p19"/>
          <p:cNvGraphicFramePr/>
          <p:nvPr/>
        </p:nvGraphicFramePr>
        <p:xfrm>
          <a:off x="2231025" y="3176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{AF802038-1E41-467F-982B-CF332C0C7AEF}</a:tableStyleId>
              </a:tblPr>
              <a:tblGrid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HMAC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Temps nécessaire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SHA-256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0.149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SHA-512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0.055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175" name="Google Shape;175;p19"/>
          <p:cNvGraphicFramePr/>
          <p:nvPr/>
        </p:nvGraphicFramePr>
        <p:xfrm>
          <a:off x="1197450" y="11850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{AF802038-1E41-467F-982B-CF332C0C7AEF}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Chiffrement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Déchiffrement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RSA-1024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0.375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1.138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RSA-2048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0.682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2.905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RSA-4096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1.821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>
                          <a:solidFill>
                            <a:schemeClr val="lt1"/>
                          </a:solidFill>
                        </a:rPr>
                        <a:t>16.293 ms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0"/>
          <p:cNvSpPr txBox="1"/>
          <p:nvPr>
            <p:ph type="title"/>
          </p:nvPr>
        </p:nvSpPr>
        <p:spPr>
          <a:xfrm>
            <a:off x="1164225" y="379663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Capture des performances</a:t>
            </a:r>
            <a:endParaRPr/>
          </a:p>
        </p:txBody>
      </p:sp>
      <p:pic>
        <p:nvPicPr>
          <p:cNvPr id="181" name="Google Shape;18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4225" y="1046263"/>
            <a:ext cx="3186751" cy="106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64225" y="2270663"/>
            <a:ext cx="3085800" cy="113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20"/>
          <p:cNvPicPr preferRelativeResize="0"/>
          <p:nvPr/>
        </p:nvPicPr>
        <p:blipFill rotWithShape="1">
          <a:blip r:embed="rId5">
            <a:alphaModFix/>
          </a:blip>
          <a:srcRect b="40947" l="0" r="0" t="0"/>
          <a:stretch/>
        </p:blipFill>
        <p:spPr>
          <a:xfrm>
            <a:off x="4572000" y="2568675"/>
            <a:ext cx="3796976" cy="5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64225" y="4188760"/>
            <a:ext cx="7564158" cy="539803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0"/>
          <p:cNvPicPr preferRelativeResize="0"/>
          <p:nvPr/>
        </p:nvPicPr>
        <p:blipFill rotWithShape="1">
          <a:blip r:embed="rId5">
            <a:alphaModFix/>
          </a:blip>
          <a:srcRect b="0" l="0" r="0" t="60369"/>
          <a:stretch/>
        </p:blipFill>
        <p:spPr>
          <a:xfrm>
            <a:off x="1164225" y="3568605"/>
            <a:ext cx="5657850" cy="539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0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571991" y="1046300"/>
            <a:ext cx="3605958" cy="1062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Implémentation technique</a:t>
            </a:r>
            <a:endParaRPr/>
          </a:p>
        </p:txBody>
      </p:sp>
      <p:sp>
        <p:nvSpPr>
          <p:cNvPr id="192" name="Google Shape;192;p21"/>
          <p:cNvSpPr txBox="1"/>
          <p:nvPr>
            <p:ph idx="1" type="body"/>
          </p:nvPr>
        </p:nvSpPr>
        <p:spPr>
          <a:xfrm>
            <a:off x="1297488" y="15252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 AES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FLASK, request, jsonify, 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SQLite3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werkzeug.security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cryptography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os, time, threading, random, base64</a:t>
            </a:r>
            <a:endParaRPr/>
          </a:p>
        </p:txBody>
      </p:sp>
      <p:sp>
        <p:nvSpPr>
          <p:cNvPr id="193" name="Google Shape;193;p21"/>
          <p:cNvSpPr txBox="1"/>
          <p:nvPr>
            <p:ph idx="4294967295" type="body"/>
          </p:nvPr>
        </p:nvSpPr>
        <p:spPr>
          <a:xfrm>
            <a:off x="4933209" y="1525225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VERSION AES + RSA</a:t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FLASK, request, jsonify, session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SQLite3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werkzeug.security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cryptography, cryptography.hazmat.primitives.asymmetric, cryptography.hazmat.primitives.serialization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fr"/>
              <a:t>os, time, threading, random, base64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