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6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3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9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1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0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9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1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45DD-4AE7-4091-961C-99B6388EA621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FED8-E060-4975-AFD9-114C9AE72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1</a:t>
            </a:r>
            <a:r>
              <a:rPr lang="ko-KR" altLang="en-US" sz="5400" dirty="0"/>
              <a:t>차 함수를 컴퓨터가 구한다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풀이</a:t>
            </a:r>
          </a:p>
        </p:txBody>
      </p:sp>
    </p:spTree>
    <p:extLst>
      <p:ext uri="{BB962C8B-B14F-4D97-AF65-F5344CB8AC3E}">
        <p14:creationId xmlns:p14="http://schemas.microsoft.com/office/powerpoint/2010/main" val="221897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>
                <a:solidFill>
                  <a:srgbClr val="7030A0"/>
                </a:solidFill>
              </a:rPr>
              <a:t>Loss</a:t>
            </a:r>
            <a:r>
              <a:rPr lang="ko-KR" altLang="en-US" dirty="0"/>
              <a:t>로 업데이트를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구하기 위한 새로운 </a:t>
            </a:r>
            <a:r>
              <a:rPr lang="en-US" altLang="ko-KR" dirty="0">
                <a:solidFill>
                  <a:schemeClr val="accent1"/>
                </a:solidFill>
              </a:rPr>
              <a:t>W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ko-KR" altLang="en-US" dirty="0"/>
              <a:t>를 구하는 식은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인데 여기에 </a:t>
            </a:r>
            <a:r>
              <a:rPr lang="en-US" altLang="ko-KR" dirty="0">
                <a:solidFill>
                  <a:srgbClr val="7030A0"/>
                </a:solidFill>
              </a:rPr>
              <a:t>Loss</a:t>
            </a:r>
            <a:r>
              <a:rPr lang="ko-KR" altLang="en-US" dirty="0"/>
              <a:t>의 값을 이용해서 업데이트를 시킨다면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4"/>
                </a:solidFill>
              </a:rPr>
              <a:t>Y</a:t>
            </a:r>
            <a:r>
              <a:rPr lang="ko-KR" altLang="en-US" dirty="0"/>
              <a:t>의 값이 우리가 원하는 </a:t>
            </a:r>
            <a:r>
              <a:rPr lang="en-US" altLang="ko-KR" dirty="0">
                <a:solidFill>
                  <a:schemeClr val="accent6"/>
                </a:solidFill>
              </a:rPr>
              <a:t>Y data</a:t>
            </a:r>
            <a:r>
              <a:rPr lang="ko-KR" altLang="en-US" dirty="0"/>
              <a:t>에 가까워질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52305"/>
              </p:ext>
            </p:extLst>
          </p:nvPr>
        </p:nvGraphicFramePr>
        <p:xfrm>
          <a:off x="838200" y="2124869"/>
          <a:ext cx="55562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수식" r:id="rId3" imgW="1117440" imgH="241200" progId="Equation.3">
                  <p:embed/>
                </p:oleObj>
              </mc:Choice>
              <mc:Fallback>
                <p:oleObj name="수식" r:id="rId3" imgW="1117440" imgH="241200" progId="Equation.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24869"/>
                        <a:ext cx="5556250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66206"/>
              </p:ext>
            </p:extLst>
          </p:nvPr>
        </p:nvGraphicFramePr>
        <p:xfrm>
          <a:off x="919480" y="3116263"/>
          <a:ext cx="51768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수식" r:id="rId5" imgW="1041120" imgH="241200" progId="Equation.3">
                  <p:embed/>
                </p:oleObj>
              </mc:Choice>
              <mc:Fallback>
                <p:oleObj name="수식" r:id="rId5" imgW="1041120" imgH="241200" progId="Equation.3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480" y="3116263"/>
                        <a:ext cx="5176837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13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en-US" altLang="ko-KR" dirty="0">
                <a:solidFill>
                  <a:srgbClr val="7030A0"/>
                </a:solidFill>
              </a:rPr>
              <a:t>Loss</a:t>
            </a:r>
            <a:r>
              <a:rPr lang="ko-KR" altLang="en-US" dirty="0"/>
              <a:t>를 이용해서 업데이트를 할까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Loss</a:t>
            </a:r>
            <a:r>
              <a:rPr lang="ko-KR" altLang="en-US" dirty="0"/>
              <a:t>의 값을 그대로 사용하기 보다는 좀더 안전하게 사용하기 위해서 </a:t>
            </a:r>
            <a:r>
              <a:rPr lang="en-US" altLang="ko-KR" dirty="0">
                <a:solidFill>
                  <a:srgbClr val="7030A0"/>
                </a:solidFill>
              </a:rPr>
              <a:t>Loss</a:t>
            </a:r>
            <a:r>
              <a:rPr lang="ko-KR" altLang="en-US" dirty="0"/>
              <a:t>값의 순간 변화량을 이용하는 것이 좋습니다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해서 우리는 이  순간 변화량을 구하기 위해 미분을 쓰죠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그렇습니다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ko-KR" altLang="en-US" dirty="0" err="1"/>
              <a:t>경사하강법</a:t>
            </a:r>
            <a:r>
              <a:rPr lang="en-US" altLang="ko-KR" dirty="0"/>
              <a:t>(Gradient Descent)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</a:t>
            </a:r>
            <a:r>
              <a:rPr lang="ko-KR" altLang="en-US" dirty="0"/>
              <a:t>각각의 </a:t>
            </a:r>
            <a:r>
              <a:rPr lang="en-US" altLang="ko-KR" dirty="0">
                <a:solidFill>
                  <a:schemeClr val="accent1"/>
                </a:solidFill>
              </a:rPr>
              <a:t>W</a:t>
            </a:r>
            <a:r>
              <a:rPr lang="ko-KR" altLang="en-US" dirty="0"/>
              <a:t>에 대한 순간 변화량과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ko-KR" altLang="en-US" dirty="0"/>
              <a:t>에 대한 순간 변화량을 말이죠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67419"/>
              </p:ext>
            </p:extLst>
          </p:nvPr>
        </p:nvGraphicFramePr>
        <p:xfrm>
          <a:off x="876300" y="4291013"/>
          <a:ext cx="4089400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수식" r:id="rId3" imgW="1688760" imgH="838080" progId="Equation.3">
                  <p:embed/>
                </p:oleObj>
              </mc:Choice>
              <mc:Fallback>
                <p:oleObj name="수식" r:id="rId3" imgW="1688760" imgH="83808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4291013"/>
                        <a:ext cx="4089400" cy="202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48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</a:rPr>
              <a:t>원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하</a:t>
            </a:r>
            <a:r>
              <a:rPr lang="ko-KR" altLang="en-US" dirty="0">
                <a:solidFill>
                  <a:schemeClr val="accent6"/>
                </a:solidFill>
              </a:rPr>
              <a:t>는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값</a:t>
            </a:r>
            <a:r>
              <a:rPr lang="ko-KR" altLang="en-US" dirty="0"/>
              <a:t>에 대해 각각 미분한다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자 이제 미분을 해봅시다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에 대한 미분은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되는데</a:t>
            </a:r>
            <a:r>
              <a:rPr lang="en-US" altLang="ko-KR" dirty="0"/>
              <a:t>…  </a:t>
            </a:r>
            <a:r>
              <a:rPr lang="ko-KR" altLang="en-US" dirty="0"/>
              <a:t>여기서 </a:t>
            </a:r>
            <a:r>
              <a:rPr lang="en-US" altLang="ko-KR" dirty="0">
                <a:solidFill>
                  <a:schemeClr val="accent4"/>
                </a:solidFill>
              </a:rPr>
              <a:t>Y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*</a:t>
            </a:r>
            <a:r>
              <a:rPr lang="en-US" altLang="ko-KR" dirty="0" err="1">
                <a:solidFill>
                  <a:schemeClr val="accent1"/>
                </a:solidFill>
              </a:rPr>
              <a:t>w</a:t>
            </a:r>
            <a:r>
              <a:rPr lang="en-US" altLang="ko-KR" dirty="0" err="1"/>
              <a:t>+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ko-KR" altLang="en-US" dirty="0"/>
              <a:t>가 되게 되고 제곱인 부분이 앞으로 내려와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가 곱해지고 제곱은 </a:t>
            </a:r>
            <a:r>
              <a:rPr lang="en-US" altLang="ko-KR" dirty="0"/>
              <a:t>-1</a:t>
            </a:r>
            <a:r>
              <a:rPr lang="ko-KR" altLang="en-US" dirty="0"/>
              <a:t>이 되어 사라집니다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각각 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*</a:t>
            </a:r>
            <a:r>
              <a:rPr lang="en-US" altLang="ko-KR" dirty="0" err="1">
                <a:solidFill>
                  <a:schemeClr val="accent1"/>
                </a:solidFill>
              </a:rPr>
              <a:t>w</a:t>
            </a:r>
            <a:r>
              <a:rPr lang="en-US" altLang="ko-KR" dirty="0" err="1"/>
              <a:t>+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)-</a:t>
            </a:r>
            <a:r>
              <a:rPr lang="en-US" altLang="ko-KR" dirty="0" err="1">
                <a:solidFill>
                  <a:schemeClr val="accent6"/>
                </a:solidFill>
              </a:rPr>
              <a:t>Ydata</a:t>
            </a:r>
            <a:r>
              <a:rPr lang="en-US" altLang="ko-KR" dirty="0"/>
              <a:t>’</a:t>
            </a:r>
            <a:r>
              <a:rPr lang="ko-KR" altLang="en-US" dirty="0"/>
              <a:t>에 대해서 </a:t>
            </a:r>
            <a:r>
              <a:rPr lang="en-US" altLang="ko-KR" dirty="0">
                <a:solidFill>
                  <a:schemeClr val="accent1"/>
                </a:solidFill>
              </a:rPr>
              <a:t>W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ko-KR" altLang="en-US" dirty="0"/>
              <a:t>를 나누면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((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en-US" altLang="ko-KR" dirty="0"/>
              <a:t>*</a:t>
            </a:r>
            <a:r>
              <a:rPr lang="en-US" altLang="ko-KR" dirty="0" err="1">
                <a:solidFill>
                  <a:schemeClr val="accent1"/>
                </a:solidFill>
              </a:rPr>
              <a:t>w</a:t>
            </a:r>
            <a:r>
              <a:rPr lang="en-US" altLang="ko-KR" dirty="0" err="1"/>
              <a:t>+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altLang="ko-KR" dirty="0"/>
              <a:t>)-</a:t>
            </a:r>
            <a:r>
              <a:rPr lang="en-US" altLang="ko-KR" dirty="0" err="1">
                <a:solidFill>
                  <a:schemeClr val="accent6"/>
                </a:solidFill>
              </a:rPr>
              <a:t>Ydata</a:t>
            </a:r>
            <a:r>
              <a:rPr lang="en-US" altLang="ko-KR" dirty="0"/>
              <a:t>)</a:t>
            </a:r>
            <a:r>
              <a:rPr lang="ko-KR" altLang="en-US" dirty="0"/>
              <a:t>사이에 있는 </a:t>
            </a:r>
            <a:r>
              <a:rPr lang="en-US" altLang="ko-KR" dirty="0"/>
              <a:t>‘x’</a:t>
            </a:r>
            <a:r>
              <a:rPr lang="ko-KR" altLang="en-US" dirty="0"/>
              <a:t>와 </a:t>
            </a:r>
            <a:r>
              <a:rPr lang="en-US" altLang="ko-KR" dirty="0"/>
              <a:t>‘1’</a:t>
            </a:r>
            <a:r>
              <a:rPr lang="ko-KR" altLang="en-US" dirty="0"/>
              <a:t>이 남게 되어 곱해지게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881114"/>
              </p:ext>
            </p:extLst>
          </p:nvPr>
        </p:nvGraphicFramePr>
        <p:xfrm>
          <a:off x="4954588" y="1420019"/>
          <a:ext cx="40894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수식" r:id="rId3" imgW="1688760" imgH="406080" progId="Equation.3">
                  <p:embed/>
                </p:oleObj>
              </mc:Choice>
              <mc:Fallback>
                <p:oleObj name="수식" r:id="rId3" imgW="1688760" imgH="40608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4588" y="1420019"/>
                        <a:ext cx="4089400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672092"/>
              </p:ext>
            </p:extLst>
          </p:nvPr>
        </p:nvGraphicFramePr>
        <p:xfrm>
          <a:off x="838200" y="2316163"/>
          <a:ext cx="1260475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수식" r:id="rId5" imgW="520560" imgH="838080" progId="Equation.3">
                  <p:embed/>
                </p:oleObj>
              </mc:Choice>
              <mc:Fallback>
                <p:oleObj name="수식" r:id="rId5" imgW="520560" imgH="83808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316163"/>
                        <a:ext cx="1260475" cy="202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970664"/>
              </p:ext>
            </p:extLst>
          </p:nvPr>
        </p:nvGraphicFramePr>
        <p:xfrm>
          <a:off x="4512826" y="2400300"/>
          <a:ext cx="67945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수식" r:id="rId7" imgW="2806560" imgH="406080" progId="Equation.3">
                  <p:embed/>
                </p:oleObj>
              </mc:Choice>
              <mc:Fallback>
                <p:oleObj name="수식" r:id="rId7" imgW="2806560" imgH="40608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2826" y="2400300"/>
                        <a:ext cx="6794500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2273"/>
              </p:ext>
            </p:extLst>
          </p:nvPr>
        </p:nvGraphicFramePr>
        <p:xfrm>
          <a:off x="4519176" y="3354388"/>
          <a:ext cx="66722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수식" r:id="rId9" imgW="2755800" imgH="406080" progId="Equation.3">
                  <p:embed/>
                </p:oleObj>
              </mc:Choice>
              <mc:Fallback>
                <p:oleObj name="수식" r:id="rId9" imgW="2755800" imgH="406080" progId="Equation.3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9176" y="3354388"/>
                        <a:ext cx="6672262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83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적용해 봅시다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12537"/>
              </p:ext>
            </p:extLst>
          </p:nvPr>
        </p:nvGraphicFramePr>
        <p:xfrm>
          <a:off x="1018303" y="1597025"/>
          <a:ext cx="9471897" cy="97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수식" r:id="rId3" imgW="3936960" imgH="406080" progId="Equation.3">
                  <p:embed/>
                </p:oleObj>
              </mc:Choice>
              <mc:Fallback>
                <p:oleObj name="수식" r:id="rId3" imgW="3936960" imgH="406080" progId="Equation.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303" y="1597025"/>
                        <a:ext cx="9471897" cy="976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25998"/>
              </p:ext>
            </p:extLst>
          </p:nvPr>
        </p:nvGraphicFramePr>
        <p:xfrm>
          <a:off x="1018303" y="2596986"/>
          <a:ext cx="9471897" cy="100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수식" r:id="rId5" imgW="3809880" imgH="406080" progId="Equation.3">
                  <p:embed/>
                </p:oleObj>
              </mc:Choice>
              <mc:Fallback>
                <p:oleObj name="수식" r:id="rId5" imgW="3809880" imgH="406080" progId="Equation.3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8303" y="2596986"/>
                        <a:ext cx="9471897" cy="1008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8303" y="3898900"/>
            <a:ext cx="553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근데 여기서 하나 안전장치를 달아야 될 것 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그림처럼 업데이트의 값이 커버리면 안되기</a:t>
            </a:r>
            <a:endParaRPr lang="en-US" altLang="ko-KR" dirty="0"/>
          </a:p>
          <a:p>
            <a:r>
              <a:rPr lang="ko-KR" altLang="en-US" dirty="0"/>
              <a:t>때문에 한번 더 식을 고칠 필요가 있죠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3605309"/>
            <a:ext cx="4775200" cy="30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7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진짜 이제 적용해 봅시다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77733"/>
              </p:ext>
            </p:extLst>
          </p:nvPr>
        </p:nvGraphicFramePr>
        <p:xfrm>
          <a:off x="863600" y="1597025"/>
          <a:ext cx="97790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수식" r:id="rId3" imgW="4063680" imgH="406080" progId="Equation.3">
                  <p:embed/>
                </p:oleObj>
              </mc:Choice>
              <mc:Fallback>
                <p:oleObj name="수식" r:id="rId3" imgW="4063680" imgH="40608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600" y="1597025"/>
                        <a:ext cx="9779000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01279"/>
              </p:ext>
            </p:extLst>
          </p:nvPr>
        </p:nvGraphicFramePr>
        <p:xfrm>
          <a:off x="876300" y="2597150"/>
          <a:ext cx="97567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수식" r:id="rId5" imgW="3924000" imgH="406080" progId="Equation.3">
                  <p:embed/>
                </p:oleObj>
              </mc:Choice>
              <mc:Fallback>
                <p:oleObj name="수식" r:id="rId5" imgW="3924000" imgH="406080" progId="Equation.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" y="2597150"/>
                        <a:ext cx="975677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886961"/>
              </p:ext>
            </p:extLst>
          </p:nvPr>
        </p:nvGraphicFramePr>
        <p:xfrm>
          <a:off x="838200" y="3805238"/>
          <a:ext cx="863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수식" r:id="rId7" imgW="126720" imgH="177480" progId="Equation.3">
                  <p:embed/>
                </p:oleObj>
              </mc:Choice>
              <mc:Fallback>
                <p:oleObj name="수식" r:id="rId7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805238"/>
                        <a:ext cx="863600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58900" y="3924300"/>
            <a:ext cx="5651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바로 학습데이터를 업데이트 할 때 그 크기를 결정해주는 값이 됩니다</a:t>
            </a:r>
            <a:r>
              <a:rPr lang="en-US" altLang="ko-KR" dirty="0"/>
              <a:t>.  Learning Rate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이전 페이지의 식에서 </a:t>
            </a:r>
            <a:r>
              <a:rPr lang="en-US" altLang="ko-KR" dirty="0"/>
              <a:t>2</a:t>
            </a:r>
            <a:r>
              <a:rPr lang="ko-KR" altLang="en-US" dirty="0"/>
              <a:t>가 사라졌어요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그것은 이미 </a:t>
            </a:r>
            <a:r>
              <a:rPr lang="en-US" altLang="ko-KR" dirty="0"/>
              <a:t>Learning Rate</a:t>
            </a:r>
            <a:r>
              <a:rPr lang="ko-KR" altLang="en-US" dirty="0"/>
              <a:t>에 흡수되어 일부러 적을 필요가 없어졌습니다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10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46" y="1370142"/>
            <a:ext cx="4391025" cy="3800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32" y="1608266"/>
            <a:ext cx="2876550" cy="3324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573" y="998290"/>
            <a:ext cx="400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코드</a:t>
            </a:r>
            <a:r>
              <a:rPr lang="en-US" altLang="ko-KR" dirty="0"/>
              <a:t>(python width 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4139" y="1157789"/>
            <a:ext cx="400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r>
              <a:rPr lang="en-US" altLang="ko-KR" dirty="0"/>
              <a:t>: </a:t>
            </a:r>
            <a:r>
              <a:rPr lang="ko-KR" altLang="en-US" dirty="0"/>
              <a:t>횟수 </a:t>
            </a:r>
            <a:r>
              <a:rPr lang="en-US" altLang="ko-KR" dirty="0"/>
              <a:t>: </a:t>
            </a:r>
            <a:r>
              <a:rPr lang="ko-KR" altLang="en-US" dirty="0"/>
              <a:t>오차</a:t>
            </a:r>
            <a:r>
              <a:rPr lang="en-US" altLang="ko-KR" dirty="0"/>
              <a:t>: W :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10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697" y="677685"/>
            <a:ext cx="708590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tensorflow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tf</a:t>
            </a:r>
            <a:endParaRPr lang="ko-KR" altLang="en-US" dirty="0"/>
          </a:p>
          <a:p>
            <a:r>
              <a:rPr lang="ko-KR" altLang="en-US" dirty="0" err="1"/>
              <a:t>x_data</a:t>
            </a:r>
            <a:r>
              <a:rPr lang="ko-KR" altLang="en-US" dirty="0"/>
              <a:t> = [1,2,3,4,5,6]</a:t>
            </a:r>
          </a:p>
          <a:p>
            <a:r>
              <a:rPr lang="ko-KR" altLang="en-US" dirty="0" err="1"/>
              <a:t>y_data</a:t>
            </a:r>
            <a:r>
              <a:rPr lang="ko-KR" altLang="en-US" dirty="0"/>
              <a:t> = [2,4,6,8,10,12]</a:t>
            </a:r>
          </a:p>
          <a:p>
            <a:r>
              <a:rPr lang="ko-KR" altLang="en-US" dirty="0" err="1"/>
              <a:t>W</a:t>
            </a:r>
            <a:r>
              <a:rPr lang="ko-KR" altLang="en-US" dirty="0"/>
              <a:t> = 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tf.random_uniform</a:t>
            </a:r>
            <a:r>
              <a:rPr lang="ko-KR" altLang="en-US" dirty="0"/>
              <a:t>([1],-1.0,1.0))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 = 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tf.random_uniform</a:t>
            </a:r>
            <a:r>
              <a:rPr lang="ko-KR" altLang="en-US" dirty="0"/>
              <a:t>([1],-1.0,1.0))</a:t>
            </a:r>
          </a:p>
          <a:p>
            <a:r>
              <a:rPr lang="ko-KR" altLang="en-US" dirty="0" err="1"/>
              <a:t>Y</a:t>
            </a:r>
            <a:r>
              <a:rPr lang="ko-KR" altLang="en-US" dirty="0"/>
              <a:t> = </a:t>
            </a:r>
            <a:r>
              <a:rPr lang="ko-KR" altLang="en-US" dirty="0" err="1"/>
              <a:t>W</a:t>
            </a:r>
            <a:r>
              <a:rPr lang="ko-KR" altLang="en-US" dirty="0"/>
              <a:t> * </a:t>
            </a:r>
            <a:r>
              <a:rPr lang="ko-KR" altLang="en-US" dirty="0" err="1"/>
              <a:t>x_data</a:t>
            </a:r>
            <a:r>
              <a:rPr lang="ko-KR" altLang="en-US" dirty="0"/>
              <a:t> + </a:t>
            </a:r>
            <a:r>
              <a:rPr lang="ko-KR" altLang="en-US" dirty="0" err="1"/>
              <a:t>b</a:t>
            </a:r>
            <a:endParaRPr lang="ko-KR" altLang="en-US" dirty="0"/>
          </a:p>
          <a:p>
            <a:r>
              <a:rPr lang="ko-KR" altLang="en-US" dirty="0" err="1"/>
              <a:t>loss</a:t>
            </a:r>
            <a:r>
              <a:rPr lang="ko-KR" altLang="en-US" dirty="0"/>
              <a:t> = </a:t>
            </a:r>
            <a:r>
              <a:rPr lang="ko-KR" altLang="en-US" dirty="0" err="1"/>
              <a:t>tf.reduce_mean</a:t>
            </a:r>
            <a:r>
              <a:rPr lang="ko-KR" altLang="en-US" dirty="0"/>
              <a:t>(</a:t>
            </a:r>
            <a:r>
              <a:rPr lang="ko-KR" altLang="en-US" dirty="0" err="1"/>
              <a:t>tf.square</a:t>
            </a:r>
            <a:r>
              <a:rPr lang="ko-KR" altLang="en-US" dirty="0"/>
              <a:t>(</a:t>
            </a:r>
            <a:r>
              <a:rPr lang="ko-KR" altLang="en-US" dirty="0" err="1"/>
              <a:t>Y-y_data</a:t>
            </a:r>
            <a:r>
              <a:rPr lang="ko-KR" altLang="en-US" dirty="0"/>
              <a:t>))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 = </a:t>
            </a:r>
            <a:r>
              <a:rPr lang="ko-KR" altLang="en-US" dirty="0" err="1"/>
              <a:t>tf.Variable</a:t>
            </a:r>
            <a:r>
              <a:rPr lang="ko-KR" altLang="en-US" dirty="0"/>
              <a:t>(0.01)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optimizer</a:t>
            </a:r>
            <a:r>
              <a:rPr lang="ko-KR" altLang="en-US" dirty="0"/>
              <a:t> = </a:t>
            </a:r>
            <a:r>
              <a:rPr lang="ko-KR" altLang="en-US" dirty="0" err="1"/>
              <a:t>tf.train.GradientDescentOptimizer</a:t>
            </a:r>
            <a:r>
              <a:rPr lang="ko-KR" altLang="en-US" dirty="0"/>
              <a:t>(</a:t>
            </a:r>
            <a:r>
              <a:rPr lang="ko-KR" altLang="en-US" dirty="0" err="1"/>
              <a:t>a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train</a:t>
            </a:r>
            <a:r>
              <a:rPr lang="ko-KR" altLang="en-US" dirty="0"/>
              <a:t> = </a:t>
            </a:r>
            <a:r>
              <a:rPr lang="ko-KR" altLang="en-US" dirty="0" err="1"/>
              <a:t>optimizer.minimize</a:t>
            </a:r>
            <a:r>
              <a:rPr lang="ko-KR" altLang="en-US" dirty="0"/>
              <a:t>(</a:t>
            </a:r>
            <a:r>
              <a:rPr lang="ko-KR" altLang="en-US" dirty="0" err="1"/>
              <a:t>loss</a:t>
            </a:r>
            <a:r>
              <a:rPr lang="ko-KR" altLang="en-US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init</a:t>
            </a:r>
            <a:r>
              <a:rPr lang="ko-KR" altLang="en-US" dirty="0"/>
              <a:t> = </a:t>
            </a:r>
            <a:r>
              <a:rPr lang="ko-KR" altLang="en-US" dirty="0" err="1"/>
              <a:t>tf.global_variables_initializer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sess</a:t>
            </a:r>
            <a:r>
              <a:rPr lang="ko-KR" altLang="en-US" dirty="0"/>
              <a:t> = </a:t>
            </a:r>
            <a:r>
              <a:rPr lang="ko-KR" altLang="en-US" dirty="0" err="1"/>
              <a:t>tf.Session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init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setp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(400):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train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setp</a:t>
            </a:r>
            <a:r>
              <a:rPr lang="ko-KR" altLang="en-US" dirty="0"/>
              <a:t> % 20 ==0: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setp</a:t>
            </a:r>
            <a:r>
              <a:rPr lang="ko-KR" altLang="en-US" dirty="0"/>
              <a:t>,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loss</a:t>
            </a:r>
            <a:r>
              <a:rPr lang="ko-KR" altLang="en-US" dirty="0"/>
              <a:t>),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W</a:t>
            </a:r>
            <a:r>
              <a:rPr lang="ko-KR" altLang="en-US" dirty="0"/>
              <a:t>),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b</a:t>
            </a:r>
            <a:r>
              <a:rPr lang="ko-KR" alt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479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방정식에서 기울기를 구할 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X data </a:t>
            </a:r>
            <a:r>
              <a:rPr lang="en-US" altLang="ko-KR" dirty="0"/>
              <a:t>= 1, 2, 3, 4, 5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Y data</a:t>
            </a:r>
            <a:r>
              <a:rPr lang="en-US" altLang="ko-KR" dirty="0"/>
              <a:t> = 2, 4, 6, 8, 10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34650"/>
              </p:ext>
            </p:extLst>
          </p:nvPr>
        </p:nvGraphicFramePr>
        <p:xfrm>
          <a:off x="838200" y="3022213"/>
          <a:ext cx="4648200" cy="86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수식" r:id="rId3" imgW="1091880" imgH="203040" progId="Equation.3">
                  <p:embed/>
                </p:oleObj>
              </mc:Choice>
              <mc:Fallback>
                <p:oleObj name="수식" r:id="rId3" imgW="1091880" imgH="20304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022213"/>
                        <a:ext cx="4648200" cy="864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06965"/>
              </p:ext>
            </p:extLst>
          </p:nvPr>
        </p:nvGraphicFramePr>
        <p:xfrm>
          <a:off x="7077906" y="3022214"/>
          <a:ext cx="3894894" cy="86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수식" r:id="rId5" imgW="888840" imgH="241200" progId="Equation.3">
                  <p:embed/>
                </p:oleObj>
              </mc:Choice>
              <mc:Fallback>
                <p:oleObj name="수식" r:id="rId5" imgW="888840" imgH="241200" progId="Equation.3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7906" y="3022214"/>
                        <a:ext cx="3894894" cy="86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5829300" y="3251200"/>
            <a:ext cx="8509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94828"/>
              </p:ext>
            </p:extLst>
          </p:nvPr>
        </p:nvGraphicFramePr>
        <p:xfrm>
          <a:off x="3703150" y="4959352"/>
          <a:ext cx="5103199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수식" r:id="rId7" imgW="888840" imgH="164880" progId="Equation.3">
                  <p:embed/>
                </p:oleObj>
              </mc:Choice>
              <mc:Fallback>
                <p:oleObj name="수식" r:id="rId7" imgW="888840" imgH="16488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3150" y="4959352"/>
                        <a:ext cx="5103199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54249" y="4238507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우리는 </a:t>
            </a:r>
            <a:r>
              <a:rPr lang="en-US" altLang="ko-KR" dirty="0">
                <a:solidFill>
                  <a:srgbClr val="FF0000"/>
                </a:solidFill>
              </a:rPr>
              <a:t>X data</a:t>
            </a:r>
            <a:r>
              <a:rPr lang="en-US" altLang="ko-KR" dirty="0"/>
              <a:t>(</a:t>
            </a:r>
            <a:r>
              <a:rPr lang="ko-KR" altLang="en-US" dirty="0"/>
              <a:t>편의상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/>
              <a:t>로 표현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6"/>
                </a:solidFill>
              </a:rPr>
              <a:t>Y data</a:t>
            </a:r>
            <a:r>
              <a:rPr lang="ko-KR" altLang="en-US" dirty="0"/>
              <a:t>로 아래의 식을 유추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8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하지만 컴퓨터는 어떻게 </a:t>
            </a:r>
            <a:r>
              <a:rPr lang="ko-KR" altLang="en-US" dirty="0">
                <a:solidFill>
                  <a:schemeClr val="accent6"/>
                </a:solidFill>
              </a:rPr>
              <a:t>답</a:t>
            </a:r>
            <a:r>
              <a:rPr lang="ko-KR" altLang="en-US" dirty="0"/>
              <a:t>을 구할까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27112"/>
              </p:ext>
            </p:extLst>
          </p:nvPr>
        </p:nvGraphicFramePr>
        <p:xfrm>
          <a:off x="751523" y="1384497"/>
          <a:ext cx="5332412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수식" r:id="rId3" imgW="1091880" imgH="431640" progId="Equation.3">
                  <p:embed/>
                </p:oleObj>
              </mc:Choice>
              <mc:Fallback>
                <p:oleObj name="수식" r:id="rId3" imgW="10918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523" y="1384497"/>
                        <a:ext cx="5332412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1901"/>
              </p:ext>
            </p:extLst>
          </p:nvPr>
        </p:nvGraphicFramePr>
        <p:xfrm>
          <a:off x="838200" y="5093730"/>
          <a:ext cx="4419600" cy="119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수식" r:id="rId5" imgW="888840" imgH="241200" progId="Equation.3">
                  <p:embed/>
                </p:oleObj>
              </mc:Choice>
              <mc:Fallback>
                <p:oleObj name="수식" r:id="rId5" imgW="888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5093730"/>
                        <a:ext cx="4419600" cy="1199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타원 7"/>
          <p:cNvSpPr/>
          <p:nvPr/>
        </p:nvSpPr>
        <p:spPr>
          <a:xfrm>
            <a:off x="3429635" y="3366135"/>
            <a:ext cx="1130300" cy="109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 </a:t>
            </a:r>
            <a:r>
              <a:rPr lang="en-US" altLang="ko-KR" dirty="0" err="1">
                <a:solidFill>
                  <a:srgbClr val="FF0000"/>
                </a:solidFill>
              </a:rPr>
              <a:t>dataX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352790" y="3366135"/>
            <a:ext cx="1130300" cy="109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Y data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842385" y="4458335"/>
            <a:ext cx="3041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8765540" y="4460875"/>
            <a:ext cx="3041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Y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3" name="직선 화살표 연결선 12"/>
          <p:cNvCxnSpPr>
            <a:stCxn id="8" idx="6"/>
            <a:endCxn id="9" idx="2"/>
          </p:cNvCxnSpPr>
          <p:nvPr/>
        </p:nvCxnSpPr>
        <p:spPr>
          <a:xfrm>
            <a:off x="4559935" y="3912235"/>
            <a:ext cx="3792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3935" y="3494405"/>
            <a:ext cx="7442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chemeClr val="accent1"/>
                </a:solidFill>
              </a:rPr>
              <a:t>W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5774055" y="5160645"/>
            <a:ext cx="5579745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처음의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solidFill>
                  <a:schemeClr val="accent1"/>
                </a:solidFill>
                <a:latin typeface="맑은 고딕" charset="0"/>
                <a:ea typeface="맑은 고딕" charset="0"/>
              </a:rPr>
              <a:t>W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와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>
                <a:solidFill>
                  <a:schemeClr val="accent2">
                    <a:lumMod val="50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 값은 랜덤으로 주어진 상태일 때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Y data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값이 나오기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위한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올바른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Y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계산하기 위해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solidFill>
                  <a:schemeClr val="accent1"/>
                </a:solidFill>
                <a:latin typeface="맑은 고딕" charset="0"/>
                <a:ea typeface="맑은 고딕" charset="0"/>
              </a:rPr>
              <a:t>W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와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업데이트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해주어야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할 필요가 있습니다.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0900" y="1585912"/>
            <a:ext cx="266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초기의 </a:t>
            </a:r>
            <a:r>
              <a:rPr lang="en-US" altLang="ko-KR" dirty="0">
                <a:solidFill>
                  <a:schemeClr val="accent1"/>
                </a:solidFill>
              </a:rPr>
              <a:t>W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ko-KR" altLang="en-US" dirty="0"/>
              <a:t>의 값이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0</a:t>
            </a:r>
            <a:r>
              <a:rPr lang="ko-KR" altLang="en-US" dirty="0"/>
              <a:t>이 아닐 경우 </a:t>
            </a:r>
            <a:endParaRPr lang="en-US" altLang="ko-KR" dirty="0"/>
          </a:p>
          <a:p>
            <a:r>
              <a:rPr lang="en-US" altLang="ko-KR" dirty="0">
                <a:solidFill>
                  <a:schemeClr val="accent4"/>
                </a:solidFill>
              </a:rPr>
              <a:t>Y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6"/>
                </a:solidFill>
              </a:rPr>
              <a:t>Y data</a:t>
            </a:r>
            <a:r>
              <a:rPr lang="ko-KR" altLang="en-US" dirty="0"/>
              <a:t>값은 달라요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9069705" y="3366135"/>
            <a:ext cx="413385" cy="46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83090" y="2994263"/>
            <a:ext cx="6962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399849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W</a:t>
            </a:r>
            <a:r>
              <a:rPr lang="ko-KR" altLang="en-US" dirty="0">
                <a:latin typeface="맑은 고딕" charset="0"/>
                <a:ea typeface="맑은 고딕" charset="0"/>
              </a:rPr>
              <a:t>와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ko-KR" altLang="en-US" dirty="0">
                <a:latin typeface="맑은 고딕" charset="0"/>
                <a:ea typeface="맑은 고딕" charset="0"/>
              </a:rPr>
              <a:t>의 값을 </a:t>
            </a:r>
            <a:r>
              <a:rPr lang="en-US" altLang="ko-KR" dirty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Y data</a:t>
            </a:r>
            <a:r>
              <a:rPr lang="ko-KR" altLang="en-US" dirty="0">
                <a:latin typeface="맑은 고딕" charset="0"/>
                <a:ea typeface="맑은 고딕" charset="0"/>
              </a:rPr>
              <a:t>가 나올 수 있도록</a:t>
            </a:r>
            <a:r>
              <a:rPr lang="en-US" altLang="ko-KR" dirty="0">
                <a:latin typeface="맑은 고딕" charset="0"/>
                <a:ea typeface="맑은 고딕" charset="0"/>
              </a:rPr>
              <a:t>!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800" b="0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W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와 </a:t>
            </a:r>
            <a:r>
              <a:rPr lang="en-US" altLang="ko-KR" sz="2800" b="0" cap="none" dirty="0">
                <a:solidFill>
                  <a:schemeClr val="accent2">
                    <a:lumMod val="50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의 값이 </a:t>
            </a:r>
            <a:r>
              <a:rPr lang="en-US" altLang="ko-KR" sz="2800" b="0" cap="none" dirty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Y data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가 나올 수 있도록 업데이트 한다는</a:t>
            </a:r>
            <a:endParaRPr lang="en-US" altLang="ko-KR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ko-KR" altLang="en-US" sz="2800" b="0" cap="none" dirty="0">
                <a:latin typeface="맑은 고딕" charset="0"/>
                <a:ea typeface="맑은 고딕" charset="0"/>
              </a:rPr>
              <a:t>생각으로 식을 구성하면 됩니다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아래의 식 처럼 말이죠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ko-KR" altLang="en-US" sz="2800" b="0" cap="none" dirty="0">
                <a:latin typeface="맑은 고딕" charset="0"/>
                <a:ea typeface="맑은 고딕" charset="0"/>
              </a:rPr>
              <a:t>물론 </a:t>
            </a:r>
            <a:r>
              <a:rPr lang="ko-KR" altLang="en-US" sz="2800" b="0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이</a:t>
            </a:r>
            <a:r>
              <a:rPr lang="ko-KR" altLang="en-US" sz="2800" b="0" cap="none" dirty="0">
                <a:solidFill>
                  <a:schemeClr val="accent2">
                    <a:lumMod val="50000"/>
                  </a:schemeClr>
                </a:solidFill>
                <a:latin typeface="맑은 고딕" charset="0"/>
                <a:ea typeface="맑은 고딕" charset="0"/>
              </a:rPr>
              <a:t>전</a:t>
            </a:r>
            <a:r>
              <a:rPr lang="ko-KR" altLang="en-US" sz="2800" b="0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의 </a:t>
            </a:r>
            <a:r>
              <a:rPr lang="ko-KR" altLang="en-US" sz="2800" b="0" cap="none" dirty="0">
                <a:solidFill>
                  <a:schemeClr val="accent2">
                    <a:lumMod val="50000"/>
                  </a:schemeClr>
                </a:solidFill>
                <a:latin typeface="맑은 고딕" charset="0"/>
                <a:ea typeface="맑은 고딕" charset="0"/>
              </a:rPr>
              <a:t>값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을 가지고 구해야만 관계가 있겠죠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.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16250"/>
              </p:ext>
            </p:extLst>
          </p:nvPr>
        </p:nvGraphicFramePr>
        <p:xfrm>
          <a:off x="838200" y="2632869"/>
          <a:ext cx="55562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수식" r:id="rId3" imgW="1117440" imgH="241200" progId="Equation.3">
                  <p:embed/>
                </p:oleObj>
              </mc:Choice>
              <mc:Fallback>
                <p:oleObj name="수식" r:id="rId3" imgW="1117440" imgH="241200" progId="Equation.3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32869"/>
                        <a:ext cx="5556250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473169"/>
              </p:ext>
            </p:extLst>
          </p:nvPr>
        </p:nvGraphicFramePr>
        <p:xfrm>
          <a:off x="919480" y="3624263"/>
          <a:ext cx="51768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수식" r:id="rId5" imgW="1041120" imgH="241200" progId="Equation.3">
                  <p:embed/>
                </p:oleObj>
              </mc:Choice>
              <mc:Fallback>
                <p:oleObj name="수식" r:id="rId5" imgW="1041120" imgH="241200" progId="Equation.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480" y="3624263"/>
                        <a:ext cx="5176837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384687"/>
              </p:ext>
            </p:extLst>
          </p:nvPr>
        </p:nvGraphicFramePr>
        <p:xfrm>
          <a:off x="7199313" y="3181033"/>
          <a:ext cx="69373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수식" r:id="rId7" imgW="139680" imgH="164880" progId="Equation.3">
                  <p:embed/>
                </p:oleObj>
              </mc:Choice>
              <mc:Fallback>
                <p:oleObj name="수식" r:id="rId7" imgW="139680" imgH="164880" progId="Equation.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9313" y="3181033"/>
                        <a:ext cx="693737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34802" y="3406735"/>
            <a:ext cx="356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와 관계가 있다는 의미입니다</a:t>
            </a:r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W1</a:t>
            </a:r>
            <a:r>
              <a:rPr lang="ko-KR" altLang="en-US" dirty="0"/>
              <a:t>과 관계가 있는 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b1</a:t>
            </a:r>
            <a:r>
              <a:rPr lang="ko-KR" altLang="en-US" dirty="0"/>
              <a:t>과 관계가 있는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b="0" cap="none" dirty="0">
                <a:latin typeface="맑은 고딕" charset="0"/>
                <a:ea typeface="맑은 고딕" charset="0"/>
              </a:rPr>
              <a:t>그렇다면 어떻게 </a:t>
            </a:r>
            <a:r>
              <a:rPr lang="en-US" altLang="ko-KR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W</a:t>
            </a:r>
            <a:r>
              <a:rPr lang="ko-KR" altLang="en-US" sz="4400" b="0" cap="none" dirty="0">
                <a:latin typeface="맑은 고딕" charset="0"/>
                <a:ea typeface="맑은 고딕" charset="0"/>
              </a:rPr>
              <a:t>와 </a:t>
            </a:r>
            <a:r>
              <a:rPr lang="en-US" altLang="ko-KR" sz="4400" b="0" cap="none" dirty="0">
                <a:solidFill>
                  <a:schemeClr val="accent2">
                    <a:lumMod val="50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ko-KR" altLang="en-US" sz="4400" b="0" cap="none" dirty="0">
                <a:latin typeface="맑은 고딕" charset="0"/>
                <a:ea typeface="맑은 고딕" charset="0"/>
              </a:rPr>
              <a:t>값을 구할까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800" b="0" cap="none" dirty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Y data</a:t>
            </a:r>
            <a:r>
              <a:rPr lang="ko-KR" altLang="en-US" dirty="0">
                <a:latin typeface="맑은 고딕" charset="0"/>
                <a:ea typeface="맑은 고딕" charset="0"/>
              </a:rPr>
              <a:t>의 값과 </a:t>
            </a:r>
            <a:r>
              <a:rPr lang="en-US" altLang="ko-KR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Y</a:t>
            </a:r>
            <a:r>
              <a:rPr lang="ko-KR" altLang="en-US" dirty="0">
                <a:latin typeface="맑은 고딕" charset="0"/>
                <a:ea typeface="맑은 고딕" charset="0"/>
              </a:rPr>
              <a:t>값의 </a:t>
            </a:r>
            <a:r>
              <a:rPr lang="ko-KR" altLang="en-US" dirty="0">
                <a:solidFill>
                  <a:srgbClr val="7030A0"/>
                </a:solidFill>
                <a:latin typeface="맑은 고딕" charset="0"/>
                <a:ea typeface="맑은 고딕" charset="0"/>
              </a:rPr>
              <a:t>차이</a:t>
            </a:r>
            <a:r>
              <a:rPr lang="ko-KR" altLang="en-US" dirty="0">
                <a:latin typeface="맑은 고딕" charset="0"/>
                <a:ea typeface="맑은 고딕" charset="0"/>
              </a:rPr>
              <a:t>가 </a:t>
            </a:r>
            <a:r>
              <a:rPr lang="en-US" altLang="ko-KR" dirty="0">
                <a:latin typeface="맑은 고딕" charset="0"/>
                <a:ea typeface="맑은 고딕" charset="0"/>
              </a:rPr>
              <a:t>0</a:t>
            </a:r>
            <a:r>
              <a:rPr lang="ko-KR" altLang="en-US" dirty="0">
                <a:latin typeface="맑은 고딕" charset="0"/>
                <a:ea typeface="맑은 고딕" charset="0"/>
              </a:rPr>
              <a:t>에 가까울 수록 </a:t>
            </a:r>
            <a:r>
              <a:rPr lang="en-US" altLang="ko-KR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W</a:t>
            </a:r>
            <a:r>
              <a:rPr lang="ko-KR" altLang="en-US" dirty="0">
                <a:latin typeface="맑은 고딕" charset="0"/>
                <a:ea typeface="맑은 고딕" charset="0"/>
              </a:rPr>
              <a:t>와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ko-KR" altLang="en-US" dirty="0">
                <a:latin typeface="맑은 고딕" charset="0"/>
                <a:ea typeface="맑은 고딕" charset="0"/>
              </a:rPr>
              <a:t>의 값은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800" b="0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Y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의 값이 </a:t>
            </a:r>
            <a:r>
              <a:rPr lang="en-US" altLang="ko-KR" sz="2800" b="0" cap="none" dirty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Y data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의 값에 가깝게 나오겠죠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ko-KR" altLang="en-US" sz="2800" b="0" cap="none" dirty="0">
                <a:latin typeface="맑은 고딕" charset="0"/>
                <a:ea typeface="맑은 고딕" charset="0"/>
              </a:rPr>
              <a:t>하지만 한번만으로는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그리고 하나의 값만 가지고 학습 하는 것 보다 여러 번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,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여러 개의 값을 가지고 학습할 수록 좀더 </a:t>
            </a:r>
            <a:r>
              <a:rPr lang="ko-KR" altLang="en-US" sz="2800" b="0" cap="none" dirty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원하는 목표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의 </a:t>
            </a:r>
            <a:r>
              <a:rPr lang="en-US" altLang="ko-KR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W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와 </a:t>
            </a:r>
            <a:r>
              <a:rPr lang="en-US" altLang="ko-KR" sz="2800" b="0" cap="none" dirty="0">
                <a:solidFill>
                  <a:schemeClr val="accent2">
                    <a:lumMod val="50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ko-KR" altLang="en-US" sz="2800" b="0" cap="none" dirty="0">
                <a:latin typeface="맑은 고딕" charset="0"/>
                <a:ea typeface="맑은 고딕" charset="0"/>
              </a:rPr>
              <a:t>의 값이 만들어 집니다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02868"/>
              </p:ext>
            </p:extLst>
          </p:nvPr>
        </p:nvGraphicFramePr>
        <p:xfrm>
          <a:off x="7145814" y="3030538"/>
          <a:ext cx="29051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수식" r:id="rId3" imgW="583920" imgH="241200" progId="Equation.3">
                  <p:embed/>
                </p:oleObj>
              </mc:Choice>
              <mc:Fallback>
                <p:oleObj name="수식" r:id="rId3" imgW="583920" imgH="241200" progId="Equation.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5814" y="3030538"/>
                        <a:ext cx="2905125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654523"/>
              </p:ext>
            </p:extLst>
          </p:nvPr>
        </p:nvGraphicFramePr>
        <p:xfrm>
          <a:off x="838200" y="2632869"/>
          <a:ext cx="55562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수식" r:id="rId5" imgW="1117440" imgH="241200" progId="Equation.3">
                  <p:embed/>
                </p:oleObj>
              </mc:Choice>
              <mc:Fallback>
                <p:oleObj name="수식" r:id="rId5" imgW="1117440" imgH="241200" progId="Equation.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632869"/>
                        <a:ext cx="5556250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912885"/>
              </p:ext>
            </p:extLst>
          </p:nvPr>
        </p:nvGraphicFramePr>
        <p:xfrm>
          <a:off x="919480" y="3624263"/>
          <a:ext cx="51768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수식" r:id="rId7" imgW="1041120" imgH="241200" progId="Equation.3">
                  <p:embed/>
                </p:oleObj>
              </mc:Choice>
              <mc:Fallback>
                <p:oleObj name="수식" r:id="rId7" imgW="1041120" imgH="241200" progId="Equation.3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9480" y="3624263"/>
                        <a:ext cx="5176837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학습할 때의 </a:t>
            </a:r>
            <a:r>
              <a:rPr lang="ko-KR" altLang="en-US" dirty="0">
                <a:solidFill>
                  <a:srgbClr val="7030A0"/>
                </a:solidFill>
              </a:rPr>
              <a:t>오차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원하는 </a:t>
            </a:r>
            <a:r>
              <a:rPr lang="en-US" altLang="ko-KR" dirty="0">
                <a:solidFill>
                  <a:schemeClr val="accent6"/>
                </a:solidFill>
              </a:rPr>
              <a:t>Y data</a:t>
            </a:r>
            <a:r>
              <a:rPr lang="ko-KR" altLang="en-US" dirty="0"/>
              <a:t>의 값과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계산에 의해 나오는 </a:t>
            </a:r>
            <a:r>
              <a:rPr lang="en-US" altLang="ko-KR" dirty="0">
                <a:solidFill>
                  <a:schemeClr val="accent4"/>
                </a:solidFill>
              </a:rPr>
              <a:t>Y</a:t>
            </a:r>
            <a:r>
              <a:rPr lang="ko-KR" altLang="en-US" dirty="0"/>
              <a:t>의 값의 </a:t>
            </a:r>
            <a:r>
              <a:rPr lang="ko-KR" altLang="en-US" dirty="0">
                <a:solidFill>
                  <a:srgbClr val="7030A0"/>
                </a:solidFill>
              </a:rPr>
              <a:t>차이</a:t>
            </a:r>
            <a:r>
              <a:rPr lang="ko-KR" altLang="en-US" dirty="0"/>
              <a:t>가 바로 </a:t>
            </a:r>
            <a:r>
              <a:rPr lang="ko-KR" altLang="en-US" dirty="0">
                <a:solidFill>
                  <a:srgbClr val="7030A0"/>
                </a:solidFill>
              </a:rPr>
              <a:t>오차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 이것을 그래프위에서 보게 되면 그리고 우리의 </a:t>
            </a:r>
            <a:r>
              <a:rPr lang="en-US" altLang="ko-KR" dirty="0"/>
              <a:t>1</a:t>
            </a:r>
            <a:r>
              <a:rPr lang="ko-KR" altLang="en-US" dirty="0"/>
              <a:t>차 방정식은 </a:t>
            </a:r>
            <a:r>
              <a:rPr lang="en-US" altLang="ko-KR" dirty="0">
                <a:solidFill>
                  <a:srgbClr val="FF0000"/>
                </a:solidFill>
              </a:rPr>
              <a:t>X data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6"/>
                </a:solidFill>
              </a:rPr>
              <a:t>Y data</a:t>
            </a:r>
            <a:r>
              <a:rPr lang="ko-KR" altLang="en-US" dirty="0"/>
              <a:t>이기 때문에 </a:t>
            </a:r>
            <a:r>
              <a:rPr lang="en-US" altLang="ko-KR" dirty="0"/>
              <a:t>2</a:t>
            </a:r>
            <a:r>
              <a:rPr lang="ko-KR" altLang="en-US" dirty="0"/>
              <a:t>차원 그래프의 형태의 </a:t>
            </a:r>
            <a:r>
              <a:rPr lang="ko-KR" altLang="en-US" dirty="0">
                <a:solidFill>
                  <a:srgbClr val="7030A0"/>
                </a:solidFill>
              </a:rPr>
              <a:t>오차</a:t>
            </a:r>
            <a:r>
              <a:rPr lang="ko-KR" altLang="en-US" dirty="0"/>
              <a:t>를 획득하게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276504"/>
              </p:ext>
            </p:extLst>
          </p:nvPr>
        </p:nvGraphicFramePr>
        <p:xfrm>
          <a:off x="838200" y="3238500"/>
          <a:ext cx="60007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수식" r:id="rId3" imgW="1206360" imgH="177480" progId="Equation.3">
                  <p:embed/>
                </p:oleObj>
              </mc:Choice>
              <mc:Fallback>
                <p:oleObj name="수식" r:id="rId3" imgW="1206360" imgH="17748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238500"/>
                        <a:ext cx="6000750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38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7030A0"/>
                </a:solidFill>
              </a:rPr>
              <a:t>오차</a:t>
            </a:r>
            <a:r>
              <a:rPr lang="ko-KR" altLang="en-US" dirty="0"/>
              <a:t> 그래프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1" y="2527300"/>
            <a:ext cx="4419599" cy="361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 flipV="1">
            <a:off x="838200" y="2222500"/>
            <a:ext cx="1" cy="3920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838200" y="6143418"/>
            <a:ext cx="482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02300" y="5940218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451" y="1863518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838200" y="3251200"/>
            <a:ext cx="5702300" cy="34798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906051"/>
              </p:ext>
            </p:extLst>
          </p:nvPr>
        </p:nvGraphicFramePr>
        <p:xfrm>
          <a:off x="6540500" y="2753086"/>
          <a:ext cx="3670300" cy="99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수식" r:id="rId3" imgW="888840" imgH="241200" progId="Equation.3">
                  <p:embed/>
                </p:oleObj>
              </mc:Choice>
              <mc:Fallback>
                <p:oleObj name="수식" r:id="rId3" imgW="888840" imgH="241200" progId="Equation.3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0500" y="2753086"/>
                        <a:ext cx="3670300" cy="99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직선 연결선 20"/>
          <p:cNvCxnSpPr>
            <a:cxnSpLocks/>
          </p:cNvCxnSpPr>
          <p:nvPr/>
        </p:nvCxnSpPr>
        <p:spPr>
          <a:xfrm flipV="1">
            <a:off x="838200" y="1328461"/>
            <a:ext cx="2832100" cy="48149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110562"/>
              </p:ext>
            </p:extLst>
          </p:nvPr>
        </p:nvGraphicFramePr>
        <p:xfrm>
          <a:off x="3733699" y="1261626"/>
          <a:ext cx="57197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수식" r:id="rId5" imgW="1193760" imgH="177480" progId="Equation.3">
                  <p:embed/>
                </p:oleObj>
              </mc:Choice>
              <mc:Fallback>
                <p:oleObj name="수식" r:id="rId5" imgW="1193760" imgH="177480" progId="Equation.3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699" y="1261626"/>
                        <a:ext cx="5719762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667500" y="3749311"/>
            <a:ext cx="4483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</a:t>
            </a:r>
            <a:r>
              <a:rPr lang="ko-KR" altLang="en-US" dirty="0">
                <a:solidFill>
                  <a:schemeClr val="accent6"/>
                </a:solidFill>
              </a:rPr>
              <a:t>원하는 목표함수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chemeClr val="accent6"/>
                </a:solidFill>
              </a:rPr>
              <a:t>초록색</a:t>
            </a:r>
            <a:r>
              <a:rPr lang="ko-KR" altLang="en-US" dirty="0"/>
              <a:t> 선이고</a:t>
            </a:r>
            <a:endParaRPr lang="en-US" altLang="ko-KR" dirty="0"/>
          </a:p>
          <a:p>
            <a:r>
              <a:rPr lang="ko-KR" altLang="en-US" dirty="0">
                <a:solidFill>
                  <a:srgbClr val="FFFF00"/>
                </a:solidFill>
                <a:highlight>
                  <a:srgbClr val="008080"/>
                </a:highlight>
              </a:rPr>
              <a:t>현재의 학습해야 될 함수가 노란색</a:t>
            </a:r>
            <a:r>
              <a:rPr lang="ko-KR" altLang="en-US" dirty="0"/>
              <a:t> 선입니다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이 사이에 있는 </a:t>
            </a:r>
            <a:r>
              <a:rPr lang="ko-KR" altLang="en-US" dirty="0">
                <a:solidFill>
                  <a:srgbClr val="7030A0"/>
                </a:solidFill>
              </a:rPr>
              <a:t>보라색</a:t>
            </a:r>
            <a:r>
              <a:rPr lang="ko-KR" altLang="en-US" dirty="0"/>
              <a:t> 선들이 바로 </a:t>
            </a:r>
            <a:r>
              <a:rPr lang="ko-KR" altLang="en-US" dirty="0">
                <a:solidFill>
                  <a:srgbClr val="7030A0"/>
                </a:solidFill>
              </a:rPr>
              <a:t>오차</a:t>
            </a:r>
            <a:r>
              <a:rPr lang="ko-KR" altLang="en-US" dirty="0"/>
              <a:t>가 되는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이 </a:t>
            </a:r>
            <a:r>
              <a:rPr lang="ko-KR" altLang="en-US" dirty="0">
                <a:solidFill>
                  <a:srgbClr val="7030A0"/>
                </a:solidFill>
              </a:rPr>
              <a:t>차이</a:t>
            </a:r>
            <a:r>
              <a:rPr lang="ko-KR" altLang="en-US" dirty="0"/>
              <a:t> 만큼을 업데이트 시켜준다면 결국 우리가 </a:t>
            </a:r>
            <a:r>
              <a:rPr lang="ko-KR" altLang="en-US" dirty="0">
                <a:solidFill>
                  <a:schemeClr val="accent6"/>
                </a:solidFill>
              </a:rPr>
              <a:t>원하는 값</a:t>
            </a:r>
            <a:r>
              <a:rPr lang="ko-KR" altLang="en-US" dirty="0"/>
              <a:t>을 얻을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38200" y="6143418"/>
            <a:ext cx="0" cy="587582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1473200" y="5041900"/>
            <a:ext cx="0" cy="126765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>
            <a:off x="2133600" y="3962400"/>
            <a:ext cx="0" cy="1977818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2882900" y="2628900"/>
            <a:ext cx="0" cy="288290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>
            <a:off x="3670300" y="1328461"/>
            <a:ext cx="0" cy="3705709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2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Y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6"/>
                </a:solidFill>
              </a:rPr>
              <a:t>Y data</a:t>
            </a:r>
            <a:r>
              <a:rPr lang="ko-KR" altLang="en-US" dirty="0"/>
              <a:t>간의 </a:t>
            </a:r>
            <a:r>
              <a:rPr lang="ko-KR" altLang="en-US" dirty="0">
                <a:solidFill>
                  <a:srgbClr val="7030A0"/>
                </a:solidFill>
              </a:rPr>
              <a:t>오차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4"/>
                </a:solidFill>
              </a:rPr>
              <a:t>Y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6"/>
                </a:solidFill>
              </a:rPr>
              <a:t>Y data</a:t>
            </a:r>
            <a:r>
              <a:rPr lang="ko-KR" altLang="en-US" dirty="0"/>
              <a:t>간의 </a:t>
            </a:r>
            <a:r>
              <a:rPr lang="ko-KR" altLang="en-US" dirty="0">
                <a:solidFill>
                  <a:srgbClr val="7030A0"/>
                </a:solidFill>
              </a:rPr>
              <a:t>오차</a:t>
            </a:r>
            <a:r>
              <a:rPr lang="ko-KR" altLang="en-US" dirty="0"/>
              <a:t>를 구할 때는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7030A0"/>
                </a:solidFill>
              </a:rPr>
              <a:t>차이</a:t>
            </a:r>
            <a:r>
              <a:rPr lang="ko-KR" altLang="en-US" dirty="0"/>
              <a:t>가 너무 크거나 작을 경우를 대비해서 각 </a:t>
            </a:r>
            <a:r>
              <a:rPr lang="ko-KR" altLang="en-US" dirty="0">
                <a:solidFill>
                  <a:srgbClr val="7030A0"/>
                </a:solidFill>
              </a:rPr>
              <a:t>차이</a:t>
            </a:r>
            <a:r>
              <a:rPr lang="ko-KR" altLang="en-US" dirty="0"/>
              <a:t>들의 평균을 구하여 적용하는게 효율적입니다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해서 각 </a:t>
            </a:r>
            <a:r>
              <a:rPr lang="ko-KR" altLang="en-US" dirty="0">
                <a:solidFill>
                  <a:srgbClr val="7030A0"/>
                </a:solidFill>
              </a:rPr>
              <a:t>차이</a:t>
            </a:r>
            <a:r>
              <a:rPr lang="ko-KR" altLang="en-US" dirty="0"/>
              <a:t>들의 평균을 분산이라고 말하는데 그 식은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                                                   와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여기서 제곱이 들어가는 이유는 </a:t>
            </a:r>
            <a:r>
              <a:rPr lang="ko-KR" altLang="en-US" dirty="0">
                <a:solidFill>
                  <a:srgbClr val="7030A0"/>
                </a:solidFill>
              </a:rPr>
              <a:t>오차</a:t>
            </a:r>
            <a:r>
              <a:rPr lang="ko-KR" altLang="en-US" dirty="0"/>
              <a:t> 크기를 구해야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하기때문에 </a:t>
            </a:r>
            <a:r>
              <a:rPr lang="en-US" altLang="ko-KR" dirty="0"/>
              <a:t>–</a:t>
            </a:r>
            <a:r>
              <a:rPr lang="ko-KR" altLang="en-US" dirty="0"/>
              <a:t>를 지우기 위함 입니다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38078"/>
              </p:ext>
            </p:extLst>
          </p:nvPr>
        </p:nvGraphicFramePr>
        <p:xfrm>
          <a:off x="1016000" y="3891170"/>
          <a:ext cx="6565900" cy="157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수식" r:id="rId3" imgW="1688760" imgH="406080" progId="Equation.3">
                  <p:embed/>
                </p:oleObj>
              </mc:Choice>
              <mc:Fallback>
                <p:oleObj name="수식" r:id="rId3" imgW="1688760" imgH="40608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3891170"/>
                        <a:ext cx="6565900" cy="1571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25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7030A0"/>
                </a:solidFill>
              </a:rPr>
              <a:t>오차</a:t>
            </a:r>
            <a:r>
              <a:rPr lang="ko-KR" altLang="en-US" dirty="0"/>
              <a:t>를 풀이하면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식을 분해하게 되면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615089"/>
              </p:ext>
            </p:extLst>
          </p:nvPr>
        </p:nvGraphicFramePr>
        <p:xfrm>
          <a:off x="1016000" y="1825626"/>
          <a:ext cx="3721100" cy="89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수식" r:id="rId3" imgW="1688760" imgH="406080" progId="Equation.3">
                  <p:embed/>
                </p:oleObj>
              </mc:Choice>
              <mc:Fallback>
                <p:oleObj name="수식" r:id="rId3" imgW="1688760" imgH="40608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1825626"/>
                        <a:ext cx="3721100" cy="89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841281"/>
              </p:ext>
            </p:extLst>
          </p:nvPr>
        </p:nvGraphicFramePr>
        <p:xfrm>
          <a:off x="838200" y="3333750"/>
          <a:ext cx="10007600" cy="17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수식" r:id="rId5" imgW="3682800" imgH="660240" progId="Equation.3">
                  <p:embed/>
                </p:oleObj>
              </mc:Choice>
              <mc:Fallback>
                <p:oleObj name="수식" r:id="rId5" imgW="3682800" imgH="660240" progId="Equation.3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333750"/>
                        <a:ext cx="10007600" cy="17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28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Pages>5</Pages>
  <Words>822</Words>
  <Characters>0</Characters>
  <Application>Microsoft Office PowerPoint</Application>
  <DocSecurity>0</DocSecurity>
  <PresentationFormat>와이드스크린</PresentationFormat>
  <Lines>0</Lines>
  <Paragraphs>133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Office 테마</vt:lpstr>
      <vt:lpstr>수식</vt:lpstr>
      <vt:lpstr>Microsoft Equation 3.0</vt:lpstr>
      <vt:lpstr>1차 함수를 컴퓨터가 구한다</vt:lpstr>
      <vt:lpstr>1차 방정식에서 기울기를 구할 때</vt:lpstr>
      <vt:lpstr>하지만 컴퓨터는 어떻게 답을 구할까?</vt:lpstr>
      <vt:lpstr>W와 b의 값을 Y data가 나올 수 있도록!</vt:lpstr>
      <vt:lpstr>그렇다면 어떻게 W와 b값을 구할까</vt:lpstr>
      <vt:lpstr>학습할 때의 오차</vt:lpstr>
      <vt:lpstr>오차 그래프</vt:lpstr>
      <vt:lpstr>Y와 Y data간의 오차는?</vt:lpstr>
      <vt:lpstr>오차를 풀이하면</vt:lpstr>
      <vt:lpstr>그렇다면 Loss로 업데이트를?</vt:lpstr>
      <vt:lpstr>어떻게 Loss를 이용해서 업데이트를 할까</vt:lpstr>
      <vt:lpstr>원하는 값에 대해 각각 미분한다</vt:lpstr>
      <vt:lpstr>이제 적용해 봅시다</vt:lpstr>
      <vt:lpstr>진짜 이제 적용해 봅시다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 gyun Choi</dc:creator>
  <cp:lastModifiedBy>yong gyun Choi</cp:lastModifiedBy>
  <cp:revision>36</cp:revision>
  <dcterms:modified xsi:type="dcterms:W3CDTF">2017-05-02T10:35:14Z</dcterms:modified>
</cp:coreProperties>
</file>