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307" r:id="rId3"/>
    <p:sldId id="321" r:id="rId4"/>
    <p:sldId id="322" r:id="rId5"/>
    <p:sldId id="310" r:id="rId6"/>
    <p:sldId id="311" r:id="rId7"/>
    <p:sldId id="312" r:id="rId8"/>
    <p:sldId id="315" r:id="rId9"/>
    <p:sldId id="313" r:id="rId10"/>
    <p:sldId id="314" r:id="rId11"/>
    <p:sldId id="316" r:id="rId12"/>
    <p:sldId id="317" r:id="rId13"/>
    <p:sldId id="318" r:id="rId14"/>
    <p:sldId id="320" r:id="rId15"/>
    <p:sldId id="323" r:id="rId16"/>
    <p:sldId id="284" r:id="rId17"/>
    <p:sldId id="303" r:id="rId18"/>
    <p:sldId id="300" r:id="rId19"/>
    <p:sldId id="304" r:id="rId20"/>
    <p:sldId id="305" r:id="rId21"/>
    <p:sldId id="285" r:id="rId22"/>
    <p:sldId id="301" r:id="rId23"/>
    <p:sldId id="287" r:id="rId24"/>
    <p:sldId id="288" r:id="rId25"/>
    <p:sldId id="293" r:id="rId26"/>
    <p:sldId id="289" r:id="rId27"/>
    <p:sldId id="291" r:id="rId28"/>
    <p:sldId id="294" r:id="rId29"/>
    <p:sldId id="292" r:id="rId30"/>
    <p:sldId id="298" r:id="rId31"/>
    <p:sldId id="299" r:id="rId32"/>
    <p:sldId id="297" r:id="rId33"/>
    <p:sldId id="28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157" autoAdjust="0"/>
    <p:restoredTop sz="94660"/>
  </p:normalViewPr>
  <p:slideViewPr>
    <p:cSldViewPr>
      <p:cViewPr>
        <p:scale>
          <a:sx n="75" d="100"/>
          <a:sy n="75" d="100"/>
        </p:scale>
        <p:origin x="-1704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81.wmf"/><Relationship Id="rId3" Type="http://schemas.openxmlformats.org/officeDocument/2006/relationships/image" Target="../media/image5.wmf"/><Relationship Id="rId7" Type="http://schemas.openxmlformats.org/officeDocument/2006/relationships/image" Target="../media/image22.wmf"/><Relationship Id="rId12" Type="http://schemas.openxmlformats.org/officeDocument/2006/relationships/image" Target="../media/image80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21.wmf"/><Relationship Id="rId11" Type="http://schemas.openxmlformats.org/officeDocument/2006/relationships/image" Target="../media/image79.wmf"/><Relationship Id="rId5" Type="http://schemas.openxmlformats.org/officeDocument/2006/relationships/image" Target="../media/image20.wmf"/><Relationship Id="rId10" Type="http://schemas.openxmlformats.org/officeDocument/2006/relationships/image" Target="../media/image78.wmf"/><Relationship Id="rId4" Type="http://schemas.openxmlformats.org/officeDocument/2006/relationships/image" Target="../media/image76.wmf"/><Relationship Id="rId9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78.wmf"/><Relationship Id="rId7" Type="http://schemas.openxmlformats.org/officeDocument/2006/relationships/image" Target="../media/image86.wmf"/><Relationship Id="rId2" Type="http://schemas.openxmlformats.org/officeDocument/2006/relationships/image" Target="../media/image82.wmf"/><Relationship Id="rId1" Type="http://schemas.openxmlformats.org/officeDocument/2006/relationships/image" Target="../media/image7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78.wmf"/><Relationship Id="rId7" Type="http://schemas.openxmlformats.org/officeDocument/2006/relationships/image" Target="../media/image91.wmf"/><Relationship Id="rId2" Type="http://schemas.openxmlformats.org/officeDocument/2006/relationships/image" Target="../media/image88.wmf"/><Relationship Id="rId1" Type="http://schemas.openxmlformats.org/officeDocument/2006/relationships/image" Target="../media/image76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5.wmf"/><Relationship Id="rId9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78.wmf"/><Relationship Id="rId4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16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21.wmf"/><Relationship Id="rId11" Type="http://schemas.openxmlformats.org/officeDocument/2006/relationships/image" Target="../media/image14.wmf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10" Type="http://schemas.openxmlformats.org/officeDocument/2006/relationships/image" Target="../media/image13.wmf"/><Relationship Id="rId4" Type="http://schemas.openxmlformats.org/officeDocument/2006/relationships/image" Target="../media/image19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.wmf"/><Relationship Id="rId7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4.wmf"/><Relationship Id="rId4" Type="http://schemas.openxmlformats.org/officeDocument/2006/relationships/image" Target="../media/image59.wmf"/><Relationship Id="rId9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24650A-D69F-48B9-BD15-D765BCA3F2E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69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7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23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81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21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10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83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8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96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2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8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aje01/202ac276bace4b25dd3f" TargetMode="Externa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aje01/202ac276bace4b25dd3f" TargetMode="Externa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3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4.wmf"/><Relationship Id="rId32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16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17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denze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9" Type="http://schemas.openxmlformats.org/officeDocument/2006/relationships/image" Target="../media/image37.wmf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44.bin"/><Relationship Id="rId7" Type="http://schemas.openxmlformats.org/officeDocument/2006/relationships/image" Target="../media/image42.png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33" Type="http://schemas.openxmlformats.org/officeDocument/2006/relationships/image" Target="../media/image34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png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36.wmf"/><Relationship Id="rId40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27.wmf"/><Relationship Id="rId31" Type="http://schemas.openxmlformats.org/officeDocument/2006/relationships/image" Target="../media/image33.wmf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31.w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35.wmf"/><Relationship Id="rId8" Type="http://schemas.openxmlformats.org/officeDocument/2006/relationships/image" Target="../media/image43.png"/><Relationship Id="rId3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5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.wmf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49.png"/><Relationship Id="rId10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64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1.wmf"/><Relationship Id="rId22" Type="http://schemas.openxmlformats.org/officeDocument/2006/relationships/oleObject" Target="../embeddings/oleObject7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모델 설계 및 학습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이석호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03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59" y="1124744"/>
            <a:ext cx="5016773" cy="367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12962"/>
              </p:ext>
            </p:extLst>
          </p:nvPr>
        </p:nvGraphicFramePr>
        <p:xfrm>
          <a:off x="683568" y="2132859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수식" r:id="rId4" imgW="126720" imgH="139680" progId="Equation.3">
                  <p:embed/>
                </p:oleObj>
              </mc:Choice>
              <mc:Fallback>
                <p:oleObj name="수식" r:id="rId4" imgW="126720" imgH="13968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9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4994" y="2093902"/>
            <a:ext cx="192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하나의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476268"/>
              </p:ext>
            </p:extLst>
          </p:nvPr>
        </p:nvGraphicFramePr>
        <p:xfrm>
          <a:off x="696987" y="5156526"/>
          <a:ext cx="2206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수식" r:id="rId6" imgW="114120" imgH="152280" progId="Equation.3">
                  <p:embed/>
                </p:oleObj>
              </mc:Choice>
              <mc:Fallback>
                <p:oleObj name="수식" r:id="rId6" imgW="114120" imgH="15228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87" y="5156526"/>
                        <a:ext cx="2206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57028" y="5096204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좌표를 가진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벡터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152051"/>
              </p:ext>
            </p:extLst>
          </p:nvPr>
        </p:nvGraphicFramePr>
        <p:xfrm>
          <a:off x="5526583" y="2092552"/>
          <a:ext cx="4191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수식" r:id="rId8" imgW="215640" imgH="380880" progId="Equation.3">
                  <p:embed/>
                </p:oleObj>
              </mc:Choice>
              <mc:Fallback>
                <p:oleObj name="수식" r:id="rId8" imgW="215640" imgH="38088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583" y="2092552"/>
                        <a:ext cx="419100" cy="741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3366343" y="2463234"/>
            <a:ext cx="2088232" cy="74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58631" y="2276875"/>
            <a:ext cx="2424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벡터임</a:t>
            </a:r>
            <a:r>
              <a:rPr lang="en-US" altLang="ko-KR" dirty="0" smtClean="0"/>
              <a:t>.  (</a:t>
            </a:r>
            <a:r>
              <a:rPr lang="ko-KR" altLang="en-US" dirty="0" smtClean="0"/>
              <a:t>값을 벡터로</a:t>
            </a:r>
            <a:endParaRPr lang="en-US" altLang="ko-KR" dirty="0" smtClean="0"/>
          </a:p>
          <a:p>
            <a:r>
              <a:rPr lang="ko-KR" altLang="en-US" dirty="0" smtClean="0"/>
              <a:t>미분하면 벡터가 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467380"/>
            <a:ext cx="584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Gradient Descent(</a:t>
            </a:r>
            <a:r>
              <a:rPr lang="ko-KR" altLang="en-US" dirty="0" err="1" smtClean="0"/>
              <a:t>경사하강법</a:t>
            </a:r>
            <a:r>
              <a:rPr lang="en-US" altLang="ko-KR" dirty="0" smtClean="0"/>
              <a:t>) –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         </a:t>
            </a:r>
            <a:r>
              <a:rPr lang="ko-KR" altLang="en-US" dirty="0" smtClean="0"/>
              <a:t>가  </a:t>
            </a:r>
            <a:r>
              <a:rPr lang="en-US" altLang="ko-KR" dirty="0"/>
              <a:t>2</a:t>
            </a:r>
            <a:r>
              <a:rPr lang="ko-KR" altLang="en-US" dirty="0" smtClean="0"/>
              <a:t>차원벡터일 때 </a:t>
            </a:r>
            <a:endParaRPr lang="ko-KR" altLang="en-US" dirty="0"/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353055"/>
              </p:ext>
            </p:extLst>
          </p:nvPr>
        </p:nvGraphicFramePr>
        <p:xfrm>
          <a:off x="3990975" y="447675"/>
          <a:ext cx="3460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수식" r:id="rId10" imgW="114120" imgH="152280" progId="Equation.3">
                  <p:embed/>
                </p:oleObj>
              </mc:Choice>
              <mc:Fallback>
                <p:oleObj name="수식" r:id="rId10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447675"/>
                        <a:ext cx="3460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2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136392"/>
              </p:ext>
            </p:extLst>
          </p:nvPr>
        </p:nvGraphicFramePr>
        <p:xfrm>
          <a:off x="1907704" y="1693529"/>
          <a:ext cx="21447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수식" r:id="rId3" imgW="1104840" imgH="190440" progId="Equation.3">
                  <p:embed/>
                </p:oleObj>
              </mc:Choice>
              <mc:Fallback>
                <p:oleObj name="수식" r:id="rId3" imgW="1104840" imgH="190440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93529"/>
                        <a:ext cx="214471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143318"/>
              </p:ext>
            </p:extLst>
          </p:nvPr>
        </p:nvGraphicFramePr>
        <p:xfrm>
          <a:off x="2840067" y="4797152"/>
          <a:ext cx="35512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수식" r:id="rId5" imgW="1828800" imgH="380880" progId="Equation.3">
                  <p:embed/>
                </p:oleObj>
              </mc:Choice>
              <mc:Fallback>
                <p:oleObj name="수식" r:id="rId5" imgW="1828800" imgH="38088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67" y="4797152"/>
                        <a:ext cx="35512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62748"/>
              </p:ext>
            </p:extLst>
          </p:nvPr>
        </p:nvGraphicFramePr>
        <p:xfrm>
          <a:off x="1113778" y="556479"/>
          <a:ext cx="507111" cy="89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수식" r:id="rId7" imgW="215640" imgH="380880" progId="Equation.3">
                  <p:embed/>
                </p:oleObj>
              </mc:Choice>
              <mc:Fallback>
                <p:oleObj name="수식" r:id="rId7" imgW="215640" imgH="38088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778" y="556479"/>
                        <a:ext cx="507111" cy="897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8840" y="77572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의 계산</a:t>
            </a:r>
            <a:r>
              <a:rPr lang="en-US" altLang="ko-KR" sz="2400" dirty="0" smtClean="0"/>
              <a:t>: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1683275"/>
            <a:ext cx="8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n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9753" y="2453188"/>
            <a:ext cx="8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n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09656"/>
              </p:ext>
            </p:extLst>
          </p:nvPr>
        </p:nvGraphicFramePr>
        <p:xfrm>
          <a:off x="2339752" y="3861048"/>
          <a:ext cx="17510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수식" r:id="rId9" imgW="901440" imgH="215640" progId="Equation.3">
                  <p:embed/>
                </p:oleObj>
              </mc:Choice>
              <mc:Fallback>
                <p:oleObj name="수식" r:id="rId9" imgW="901440" imgH="2156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61048"/>
                        <a:ext cx="17510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299781"/>
              </p:ext>
            </p:extLst>
          </p:nvPr>
        </p:nvGraphicFramePr>
        <p:xfrm>
          <a:off x="4602436" y="3861048"/>
          <a:ext cx="1257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수식" r:id="rId11" imgW="647640" imgH="190440" progId="Equation.3">
                  <p:embed/>
                </p:oleObj>
              </mc:Choice>
              <mc:Fallback>
                <p:oleObj name="수식" r:id="rId11" imgW="647640" imgH="19044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436" y="3861048"/>
                        <a:ext cx="12573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3688" y="3645024"/>
            <a:ext cx="5112568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7704" y="342900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</a:t>
            </a:r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87427"/>
              </p:ext>
            </p:extLst>
          </p:nvPr>
        </p:nvGraphicFramePr>
        <p:xfrm>
          <a:off x="1887463" y="2268538"/>
          <a:ext cx="34766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수식" r:id="rId13" imgW="1790640" imgH="380880" progId="Equation.3">
                  <p:embed/>
                </p:oleObj>
              </mc:Choice>
              <mc:Fallback>
                <p:oleObj name="수식" r:id="rId13" imgW="1790640" imgH="380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463" y="2268538"/>
                        <a:ext cx="34766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24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876663"/>
              </p:ext>
            </p:extLst>
          </p:nvPr>
        </p:nvGraphicFramePr>
        <p:xfrm>
          <a:off x="467544" y="221916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0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1916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23421"/>
              </p:ext>
            </p:extLst>
          </p:nvPr>
        </p:nvGraphicFramePr>
        <p:xfrm>
          <a:off x="3269957" y="219439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57" y="219439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3608" y="1856130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732460"/>
              </p:ext>
            </p:extLst>
          </p:nvPr>
        </p:nvGraphicFramePr>
        <p:xfrm>
          <a:off x="1421596" y="2334671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1596" y="2334671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71662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87686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14695" y="404664"/>
            <a:ext cx="430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의 정의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무엇을 줄이고 싶은가</a:t>
            </a:r>
            <a:endParaRPr lang="ko-KR" altLang="en-US" sz="2400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11709"/>
              </p:ext>
            </p:extLst>
          </p:nvPr>
        </p:nvGraphicFramePr>
        <p:xfrm>
          <a:off x="1103468" y="470318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" name="수식" r:id="rId9" imgW="126720" imgH="139680" progId="Equation.3">
                  <p:embed/>
                </p:oleObj>
              </mc:Choice>
              <mc:Fallback>
                <p:oleObj name="수식" r:id="rId9" imgW="126720" imgH="13968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468" y="470318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2349"/>
              </p:ext>
            </p:extLst>
          </p:nvPr>
        </p:nvGraphicFramePr>
        <p:xfrm>
          <a:off x="4276756" y="1296066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" name="수식" r:id="rId11" imgW="914400" imgH="190440" progId="Equation.3">
                  <p:embed/>
                </p:oleObj>
              </mc:Choice>
              <mc:Fallback>
                <p:oleObj name="수식" r:id="rId11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56" y="1296066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253736"/>
              </p:ext>
            </p:extLst>
          </p:nvPr>
        </p:nvGraphicFramePr>
        <p:xfrm>
          <a:off x="4298981" y="1642141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" name="수식" r:id="rId13" imgW="888840" imgH="190440" progId="Equation.3">
                  <p:embed/>
                </p:oleObj>
              </mc:Choice>
              <mc:Fallback>
                <p:oleObj name="수식" r:id="rId13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81" y="1642141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263539"/>
              </p:ext>
            </p:extLst>
          </p:nvPr>
        </p:nvGraphicFramePr>
        <p:xfrm>
          <a:off x="4241831" y="2002504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31" y="2002504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50375"/>
              </p:ext>
            </p:extLst>
          </p:nvPr>
        </p:nvGraphicFramePr>
        <p:xfrm>
          <a:off x="4316493" y="2866104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수식" r:id="rId17" imgW="952200" imgH="190440" progId="Equation.3">
                  <p:embed/>
                </p:oleObj>
              </mc:Choice>
              <mc:Fallback>
                <p:oleObj name="수식" r:id="rId17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93" y="2866104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854362" y="2290059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236631"/>
              </p:ext>
            </p:extLst>
          </p:nvPr>
        </p:nvGraphicFramePr>
        <p:xfrm>
          <a:off x="4317052" y="357301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8" name="수식" r:id="rId19" imgW="1041120" imgH="215640" progId="Equation.3">
                  <p:embed/>
                </p:oleObj>
              </mc:Choice>
              <mc:Fallback>
                <p:oleObj name="수식" r:id="rId19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052" y="357301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342995"/>
              </p:ext>
            </p:extLst>
          </p:nvPr>
        </p:nvGraphicFramePr>
        <p:xfrm>
          <a:off x="1094265" y="361470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9" name="수식" r:id="rId21" imgW="914400" imgH="190440" progId="Equation.3">
                  <p:embed/>
                </p:oleObj>
              </mc:Choice>
              <mc:Fallback>
                <p:oleObj name="수식" r:id="rId21" imgW="914400" imgH="1904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65" y="361470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7584" y="428012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원하는 </a:t>
            </a:r>
            <a:r>
              <a:rPr lang="en-US" altLang="ko-KR" dirty="0" smtClean="0"/>
              <a:t>output(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56584" y="425198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현재의 </a:t>
            </a:r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348272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873703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804656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330087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897959" y="443665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02528" y="443760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차이가 남</a:t>
            </a:r>
            <a:endParaRPr lang="ko-KR" altLang="en-US" dirty="0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352059"/>
              </p:ext>
            </p:extLst>
          </p:nvPr>
        </p:nvGraphicFramePr>
        <p:xfrm>
          <a:off x="6739039" y="1257743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" name="수식" r:id="rId23" imgW="901440" imgH="190440" progId="Equation.3">
                  <p:embed/>
                </p:oleObj>
              </mc:Choice>
              <mc:Fallback>
                <p:oleObj name="수식" r:id="rId23" imgW="901440" imgH="19044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039" y="1257743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70312"/>
              </p:ext>
            </p:extLst>
          </p:nvPr>
        </p:nvGraphicFramePr>
        <p:xfrm>
          <a:off x="1043608" y="5949280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" name="수식" r:id="rId25" imgW="901440" imgH="190440" progId="Equation.3">
                  <p:embed/>
                </p:oleObj>
              </mc:Choice>
              <mc:Fallback>
                <p:oleObj name="수식" r:id="rId25" imgW="901440" imgH="190440" progId="Equation.3">
                  <p:embed/>
                  <p:pic>
                    <p:nvPicPr>
                      <p:cNvPr id="0" name="개체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949280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59711"/>
              </p:ext>
            </p:extLst>
          </p:nvPr>
        </p:nvGraphicFramePr>
        <p:xfrm>
          <a:off x="5176057" y="587727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" name="수식" r:id="rId27" imgW="723600" imgH="190440" progId="Equation.3">
                  <p:embed/>
                </p:oleObj>
              </mc:Choice>
              <mc:Fallback>
                <p:oleObj name="수식" r:id="rId27" imgW="723600" imgH="190440" progId="Equation.3">
                  <p:embed/>
                  <p:pic>
                    <p:nvPicPr>
                      <p:cNvPr id="0" name="개체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057" y="587727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직선 화살표 연결선 76"/>
          <p:cNvCxnSpPr/>
          <p:nvPr/>
        </p:nvCxnSpPr>
        <p:spPr>
          <a:xfrm>
            <a:off x="3077896" y="6083046"/>
            <a:ext cx="1832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37936" y="60840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차이가 남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60126" y="5147900"/>
            <a:ext cx="53601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파라미터가</a:t>
            </a:r>
            <a:r>
              <a:rPr lang="ko-KR" altLang="en-US" dirty="0" smtClean="0"/>
              <a:t> 아직 제대로 찾아지지 않았기 때문에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3982174" y="4806940"/>
            <a:ext cx="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3988283" y="551723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4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414695" y="404664"/>
            <a:ext cx="430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의 정의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무엇을 줄이고 싶은가</a:t>
            </a:r>
            <a:endParaRPr lang="ko-KR" altLang="en-US" sz="2400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12016"/>
              </p:ext>
            </p:extLst>
          </p:nvPr>
        </p:nvGraphicFramePr>
        <p:xfrm>
          <a:off x="1103468" y="470318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수식" r:id="rId3" imgW="126720" imgH="139680" progId="Equation.3">
                  <p:embed/>
                </p:oleObj>
              </mc:Choice>
              <mc:Fallback>
                <p:oleObj name="수식" r:id="rId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468" y="470318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062630"/>
              </p:ext>
            </p:extLst>
          </p:nvPr>
        </p:nvGraphicFramePr>
        <p:xfrm>
          <a:off x="6333276" y="250368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수식" r:id="rId5" imgW="1041120" imgH="215640" progId="Equation.3">
                  <p:embed/>
                </p:oleObj>
              </mc:Choice>
              <mc:Fallback>
                <p:oleObj name="수식" r:id="rId5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276" y="250368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198438"/>
              </p:ext>
            </p:extLst>
          </p:nvPr>
        </p:nvGraphicFramePr>
        <p:xfrm>
          <a:off x="3110489" y="254537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수식" r:id="rId7" imgW="914400" imgH="190440" progId="Equation.3">
                  <p:embed/>
                </p:oleObj>
              </mc:Choice>
              <mc:Fallback>
                <p:oleObj name="수식" r:id="rId7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89" y="254537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121801" y="3210790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원하는 </a:t>
            </a:r>
            <a:r>
              <a:rPr lang="en-US" altLang="ko-KR" sz="1600" dirty="0" smtClean="0"/>
              <a:t>output(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172808" y="3182654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현재의 </a:t>
            </a:r>
            <a:r>
              <a:rPr lang="en-US" altLang="ko-KR" sz="1600" dirty="0" smtClean="0"/>
              <a:t>output</a:t>
            </a:r>
            <a:endParaRPr lang="ko-KR" altLang="en-US" sz="16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364496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889927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820880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46311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914183" y="336732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8752" y="336827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차이가 남</a:t>
            </a:r>
            <a:endParaRPr lang="ko-KR" altLang="en-US" dirty="0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50098"/>
              </p:ext>
            </p:extLst>
          </p:nvPr>
        </p:nvGraphicFramePr>
        <p:xfrm>
          <a:off x="3590208" y="480794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수식" r:id="rId9" imgW="723600" imgH="190440" progId="Equation.3">
                  <p:embed/>
                </p:oleObj>
              </mc:Choice>
              <mc:Fallback>
                <p:oleObj name="수식" r:id="rId9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208" y="480794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043608" y="4135594"/>
            <a:ext cx="7490900" cy="301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차이를 줄이는 쪽으로 </a:t>
            </a:r>
            <a:r>
              <a:rPr lang="en-US" altLang="ko-KR" dirty="0" smtClean="0"/>
              <a:t>(    )</a:t>
            </a:r>
            <a:r>
              <a:rPr lang="ko-KR" altLang="en-US" dirty="0" smtClean="0"/>
              <a:t>이 작아지는 쪽으로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변하기를 바람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5998398" y="3737610"/>
            <a:ext cx="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6004507" y="444790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5004048" y="495195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079615"/>
              </p:ext>
            </p:extLst>
          </p:nvPr>
        </p:nvGraphicFramePr>
        <p:xfrm>
          <a:off x="7142956" y="4777606"/>
          <a:ext cx="12303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수식" r:id="rId11" imgW="672840" imgH="190440" progId="Equation.3">
                  <p:embed/>
                </p:oleObj>
              </mc:Choice>
              <mc:Fallback>
                <p:oleObj name="수식" r:id="rId11" imgW="672840" imgH="190440" progId="Equation.3">
                  <p:embed/>
                  <p:pic>
                    <p:nvPicPr>
                      <p:cNvPr id="0" name="개체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956" y="4777606"/>
                        <a:ext cx="12303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961935" y="2503686"/>
            <a:ext cx="89809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84493" y="2472790"/>
            <a:ext cx="98790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98" y="1639590"/>
            <a:ext cx="124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차이가 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6" idx="0"/>
          </p:cNvCxnSpPr>
          <p:nvPr/>
        </p:nvCxnSpPr>
        <p:spPr>
          <a:xfrm flipV="1">
            <a:off x="4410984" y="2008922"/>
            <a:ext cx="109712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6300192" y="2008922"/>
            <a:ext cx="1046119" cy="46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1"/>
          </p:cNvCxnSpPr>
          <p:nvPr/>
        </p:nvCxnSpPr>
        <p:spPr>
          <a:xfrm flipH="1">
            <a:off x="2483768" y="1824256"/>
            <a:ext cx="2844830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800870"/>
              </p:ext>
            </p:extLst>
          </p:nvPr>
        </p:nvGraphicFramePr>
        <p:xfrm>
          <a:off x="516005" y="1624377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수식" r:id="rId13" imgW="1066680" imgH="241200" progId="Equation.3">
                  <p:embed/>
                </p:oleObj>
              </mc:Choice>
              <mc:Fallback>
                <p:oleObj name="수식" r:id="rId13" imgW="1066680" imgH="241200" progId="Equation.3">
                  <p:embed/>
                  <p:pic>
                    <p:nvPicPr>
                      <p:cNvPr id="0" name="개체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05" y="1624377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41950" y="1332394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차이가 난다는 것을</a:t>
            </a:r>
            <a:endParaRPr lang="en-US" altLang="ko-KR" sz="1400" dirty="0" smtClean="0"/>
          </a:p>
          <a:p>
            <a:r>
              <a:rPr lang="ko-KR" altLang="en-US" sz="1400" dirty="0" smtClean="0"/>
              <a:t>어떻게 측정하는가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91532" y="2114272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차이가 많이 나면 값이 크고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적게 나면 값이 작은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Loss(</a:t>
            </a:r>
            <a:r>
              <a:rPr lang="ko-KR" altLang="en-US" sz="1400" dirty="0" smtClean="0"/>
              <a:t>손실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함수를 설정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en-US" altLang="ko-KR" sz="1400" dirty="0" smtClean="0"/>
              <a:t>Loss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measure</a:t>
            </a:r>
            <a:r>
              <a:rPr lang="ko-KR" altLang="en-US" sz="1400" dirty="0" smtClean="0"/>
              <a:t>라고도 함</a:t>
            </a:r>
            <a:endParaRPr lang="ko-KR" altLang="en-US" sz="1400" dirty="0"/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1998"/>
              </p:ext>
            </p:extLst>
          </p:nvPr>
        </p:nvGraphicFramePr>
        <p:xfrm>
          <a:off x="3387420" y="41101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수식" r:id="rId15" imgW="126720" imgH="139680" progId="Equation.3">
                  <p:embed/>
                </p:oleObj>
              </mc:Choice>
              <mc:Fallback>
                <p:oleObj name="수식" r:id="rId15" imgW="126720" imgH="139680" progId="Equation.3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420" y="41101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1619672" y="3047495"/>
            <a:ext cx="0" cy="101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483768" y="4447902"/>
            <a:ext cx="0" cy="121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69407"/>
              </p:ext>
            </p:extLst>
          </p:nvPr>
        </p:nvGraphicFramePr>
        <p:xfrm>
          <a:off x="974849" y="5756994"/>
          <a:ext cx="3813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수식" r:id="rId17" imgW="2082600" imgH="419040" progId="Equation.3">
                  <p:embed/>
                </p:oleObj>
              </mc:Choice>
              <mc:Fallback>
                <p:oleObj name="수식" r:id="rId17" imgW="2082600" imgH="419040" progId="Equation.3">
                  <p:embed/>
                  <p:pic>
                    <p:nvPicPr>
                      <p:cNvPr id="0" name="개체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49" y="5756994"/>
                        <a:ext cx="3813175" cy="768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5576" y="4797152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cxnSp>
        <p:nvCxnSpPr>
          <p:cNvPr id="40" name="꺾인 연결선 39"/>
          <p:cNvCxnSpPr>
            <a:endCxn id="4" idx="2"/>
          </p:cNvCxnSpPr>
          <p:nvPr/>
        </p:nvCxnSpPr>
        <p:spPr>
          <a:xfrm flipV="1">
            <a:off x="4860032" y="5126856"/>
            <a:ext cx="2898080" cy="966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1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414695" y="404664"/>
            <a:ext cx="430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의 정의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무엇을 줄이고 싶은가</a:t>
            </a:r>
            <a:endParaRPr lang="ko-KR" altLang="en-US" sz="2400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975498"/>
              </p:ext>
            </p:extLst>
          </p:nvPr>
        </p:nvGraphicFramePr>
        <p:xfrm>
          <a:off x="1103468" y="470318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수식" r:id="rId3" imgW="126720" imgH="139680" progId="Equation.3">
                  <p:embed/>
                </p:oleObj>
              </mc:Choice>
              <mc:Fallback>
                <p:oleObj name="수식" r:id="rId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468" y="470318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03019"/>
              </p:ext>
            </p:extLst>
          </p:nvPr>
        </p:nvGraphicFramePr>
        <p:xfrm>
          <a:off x="4499992" y="1700808"/>
          <a:ext cx="36957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수식" r:id="rId5" imgW="2019240" imgH="215640" progId="Equation.3">
                  <p:embed/>
                </p:oleObj>
              </mc:Choice>
              <mc:Fallback>
                <p:oleObj name="수식" r:id="rId5" imgW="2019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700808"/>
                        <a:ext cx="3695700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944909"/>
              </p:ext>
            </p:extLst>
          </p:nvPr>
        </p:nvGraphicFramePr>
        <p:xfrm>
          <a:off x="578082" y="1700808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수식" r:id="rId7" imgW="914400" imgH="190440" progId="Equation.3">
                  <p:embed/>
                </p:oleObj>
              </mc:Choice>
              <mc:Fallback>
                <p:oleObj name="수식" r:id="rId7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82" y="1700808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054945"/>
              </p:ext>
            </p:extLst>
          </p:nvPr>
        </p:nvGraphicFramePr>
        <p:xfrm>
          <a:off x="1574346" y="1124744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수식" r:id="rId9" imgW="1066680" imgH="241200" progId="Equation.3">
                  <p:embed/>
                </p:oleObj>
              </mc:Choice>
              <mc:Fallback>
                <p:oleObj name="수식" r:id="rId9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46" y="1124744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665434"/>
              </p:ext>
            </p:extLst>
          </p:nvPr>
        </p:nvGraphicFramePr>
        <p:xfrm>
          <a:off x="1979712" y="5013176"/>
          <a:ext cx="42100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수식" r:id="rId11" imgW="2298600" imgH="825480" progId="Equation.3">
                  <p:embed/>
                </p:oleObj>
              </mc:Choice>
              <mc:Fallback>
                <p:oleObj name="수식" r:id="rId11" imgW="22986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013176"/>
                        <a:ext cx="4210050" cy="1514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38622"/>
              </p:ext>
            </p:extLst>
          </p:nvPr>
        </p:nvGraphicFramePr>
        <p:xfrm>
          <a:off x="5006975" y="1183744"/>
          <a:ext cx="1022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수식" r:id="rId13" imgW="558720" imgH="190440" progId="Equation.3">
                  <p:embed/>
                </p:oleObj>
              </mc:Choice>
              <mc:Fallback>
                <p:oleObj name="수식" r:id="rId13" imgW="558720" imgH="190440" progId="Equation.3">
                  <p:embed/>
                  <p:pic>
                    <p:nvPicPr>
                      <p:cNvPr id="0" name="개체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1183744"/>
                        <a:ext cx="102235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379194"/>
              </p:ext>
            </p:extLst>
          </p:nvPr>
        </p:nvGraphicFramePr>
        <p:xfrm>
          <a:off x="611188" y="2348880"/>
          <a:ext cx="3511550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수식" r:id="rId15" imgW="1917360" imgH="1409400" progId="Equation.3">
                  <p:embed/>
                </p:oleObj>
              </mc:Choice>
              <mc:Fallback>
                <p:oleObj name="수식" r:id="rId15" imgW="1917360" imgH="140940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48880"/>
                        <a:ext cx="3511550" cy="2586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91965"/>
              </p:ext>
            </p:extLst>
          </p:nvPr>
        </p:nvGraphicFramePr>
        <p:xfrm>
          <a:off x="4533900" y="2348880"/>
          <a:ext cx="3908425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수식" r:id="rId17" imgW="2133360" imgH="1409400" progId="Equation.3">
                  <p:embed/>
                </p:oleObj>
              </mc:Choice>
              <mc:Fallback>
                <p:oleObj name="수식" r:id="rId17" imgW="2133360" imgH="14094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348880"/>
                        <a:ext cx="3908425" cy="2586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414223"/>
              </p:ext>
            </p:extLst>
          </p:nvPr>
        </p:nvGraphicFramePr>
        <p:xfrm>
          <a:off x="6948264" y="5589240"/>
          <a:ext cx="8826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수식" r:id="rId19" imgW="482400" imgH="152280" progId="Equation.3">
                  <p:embed/>
                </p:oleObj>
              </mc:Choice>
              <mc:Fallback>
                <p:oleObj name="수식" r:id="rId19" imgW="482400" imgH="15228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5589240"/>
                        <a:ext cx="88265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86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735087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에러가 줄었는지 확인</a:t>
            </a:r>
            <a:endParaRPr lang="ko-KR" altLang="en-US" sz="24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930548"/>
              </p:ext>
            </p:extLst>
          </p:nvPr>
        </p:nvGraphicFramePr>
        <p:xfrm>
          <a:off x="899592" y="3799830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수식" r:id="rId3" imgW="914400" imgH="190440" progId="Equation.3">
                  <p:embed/>
                </p:oleObj>
              </mc:Choice>
              <mc:Fallback>
                <p:oleObj name="수식" r:id="rId3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99830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70205"/>
              </p:ext>
            </p:extLst>
          </p:nvPr>
        </p:nvGraphicFramePr>
        <p:xfrm>
          <a:off x="4427984" y="3717032"/>
          <a:ext cx="36957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수식" r:id="rId5" imgW="2019240" imgH="215640" progId="Equation.3">
                  <p:embed/>
                </p:oleObj>
              </mc:Choice>
              <mc:Fallback>
                <p:oleObj name="수식" r:id="rId5" imgW="2019240" imgH="215640" progId="Equation.3">
                  <p:embed/>
                  <p:pic>
                    <p:nvPicPr>
                      <p:cNvPr id="0" name="개체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717032"/>
                        <a:ext cx="3695700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22420"/>
              </p:ext>
            </p:extLst>
          </p:nvPr>
        </p:nvGraphicFramePr>
        <p:xfrm>
          <a:off x="3347864" y="4797152"/>
          <a:ext cx="48815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수식" r:id="rId7" imgW="2666880" imgH="215640" progId="Equation.3">
                  <p:embed/>
                </p:oleObj>
              </mc:Choice>
              <mc:Fallback>
                <p:oleObj name="수식" r:id="rId7" imgW="2666880" imgH="21564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797152"/>
                        <a:ext cx="4881562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938563"/>
              </p:ext>
            </p:extLst>
          </p:nvPr>
        </p:nvGraphicFramePr>
        <p:xfrm>
          <a:off x="2267744" y="1628800"/>
          <a:ext cx="42100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수식" r:id="rId9" imgW="2298600" imgH="825480" progId="Equation.3">
                  <p:embed/>
                </p:oleObj>
              </mc:Choice>
              <mc:Fallback>
                <p:oleObj name="수식" r:id="rId9" imgW="2298600" imgH="82548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628800"/>
                        <a:ext cx="4210050" cy="1514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5868144" y="4149080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56176" y="5589240"/>
            <a:ext cx="258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r>
              <a:rPr lang="ko-KR" altLang="en-US" dirty="0" smtClean="0"/>
              <a:t>에 조금 더 </a:t>
            </a:r>
            <a:r>
              <a:rPr lang="ko-KR" altLang="en-US" dirty="0" err="1" smtClean="0"/>
              <a:t>가까와짐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7448004" y="5106392"/>
            <a:ext cx="796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846206" y="5106392"/>
            <a:ext cx="0" cy="482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9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2212" y="2415833"/>
            <a:ext cx="8099577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tf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as np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랜덤으로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가짜 </a:t>
            </a:r>
            <a:r>
              <a:rPr lang="en-US" altLang="ko-KR" dirty="0" smtClean="0"/>
              <a:t>2-D </a:t>
            </a:r>
            <a:r>
              <a:rPr lang="ko-KR" altLang="en-US" dirty="0" smtClean="0"/>
              <a:t>데이터 채우기</a:t>
            </a:r>
            <a:r>
              <a:rPr lang="en-US" altLang="ko-KR" dirty="0" smtClean="0"/>
              <a:t>. (float64 -&gt; float32</a:t>
            </a:r>
            <a:r>
              <a:rPr lang="ko-KR" altLang="en-US" dirty="0" smtClean="0"/>
              <a:t>로 변환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# Making 100  </a:t>
            </a:r>
            <a:r>
              <a:rPr lang="en-US" altLang="ko-KR" dirty="0" smtClean="0"/>
              <a:t>2-D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  </a:t>
            </a:r>
            <a:r>
              <a:rPr lang="en-US" altLang="ko-KR" dirty="0"/>
              <a:t>(float64 -&gt; </a:t>
            </a:r>
            <a:r>
              <a:rPr lang="en-US" altLang="ko-KR" dirty="0" smtClean="0"/>
              <a:t>float32)</a:t>
            </a:r>
            <a:endParaRPr lang="en-US" altLang="ko-KR" dirty="0"/>
          </a:p>
          <a:p>
            <a:r>
              <a:rPr lang="en-US" altLang="ko-KR" dirty="0" err="1" smtClean="0"/>
              <a:t>x_data</a:t>
            </a:r>
            <a:r>
              <a:rPr lang="en-US" altLang="ko-KR" dirty="0" smtClean="0"/>
              <a:t> = np.float32(</a:t>
            </a:r>
            <a:r>
              <a:rPr lang="en-US" altLang="ko-KR" dirty="0" err="1" smtClean="0"/>
              <a:t>np.random.rand</a:t>
            </a:r>
            <a:r>
              <a:rPr lang="en-US" altLang="ko-KR" dirty="0" smtClean="0"/>
              <a:t>(2, 100))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학습 레이블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목표값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아래의 식으로 산출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W_true</a:t>
            </a:r>
            <a:r>
              <a:rPr lang="en-US" altLang="ko-KR" dirty="0" smtClean="0"/>
              <a:t> = [0.1, 0.2], </a:t>
            </a:r>
            <a:r>
              <a:rPr lang="en-US" altLang="ko-KR" dirty="0" err="1" smtClean="0"/>
              <a:t>b_true</a:t>
            </a:r>
            <a:r>
              <a:rPr lang="en-US" altLang="ko-KR" dirty="0" smtClean="0"/>
              <a:t> = 0.3)</a:t>
            </a:r>
          </a:p>
          <a:p>
            <a:r>
              <a:rPr lang="en-US" altLang="ko-KR" dirty="0"/>
              <a:t># Give labels to </a:t>
            </a:r>
            <a:r>
              <a:rPr lang="en-US" altLang="ko-KR" dirty="0" err="1"/>
              <a:t>x_data</a:t>
            </a:r>
            <a:r>
              <a:rPr lang="en-US" altLang="ko-KR" dirty="0"/>
              <a:t> by applying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  (</a:t>
            </a:r>
            <a:r>
              <a:rPr lang="en-US" altLang="ko-KR" dirty="0" err="1" smtClean="0"/>
              <a:t>W_true</a:t>
            </a:r>
            <a:r>
              <a:rPr lang="en-US" altLang="ko-KR" dirty="0" smtClean="0"/>
              <a:t> </a:t>
            </a:r>
            <a:r>
              <a:rPr lang="en-US" altLang="ko-KR" dirty="0"/>
              <a:t>= [0.1, 0.2], </a:t>
            </a:r>
            <a:r>
              <a:rPr lang="en-US" altLang="ko-KR" dirty="0" err="1" smtClean="0"/>
              <a:t>b_true</a:t>
            </a:r>
            <a:r>
              <a:rPr lang="en-US" altLang="ko-KR" dirty="0" smtClean="0"/>
              <a:t> </a:t>
            </a:r>
            <a:r>
              <a:rPr lang="en-US" altLang="ko-KR" dirty="0"/>
              <a:t>= 0.3)</a:t>
            </a:r>
            <a:r>
              <a:rPr lang="en-US" altLang="ko-KR" dirty="0">
                <a:sym typeface="Wingdings" panose="05000000000000000000" pitchFamily="2" charset="2"/>
              </a:rPr>
              <a:t> The parameters that we want to find)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y_data</a:t>
            </a:r>
            <a:r>
              <a:rPr lang="en-US" altLang="ko-KR" dirty="0" smtClean="0"/>
              <a:t> = np.dot([0.100, 0.200],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) + 0.300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695753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 smtClean="0"/>
              <a:t>데이터를 만들기</a:t>
            </a:r>
            <a:endParaRPr lang="ko-KR" altLang="en-US" dirty="0"/>
          </a:p>
        </p:txBody>
      </p:sp>
      <p:sp>
        <p:nvSpPr>
          <p:cNvPr id="9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tx1"/>
                </a:solidFill>
              </a:rPr>
              <a:t>모델 학습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1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3962152" y="257889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8244" y="25929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9735" y="299957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3316" y="19075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69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11973" y="139733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092676" y="260867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323837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00276" y="2758936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29067" y="278604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3416" y="27589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2870" y="277052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40248" y="2780928"/>
            <a:ext cx="2101432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20090" y="27682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   0.3   0.3 …… 0.3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618" y="278092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0.49  0.41  0.04  …    0.46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3618" y="2758936"/>
            <a:ext cx="461958" cy="34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24597" y="3184242"/>
            <a:ext cx="691553" cy="114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88367" y="4462459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624471" y="4318443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77863" y="43311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65163" y="46911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6411" y="45005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+0.3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2758936"/>
            <a:ext cx="826274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02675" y="2780928"/>
            <a:ext cx="289605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01090" y="260596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339752" y="3150260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000276" y="3286776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472969" y="3137560"/>
            <a:ext cx="3474508" cy="13629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524328" y="3203684"/>
            <a:ext cx="754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_true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59832" y="3131676"/>
            <a:ext cx="86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W_true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5616" y="3140968"/>
            <a:ext cx="73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y_data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77516" y="44752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0.49=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4788024" y="1556792"/>
            <a:ext cx="314031" cy="35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>
            <a:off x="1305641" y="2358172"/>
            <a:ext cx="314031" cy="35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62152" y="1234068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Randorm</a:t>
            </a:r>
            <a:r>
              <a:rPr lang="ko-KR" altLang="en-US" dirty="0" smtClean="0"/>
              <a:t>으로 준다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2589" y="1927849"/>
            <a:ext cx="343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</a:t>
            </a:r>
            <a:r>
              <a:rPr lang="ko-KR" altLang="en-US" dirty="0" smtClean="0"/>
              <a:t>으로 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대해 계산함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65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90503" y="2132856"/>
            <a:ext cx="669386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b = </a:t>
            </a:r>
            <a:r>
              <a:rPr lang="en-US" altLang="ko-KR" dirty="0" err="1" smtClean="0"/>
              <a:t>tf.Variable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tf.zeros</a:t>
            </a:r>
            <a:r>
              <a:rPr lang="en-US" altLang="ko-KR" dirty="0" smtClean="0"/>
              <a:t>([1]))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1x2 </a:t>
            </a:r>
            <a:r>
              <a:rPr lang="ko-KR" altLang="en-US" dirty="0" smtClean="0"/>
              <a:t>형태의 </a:t>
            </a:r>
            <a:r>
              <a:rPr lang="ko-KR" altLang="en-US" dirty="0" err="1" smtClean="0"/>
              <a:t>웨이트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균등 </a:t>
            </a:r>
            <a:r>
              <a:rPr lang="ko-KR" altLang="en-US" dirty="0" err="1" smtClean="0"/>
              <a:t>랜덤값으로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 = </a:t>
            </a:r>
            <a:r>
              <a:rPr lang="en-US" altLang="ko-KR" dirty="0" err="1" smtClean="0"/>
              <a:t>tf.Variable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tf.random_uniform</a:t>
            </a:r>
            <a:r>
              <a:rPr lang="en-US" altLang="ko-KR" dirty="0" smtClean="0"/>
              <a:t>([1, 2], -1.0, 1.0))</a:t>
            </a:r>
          </a:p>
          <a:p>
            <a:endParaRPr lang="en-US" altLang="ko-KR" dirty="0"/>
          </a:p>
          <a:p>
            <a:r>
              <a:rPr lang="en-US" altLang="ko-KR" dirty="0" smtClean="0"/>
              <a:t># W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x_data</a:t>
            </a:r>
            <a:r>
              <a:rPr lang="ko-KR" altLang="en-US" dirty="0" smtClean="0"/>
              <a:t>랑 곱하고 </a:t>
            </a:r>
            <a:r>
              <a:rPr lang="en-US" altLang="ko-KR" dirty="0" smtClean="0"/>
              <a:t> b</a:t>
            </a:r>
            <a:r>
              <a:rPr lang="ko-KR" altLang="en-US" dirty="0" smtClean="0"/>
              <a:t>를 더하기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y = </a:t>
            </a:r>
            <a:r>
              <a:rPr lang="en-US" altLang="ko-KR" dirty="0" err="1" smtClean="0"/>
              <a:t>tf.matmul</a:t>
            </a:r>
            <a:r>
              <a:rPr lang="en-US" altLang="ko-KR" dirty="0" smtClean="0"/>
              <a:t>(W,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) + 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90503" y="1628800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/>
              <a:t>입력 데이터와 </a:t>
            </a:r>
            <a:r>
              <a:rPr lang="en-US" altLang="ko-KR" dirty="0"/>
              <a:t>W, b</a:t>
            </a:r>
            <a:r>
              <a:rPr lang="ko-KR" altLang="en-US" dirty="0"/>
              <a:t>를 사용해 선형 모델을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9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tx1"/>
                </a:solidFill>
              </a:rPr>
              <a:t>모델 학습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8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3962152" y="257889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8244" y="25929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9735" y="299957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3316" y="19075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69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11973" y="139733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092676" y="260867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323837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31840" y="275893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[r1  r2]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29067" y="278604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3416" y="27589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2870" y="277052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06840" y="2780928"/>
            <a:ext cx="1736721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20090" y="276822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    0      0   …… 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618" y="278092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        …    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2809416"/>
            <a:ext cx="1089274" cy="315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83568" y="3137560"/>
            <a:ext cx="393948" cy="1324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88367" y="4462459"/>
            <a:ext cx="78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r</a:t>
            </a:r>
            <a:r>
              <a:rPr lang="en-US" altLang="ko-KR" dirty="0" smtClean="0"/>
              <a:t>1</a:t>
            </a:r>
            <a:r>
              <a:rPr lang="en-US" altLang="ko-KR" dirty="0"/>
              <a:t>, r</a:t>
            </a:r>
            <a:r>
              <a:rPr lang="en-US" altLang="ko-KR" dirty="0" smtClean="0"/>
              <a:t>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624471" y="4318443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77863" y="43311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65163" y="46911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6411" y="450055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131534" y="2806328"/>
            <a:ext cx="682871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67141" y="2808489"/>
            <a:ext cx="217585" cy="2624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01090" y="260596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339752" y="3150260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000276" y="3286776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472969" y="3106276"/>
            <a:ext cx="3402964" cy="13942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524328" y="313167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39634" y="313167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5616" y="3140968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5520" y="447521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0.1r1+0.9r2=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39752" y="1331476"/>
            <a:ext cx="19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Any random number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771800" y="1700808"/>
            <a:ext cx="467834" cy="105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635896" y="1700808"/>
            <a:ext cx="178509" cy="105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3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4658" y="1944194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442988"/>
              </p:ext>
            </p:extLst>
          </p:nvPr>
        </p:nvGraphicFramePr>
        <p:xfrm>
          <a:off x="395536" y="2329553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329553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698910"/>
              </p:ext>
            </p:extLst>
          </p:nvPr>
        </p:nvGraphicFramePr>
        <p:xfrm>
          <a:off x="3203848" y="5816054"/>
          <a:ext cx="1022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수식" r:id="rId5" imgW="558800" imgH="190500" progId="Equation.3">
                  <p:embed/>
                </p:oleObj>
              </mc:Choice>
              <mc:Fallback>
                <p:oleObj name="수식" r:id="rId5" imgW="558800" imgH="1905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816054"/>
                        <a:ext cx="102235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343028"/>
              </p:ext>
            </p:extLst>
          </p:nvPr>
        </p:nvGraphicFramePr>
        <p:xfrm>
          <a:off x="3197949" y="2304780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949" y="2304780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480774" y="4414789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671117"/>
              </p:ext>
            </p:extLst>
          </p:nvPr>
        </p:nvGraphicFramePr>
        <p:xfrm>
          <a:off x="1858762" y="4893330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수식" r:id="rId9" imgW="558720" imgH="190440" progId="Equation.3">
                  <p:embed/>
                </p:oleObj>
              </mc:Choice>
              <mc:Fallback>
                <p:oleObj name="수식" r:id="rId9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8762" y="4893330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787529"/>
              </p:ext>
            </p:extLst>
          </p:nvPr>
        </p:nvGraphicFramePr>
        <p:xfrm>
          <a:off x="827584" y="4778114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" name="수식" r:id="rId11" imgW="114120" imgH="126720" progId="Equation.3">
                  <p:embed/>
                </p:oleObj>
              </mc:Choice>
              <mc:Fallback>
                <p:oleObj name="수식" r:id="rId11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78114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594240"/>
              </p:ext>
            </p:extLst>
          </p:nvPr>
        </p:nvGraphicFramePr>
        <p:xfrm>
          <a:off x="3780665" y="4775375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" name="수식" r:id="rId13" imgW="126720" imgH="152280" progId="Equation.3">
                  <p:embed/>
                </p:oleObj>
              </mc:Choice>
              <mc:Fallback>
                <p:oleObj name="수식" r:id="rId1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665" y="4775375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644618" y="242340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2804858" y="242340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62007"/>
              </p:ext>
            </p:extLst>
          </p:nvPr>
        </p:nvGraphicFramePr>
        <p:xfrm>
          <a:off x="3947145" y="1368130"/>
          <a:ext cx="13716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" name="수식" r:id="rId15" imgW="749160" imgH="177480" progId="Equation.3">
                  <p:embed/>
                </p:oleObj>
              </mc:Choice>
              <mc:Fallback>
                <p:oleObj name="수식" r:id="rId15" imgW="749160" imgH="17748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145" y="1368130"/>
                        <a:ext cx="1371600" cy="325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48411"/>
              </p:ext>
            </p:extLst>
          </p:nvPr>
        </p:nvGraphicFramePr>
        <p:xfrm>
          <a:off x="3968676" y="1713187"/>
          <a:ext cx="13255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" name="수식" r:id="rId17" imgW="723600" imgH="177480" progId="Equation.3">
                  <p:embed/>
                </p:oleObj>
              </mc:Choice>
              <mc:Fallback>
                <p:oleObj name="수식" r:id="rId17" imgW="723600" imgH="177480" progId="Equation.3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676" y="1713187"/>
                        <a:ext cx="1325562" cy="325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3414"/>
              </p:ext>
            </p:extLst>
          </p:nvPr>
        </p:nvGraphicFramePr>
        <p:xfrm>
          <a:off x="3900413" y="2073549"/>
          <a:ext cx="14636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" name="수식" r:id="rId19" imgW="799920" imgH="177480" progId="Equation.3">
                  <p:embed/>
                </p:oleObj>
              </mc:Choice>
              <mc:Fallback>
                <p:oleObj name="수식" r:id="rId19" imgW="799920" imgH="17748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13" y="2073549"/>
                        <a:ext cx="1463675" cy="325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267804"/>
              </p:ext>
            </p:extLst>
          </p:nvPr>
        </p:nvGraphicFramePr>
        <p:xfrm>
          <a:off x="3875137" y="2937223"/>
          <a:ext cx="14652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" name="수식" r:id="rId21" imgW="799920" imgH="177480" progId="Equation.3">
                  <p:embed/>
                </p:oleObj>
              </mc:Choice>
              <mc:Fallback>
                <p:oleObj name="수식" r:id="rId21" imgW="799920" imgH="177480" progId="Equation.3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137" y="2937223"/>
                        <a:ext cx="1465262" cy="325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73319" y="2350761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056473"/>
              </p:ext>
            </p:extLst>
          </p:nvPr>
        </p:nvGraphicFramePr>
        <p:xfrm>
          <a:off x="1437428" y="729656"/>
          <a:ext cx="59815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수식" r:id="rId23" imgW="304560" imgH="152280" progId="Equation.3">
                  <p:embed/>
                </p:oleObj>
              </mc:Choice>
              <mc:Fallback>
                <p:oleObj name="수식" r:id="rId23" imgW="304560" imgH="152280" progId="Equation.3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428" y="729656"/>
                        <a:ext cx="598158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45591"/>
              </p:ext>
            </p:extLst>
          </p:nvPr>
        </p:nvGraphicFramePr>
        <p:xfrm>
          <a:off x="3342748" y="750876"/>
          <a:ext cx="538306" cy="26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수식" r:id="rId25" imgW="317160" imgH="177480" progId="Equation.3">
                  <p:embed/>
                </p:oleObj>
              </mc:Choice>
              <mc:Fallback>
                <p:oleObj name="수식" r:id="rId25" imgW="317160" imgH="17748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748" y="750876"/>
                        <a:ext cx="538306" cy="2689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59632" y="722636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          을 입력으로 주면 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이  출력으로 나와야 해</a:t>
            </a:r>
            <a:r>
              <a:rPr lang="en-US" altLang="ko-KR" sz="1400" dirty="0" smtClean="0"/>
              <a:t>.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모델에 가르쳐준다</a:t>
            </a:r>
            <a:r>
              <a:rPr lang="en-US" altLang="ko-KR" sz="1400" dirty="0" smtClean="0">
                <a:sym typeface="Wingdings" pitchFamily="2" charset="2"/>
              </a:rPr>
              <a:t>.     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923928" y="1368130"/>
            <a:ext cx="1440160" cy="23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644008" y="1030413"/>
            <a:ext cx="0" cy="33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12344"/>
              </p:ext>
            </p:extLst>
          </p:nvPr>
        </p:nvGraphicFramePr>
        <p:xfrm>
          <a:off x="6424613" y="1309143"/>
          <a:ext cx="7000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" name="수식" r:id="rId27" imgW="380880" imgH="190440" progId="Equation.3">
                  <p:embed/>
                </p:oleObj>
              </mc:Choice>
              <mc:Fallback>
                <p:oleObj name="수식" r:id="rId27" imgW="380880" imgH="190440" progId="Equation.3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1309143"/>
                        <a:ext cx="70008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83374"/>
              </p:ext>
            </p:extLst>
          </p:nvPr>
        </p:nvGraphicFramePr>
        <p:xfrm>
          <a:off x="6442075" y="1661568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" name="수식" r:id="rId29" imgW="355320" imgH="190440" progId="Equation.3">
                  <p:embed/>
                </p:oleObj>
              </mc:Choice>
              <mc:Fallback>
                <p:oleObj name="수식" r:id="rId29" imgW="355320" imgH="190440" progId="Equation.3">
                  <p:embed/>
                  <p:pic>
                    <p:nvPicPr>
                      <p:cNvPr id="0" name="개체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1661568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881033"/>
              </p:ext>
            </p:extLst>
          </p:nvPr>
        </p:nvGraphicFramePr>
        <p:xfrm>
          <a:off x="6405563" y="2026693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수식" r:id="rId31" imgW="419040" imgH="190440" progId="Equation.3">
                  <p:embed/>
                </p:oleObj>
              </mc:Choice>
              <mc:Fallback>
                <p:oleObj name="수식" r:id="rId31" imgW="419040" imgH="190440" progId="Equation.3">
                  <p:embed/>
                  <p:pic>
                    <p:nvPicPr>
                      <p:cNvPr id="0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2026693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84492"/>
              </p:ext>
            </p:extLst>
          </p:nvPr>
        </p:nvGraphicFramePr>
        <p:xfrm>
          <a:off x="6405563" y="2914106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수식" r:id="rId33" imgW="419040" imgH="190440" progId="Equation.3">
                  <p:embed/>
                </p:oleObj>
              </mc:Choice>
              <mc:Fallback>
                <p:oleObj name="수식" r:id="rId33" imgW="419040" imgH="190440" progId="Equation.3">
                  <p:embed/>
                  <p:pic>
                    <p:nvPicPr>
                      <p:cNvPr id="0" name="개체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2914106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588224" y="2326557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6450618" y="1368130"/>
            <a:ext cx="287528" cy="1822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04752" y="1368130"/>
            <a:ext cx="287528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84168" y="3406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33981" y="340667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3" idx="0"/>
          </p:cNvCxnSpPr>
          <p:nvPr/>
        </p:nvCxnSpPr>
        <p:spPr>
          <a:xfrm flipV="1">
            <a:off x="6407334" y="3190653"/>
            <a:ext cx="18089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6948516" y="3190653"/>
            <a:ext cx="143764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5662799" y="2038525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38126" y="3982741"/>
            <a:ext cx="2754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입력과 출력의 쌍을 많이 주면서 </a:t>
            </a:r>
            <a:endParaRPr lang="en-US" altLang="ko-KR" sz="1400" dirty="0" smtClean="0"/>
          </a:p>
          <a:p>
            <a:r>
              <a:rPr lang="ko-KR" altLang="en-US" sz="1400" dirty="0" smtClean="0"/>
              <a:t>이러한 입력과 출력의 쌍을 </a:t>
            </a:r>
            <a:endParaRPr lang="en-US" altLang="ko-KR" sz="1400" dirty="0" smtClean="0"/>
          </a:p>
          <a:p>
            <a:r>
              <a:rPr lang="ko-KR" altLang="en-US" sz="1400" dirty="0" smtClean="0"/>
              <a:t>만족하도록 모델을 학습시킨다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407333" y="3677786"/>
            <a:ext cx="0" cy="27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092280" y="3694709"/>
            <a:ext cx="0" cy="272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59736" y="490639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347864" y="488946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3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4028257" y="518047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4349" y="519450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5840" y="560115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421" y="450912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13065" y="53732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78078" y="399891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158781" y="521025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10113" y="583995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97945" y="536051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[r1  r2]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95172" y="538762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29521" y="53605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8975" y="537210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66063" y="5382508"/>
            <a:ext cx="191039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86195" y="536980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    0      0   …… 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9723" y="538250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0.1r1+0.9r2+b        …    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88943" y="5385596"/>
            <a:ext cx="1449823" cy="315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2690" y="4127035"/>
            <a:ext cx="78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r</a:t>
            </a:r>
            <a:r>
              <a:rPr lang="en-US" altLang="ko-KR" dirty="0" smtClean="0"/>
              <a:t>1</a:t>
            </a:r>
            <a:r>
              <a:rPr lang="en-US" altLang="ko-KR" dirty="0"/>
              <a:t>, r</a:t>
            </a:r>
            <a:r>
              <a:rPr lang="en-US" altLang="ko-KR" dirty="0" smtClean="0"/>
              <a:t>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728794" y="3983019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82186" y="39957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69486" y="435575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50734" y="41651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+b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33246" y="5410069"/>
            <a:ext cx="217585" cy="2624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67195" y="520754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590433" y="573325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05739" y="573325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81721" y="5742548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5172" y="413978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0.1r1+0.9r2+b=</a:t>
            </a:r>
            <a:endParaRPr lang="ko-KR" altLang="en-US" dirty="0"/>
          </a:p>
        </p:txBody>
      </p:sp>
      <p:sp>
        <p:nvSpPr>
          <p:cNvPr id="34" name="양쪽 대괄호 33"/>
          <p:cNvSpPr/>
          <p:nvPr/>
        </p:nvSpPr>
        <p:spPr>
          <a:xfrm>
            <a:off x="3962152" y="715974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928244" y="73001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39735" y="113666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03316" y="4462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46960" y="9087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왼쪽 중괄호 43"/>
          <p:cNvSpPr/>
          <p:nvPr/>
        </p:nvSpPr>
        <p:spPr>
          <a:xfrm rot="5400000">
            <a:off x="4811973" y="-465581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중괄호 44"/>
          <p:cNvSpPr/>
          <p:nvPr/>
        </p:nvSpPr>
        <p:spPr>
          <a:xfrm rot="10800000">
            <a:off x="6092676" y="745755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44008" y="1375460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00276" y="896020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48" name="양쪽 대괄호 47"/>
          <p:cNvSpPr/>
          <p:nvPr/>
        </p:nvSpPr>
        <p:spPr>
          <a:xfrm>
            <a:off x="229067" y="923132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63416" y="8960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32870" y="907604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1" name="양쪽 대괄호 50"/>
          <p:cNvSpPr/>
          <p:nvPr/>
        </p:nvSpPr>
        <p:spPr>
          <a:xfrm>
            <a:off x="6740248" y="918012"/>
            <a:ext cx="2101432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720090" y="90531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   0.3   0.3 …… 0.3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3618" y="91801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0.49  0.41  0.04  …    0.46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93618" y="896020"/>
            <a:ext cx="461958" cy="34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24597" y="1321326"/>
            <a:ext cx="691553" cy="114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688367" y="2599543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57" name="양쪽 대괄호 56"/>
          <p:cNvSpPr/>
          <p:nvPr/>
        </p:nvSpPr>
        <p:spPr>
          <a:xfrm>
            <a:off x="2624471" y="2455527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77863" y="246822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65163" y="28282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46411" y="26376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+0.3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896020"/>
            <a:ext cx="826274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802675" y="918012"/>
            <a:ext cx="289605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001090" y="743050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2339752" y="1287344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3000276" y="1423860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72969" y="1274644"/>
            <a:ext cx="3474508" cy="13629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524328" y="1340768"/>
            <a:ext cx="754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_true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059832" y="1268760"/>
            <a:ext cx="86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W_true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115616" y="1278052"/>
            <a:ext cx="73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y_data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77516" y="26122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0.49=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40" idx="2"/>
          </p:cNvCxnSpPr>
          <p:nvPr/>
        </p:nvCxnSpPr>
        <p:spPr>
          <a:xfrm flipV="1">
            <a:off x="870373" y="4509120"/>
            <a:ext cx="264132" cy="851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9952" y="3009726"/>
            <a:ext cx="447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Given </a:t>
            </a:r>
            <a:r>
              <a:rPr lang="en-US" altLang="ko-KR" dirty="0" err="1" smtClean="0"/>
              <a:t>y_data</a:t>
            </a:r>
            <a:r>
              <a:rPr lang="en-US" altLang="ko-KR" dirty="0" smtClean="0"/>
              <a:t> , y , and </a:t>
            </a:r>
            <a:r>
              <a:rPr lang="en-US" altLang="ko-KR" dirty="0" err="1" smtClean="0"/>
              <a:t>x_data</a:t>
            </a:r>
            <a:endParaRPr lang="en-US" altLang="ko-KR" dirty="0" smtClean="0"/>
          </a:p>
          <a:p>
            <a:r>
              <a:rPr lang="en-US" altLang="ko-KR" dirty="0" smtClean="0"/>
              <a:t>Find W and b which reduces the difference between</a:t>
            </a:r>
          </a:p>
          <a:p>
            <a:r>
              <a:rPr lang="en-US" altLang="ko-KR" dirty="0" smtClean="0"/>
              <a:t>y and </a:t>
            </a:r>
            <a:r>
              <a:rPr lang="en-US" altLang="ko-KR" dirty="0" err="1" smtClean="0"/>
              <a:t>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90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9676" y="2161696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 err="1" smtClean="0"/>
              <a:t>경사하강법</a:t>
            </a:r>
            <a:r>
              <a:rPr lang="en-US" altLang="ko-KR" dirty="0" smtClean="0"/>
              <a:t>(Gradient descent)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94980" y="2671301"/>
            <a:ext cx="6085332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손실 함수 정의 </a:t>
            </a:r>
            <a:r>
              <a:rPr lang="en-US" altLang="ko-KR" dirty="0" smtClean="0"/>
              <a:t>(define loss function)</a:t>
            </a:r>
            <a:endParaRPr lang="ko-KR" altLang="en-US" dirty="0" smtClean="0"/>
          </a:p>
          <a:p>
            <a:r>
              <a:rPr lang="en-US" altLang="ko-KR" dirty="0" smtClean="0"/>
              <a:t>loss = </a:t>
            </a:r>
            <a:r>
              <a:rPr lang="en-US" altLang="ko-KR" dirty="0" err="1" smtClean="0"/>
              <a:t>tf.reduce_mean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tf.square</a:t>
            </a:r>
            <a:r>
              <a:rPr lang="en-US" altLang="ko-KR" dirty="0" smtClean="0"/>
              <a:t>(y - </a:t>
            </a:r>
            <a:r>
              <a:rPr lang="en-US" altLang="ko-KR" dirty="0" err="1" smtClean="0"/>
              <a:t>y_data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err="1" smtClean="0"/>
              <a:t>경사하강법으로</a:t>
            </a:r>
            <a:r>
              <a:rPr lang="ko-KR" altLang="en-US" dirty="0" smtClean="0"/>
              <a:t> 손실 함수를 최소화 </a:t>
            </a:r>
            <a:r>
              <a:rPr lang="en-US" altLang="ko-KR" dirty="0" smtClean="0"/>
              <a:t>(0.5</a:t>
            </a:r>
            <a:r>
              <a:rPr lang="ko-KR" altLang="en-US" dirty="0" smtClean="0"/>
              <a:t>는 학습 비율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en-US" altLang="ko-KR" dirty="0" smtClean="0"/>
              <a:t># Set the gradient descent optimizer with alpha = 0.5</a:t>
            </a:r>
          </a:p>
          <a:p>
            <a:r>
              <a:rPr lang="en-US" altLang="ko-KR" dirty="0" smtClean="0"/>
              <a:t>optimizer = </a:t>
            </a:r>
            <a:r>
              <a:rPr lang="en-US" altLang="ko-KR" dirty="0" err="1" smtClean="0"/>
              <a:t>tf.train.GradientDescentOptimizer</a:t>
            </a:r>
            <a:r>
              <a:rPr lang="en-US" altLang="ko-KR" dirty="0" smtClean="0"/>
              <a:t>(0.5)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loss</a:t>
            </a:r>
            <a:r>
              <a:rPr lang="ko-KR" altLang="en-US" dirty="0" smtClean="0"/>
              <a:t>를 최소화하는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b</a:t>
            </a:r>
            <a:r>
              <a:rPr lang="ko-KR" altLang="en-US" dirty="0" smtClean="0"/>
              <a:t>를 찾는 학습 오퍼레이션을 정의</a:t>
            </a:r>
            <a:endParaRPr lang="en-US" altLang="ko-KR" dirty="0" smtClean="0"/>
          </a:p>
          <a:p>
            <a:r>
              <a:rPr lang="en-US" altLang="ko-KR" dirty="0"/>
              <a:t># </a:t>
            </a:r>
            <a:r>
              <a:rPr lang="en-US" altLang="ko-KR" dirty="0" smtClean="0"/>
              <a:t>set the train operator which finds W and b which minimize loss</a:t>
            </a:r>
          </a:p>
          <a:p>
            <a:r>
              <a:rPr lang="en-US" altLang="ko-KR" dirty="0" smtClean="0"/>
              <a:t>train = </a:t>
            </a:r>
            <a:r>
              <a:rPr lang="en-US" altLang="ko-KR" dirty="0" err="1" smtClean="0"/>
              <a:t>optimizer.minimize</a:t>
            </a:r>
            <a:r>
              <a:rPr lang="en-US" altLang="ko-KR" dirty="0" smtClean="0"/>
              <a:t>(loss)</a:t>
            </a:r>
            <a:endParaRPr lang="ko-KR" altLang="en-US" dirty="0"/>
          </a:p>
        </p:txBody>
      </p:sp>
      <p:sp>
        <p:nvSpPr>
          <p:cNvPr id="7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tx1"/>
                </a:solidFill>
              </a:rPr>
              <a:t>모델 학습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1156" y="1812880"/>
            <a:ext cx="78673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모든 변수를 초기화하는 오퍼레이션 정의</a:t>
            </a:r>
            <a:r>
              <a:rPr lang="en-US" altLang="ko-KR" dirty="0" smtClean="0"/>
              <a:t> (operation which initializes all variables)</a:t>
            </a:r>
          </a:p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tf.initialize_all_variables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세션 시작 </a:t>
            </a:r>
            <a:r>
              <a:rPr lang="en-US" altLang="ko-KR" dirty="0" smtClean="0"/>
              <a:t>(start session)</a:t>
            </a:r>
            <a:endParaRPr lang="ko-KR" altLang="en-US" dirty="0" smtClean="0"/>
          </a:p>
          <a:p>
            <a:r>
              <a:rPr lang="en-US" altLang="ko-KR" dirty="0" err="1" smtClean="0"/>
              <a:t>sess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tf.Session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sess.run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200</a:t>
            </a:r>
            <a:r>
              <a:rPr lang="ko-KR" altLang="en-US" dirty="0" smtClean="0"/>
              <a:t>번 학습</a:t>
            </a:r>
            <a:r>
              <a:rPr lang="en-US" altLang="ko-KR" dirty="0" smtClean="0"/>
              <a:t>. 200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train operation</a:t>
            </a:r>
            <a:r>
              <a:rPr lang="ko-KR" altLang="en-US" dirty="0" smtClean="0"/>
              <a:t>을 실행하기 </a:t>
            </a:r>
            <a:r>
              <a:rPr lang="en-US" altLang="ko-KR" dirty="0" smtClean="0"/>
              <a:t>(iterate 200 times the train operation)</a:t>
            </a:r>
          </a:p>
          <a:p>
            <a:r>
              <a:rPr lang="en-US" altLang="ko-KR" dirty="0" smtClean="0"/>
              <a:t>for step in range(200):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(train)</a:t>
            </a:r>
          </a:p>
          <a:p>
            <a:r>
              <a:rPr lang="en-US" altLang="ko-KR" dirty="0" smtClean="0"/>
              <a:t>    if step % 20 == 0:        </a:t>
            </a:r>
          </a:p>
          <a:p>
            <a:r>
              <a:rPr lang="en-US" altLang="ko-KR" dirty="0" smtClean="0"/>
              <a:t>        print step,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(W),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1156" y="1412776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mtClean="0"/>
              <a:t>학습세션시작</a:t>
            </a:r>
            <a:endParaRPr lang="ko-KR" altLang="en-US" dirty="0"/>
          </a:p>
        </p:txBody>
      </p:sp>
      <p:sp>
        <p:nvSpPr>
          <p:cNvPr id="7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tx1"/>
                </a:solidFill>
              </a:rPr>
              <a:t>모델 학습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3068960"/>
            <a:ext cx="6745206" cy="23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0374" y="1556792"/>
            <a:ext cx="7363252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의 레이블은 </a:t>
            </a:r>
            <a:r>
              <a:rPr lang="en-US" altLang="ko-KR" dirty="0"/>
              <a:t>0~9</a:t>
            </a:r>
            <a:r>
              <a:rPr lang="ko-KR" altLang="en-US" dirty="0"/>
              <a:t>의 값이지만</a:t>
            </a:r>
            <a:r>
              <a:rPr lang="en-US" altLang="ko-KR" dirty="0"/>
              <a:t>, </a:t>
            </a:r>
            <a:r>
              <a:rPr lang="ko-KR" altLang="en-US" dirty="0"/>
              <a:t>이것은 연속된 숫자가 아닌 카테고리 </a:t>
            </a:r>
            <a:r>
              <a:rPr lang="ko-KR" altLang="en-US" dirty="0" smtClean="0"/>
              <a:t>값임</a:t>
            </a:r>
            <a:r>
              <a:rPr lang="en-US" altLang="ko-KR" dirty="0" smtClean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One-Hot Encoding</a:t>
            </a:r>
            <a:r>
              <a:rPr lang="ko-KR" altLang="en-US" dirty="0"/>
              <a:t>이 </a:t>
            </a:r>
            <a:r>
              <a:rPr lang="ko-KR" altLang="en-US" dirty="0" smtClean="0"/>
              <a:t>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번째 카테고리는 </a:t>
            </a:r>
            <a:r>
              <a:rPr lang="en-US" altLang="ko-KR" dirty="0"/>
              <a:t>[0, 0, 0, 0, 0, 1, 0, 0, 0, 0], 0</a:t>
            </a:r>
            <a:r>
              <a:rPr lang="ko-KR" altLang="en-US" dirty="0"/>
              <a:t>은 </a:t>
            </a:r>
            <a:r>
              <a:rPr lang="en-US" altLang="ko-KR" dirty="0"/>
              <a:t>[1, 0, 0, 0, 0, 0, 0, 0, 0, 0] </a:t>
            </a:r>
            <a:r>
              <a:rPr lang="ko-KR" altLang="en-US" dirty="0"/>
              <a:t>식으로 </a:t>
            </a:r>
            <a:r>
              <a:rPr lang="ko-KR" altLang="en-US" dirty="0" smtClean="0"/>
              <a:t>표현됨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9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6020732" cy="268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2212" y="1303149"/>
            <a:ext cx="8099577" cy="17658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에는 </a:t>
            </a:r>
            <a:r>
              <a:rPr lang="en-US" altLang="ko-KR" dirty="0"/>
              <a:t>55,000</a:t>
            </a:r>
            <a:r>
              <a:rPr lang="ko-KR" altLang="en-US" dirty="0"/>
              <a:t>개의 학습용 이미지 </a:t>
            </a:r>
            <a:r>
              <a:rPr lang="en-US" altLang="ko-KR" dirty="0"/>
              <a:t>+ 10,000</a:t>
            </a:r>
            <a:r>
              <a:rPr lang="ko-KR" altLang="en-US" dirty="0"/>
              <a:t>개의 테스트 이미지 </a:t>
            </a:r>
            <a:r>
              <a:rPr lang="en-US" altLang="ko-KR" dirty="0"/>
              <a:t>+ 5,000</a:t>
            </a:r>
            <a:r>
              <a:rPr lang="ko-KR" altLang="en-US" dirty="0"/>
              <a:t>개의 검증 이미지가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각 이미지는 </a:t>
            </a:r>
            <a:r>
              <a:rPr lang="en-US" altLang="ko-KR" dirty="0"/>
              <a:t>28x28 </a:t>
            </a:r>
            <a:r>
              <a:rPr lang="ko-KR" altLang="en-US" dirty="0"/>
              <a:t>크기를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. </a:t>
            </a:r>
            <a:r>
              <a:rPr lang="ko-KR" altLang="en-US" dirty="0"/>
              <a:t>이것을 펼치면 </a:t>
            </a:r>
            <a:r>
              <a:rPr lang="en-US" altLang="ko-KR" dirty="0"/>
              <a:t>784 </a:t>
            </a:r>
            <a:r>
              <a:rPr lang="ko-KR" altLang="en-US" dirty="0"/>
              <a:t>차원의 벡터가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read_data_sets</a:t>
            </a:r>
            <a:r>
              <a:rPr lang="ko-KR" altLang="en-US" dirty="0"/>
              <a:t>에서 반환되는 값은 </a:t>
            </a:r>
            <a:r>
              <a:rPr lang="en-US" altLang="ko-KR" dirty="0" err="1"/>
              <a:t>mnist.train.image</a:t>
            </a:r>
            <a:r>
              <a:rPr lang="en-US" altLang="ko-KR" dirty="0"/>
              <a:t> </a:t>
            </a:r>
            <a:r>
              <a:rPr lang="ko-KR" altLang="en-US" dirty="0"/>
              <a:t>타입의 </a:t>
            </a:r>
            <a:r>
              <a:rPr lang="en-US" altLang="ko-KR" dirty="0"/>
              <a:t>[55000, 784] </a:t>
            </a:r>
            <a:r>
              <a:rPr lang="ko-KR" altLang="en-US" dirty="0"/>
              <a:t>크기의 </a:t>
            </a:r>
            <a:r>
              <a:rPr lang="ko-KR" altLang="en-US" dirty="0" err="1" smtClean="0"/>
              <a:t>텐서임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4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2212" y="1428568"/>
            <a:ext cx="8099577" cy="19284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2D </a:t>
            </a:r>
            <a:r>
              <a:rPr lang="ko-KR" altLang="en-US" dirty="0" err="1"/>
              <a:t>텐서를</a:t>
            </a:r>
            <a:r>
              <a:rPr lang="ko-KR" altLang="en-US" dirty="0"/>
              <a:t> 위한 </a:t>
            </a:r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</a:t>
            </a:r>
            <a:r>
              <a:rPr lang="en-US" altLang="ko-KR" dirty="0"/>
              <a:t>(Placeholder)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이곳에 데이터가 채워지게 됩니다</a:t>
            </a:r>
            <a:r>
              <a:rPr lang="en-US" altLang="ko-KR" dirty="0"/>
              <a:t>. None</a:t>
            </a:r>
            <a:r>
              <a:rPr lang="ko-KR" altLang="en-US" dirty="0"/>
              <a:t>은 행의 수가 한정되지 않는다는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가중치와 바이어스 변수는 기본값 </a:t>
            </a:r>
            <a:r>
              <a:rPr lang="en-US" altLang="ko-KR" dirty="0"/>
              <a:t>0</a:t>
            </a:r>
            <a:r>
              <a:rPr lang="ko-KR" altLang="en-US" dirty="0"/>
              <a:t>으로 채웁니다</a:t>
            </a:r>
            <a:r>
              <a:rPr lang="en-US" altLang="ko-KR" dirty="0"/>
              <a:t>. </a:t>
            </a:r>
            <a:r>
              <a:rPr lang="ko-KR" altLang="en-US" dirty="0"/>
              <a:t>이 변수들에 학습의 결과가 저장됩니다</a:t>
            </a:r>
            <a:r>
              <a:rPr lang="en-US" altLang="ko-KR" dirty="0"/>
              <a:t>. W</a:t>
            </a:r>
            <a:r>
              <a:rPr lang="ko-KR" altLang="en-US" dirty="0"/>
              <a:t>는 </a:t>
            </a:r>
            <a:r>
              <a:rPr lang="en-US" altLang="ko-KR" dirty="0"/>
              <a:t>[784, 10]</a:t>
            </a:r>
            <a:r>
              <a:rPr lang="ko-KR" altLang="en-US" dirty="0"/>
              <a:t>의 행태를 가지는데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en-US" altLang="ko-KR" dirty="0"/>
              <a:t>784</a:t>
            </a:r>
            <a:r>
              <a:rPr lang="ko-KR" altLang="en-US" dirty="0"/>
              <a:t>차원의 이미지 벡터를 곱해</a:t>
            </a:r>
            <a:r>
              <a:rPr lang="en-US" altLang="ko-KR" dirty="0"/>
              <a:t>, 10</a:t>
            </a:r>
            <a:r>
              <a:rPr lang="ko-KR" altLang="en-US" dirty="0"/>
              <a:t>차원</a:t>
            </a:r>
            <a:r>
              <a:rPr lang="en-US" altLang="ko-KR" dirty="0"/>
              <a:t>(</a:t>
            </a:r>
            <a:r>
              <a:rPr lang="ko-KR" altLang="en-US" dirty="0" err="1"/>
              <a:t>인코딩된</a:t>
            </a:r>
            <a:r>
              <a:rPr lang="ko-KR" altLang="en-US" dirty="0"/>
              <a:t> </a:t>
            </a:r>
            <a:r>
              <a:rPr lang="en-US" altLang="ko-KR" dirty="0"/>
              <a:t>0~9)</a:t>
            </a:r>
            <a:r>
              <a:rPr lang="ko-KR" altLang="en-US" dirty="0"/>
              <a:t>의 결과를 내기 위한 것입니다</a:t>
            </a:r>
            <a:r>
              <a:rPr lang="en-US" altLang="ko-KR" dirty="0"/>
              <a:t>. b</a:t>
            </a:r>
            <a:r>
              <a:rPr lang="ko-KR" altLang="en-US" dirty="0"/>
              <a:t>는 결과에 더하기 위해 </a:t>
            </a:r>
            <a:r>
              <a:rPr lang="en-US" altLang="ko-KR" dirty="0"/>
              <a:t>10</a:t>
            </a:r>
            <a:r>
              <a:rPr lang="ko-KR" altLang="en-US" dirty="0"/>
              <a:t>차원이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34417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이미지 데이터 </a:t>
            </a:r>
            <a:r>
              <a:rPr lang="ko-KR" altLang="en-US" dirty="0" err="1"/>
              <a:t>플레이스홀더</a:t>
            </a:r>
            <a:endParaRPr lang="ko-KR" altLang="en-US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tf.placeholder</a:t>
            </a:r>
            <a:r>
              <a:rPr lang="en-US" altLang="ko-KR" dirty="0"/>
              <a:t>("float", [None, 784])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025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웨이트와</a:t>
            </a:r>
            <a:r>
              <a:rPr lang="ko-KR" altLang="en-US" dirty="0"/>
              <a:t> 바이어스 변수</a:t>
            </a:r>
          </a:p>
          <a:p>
            <a:r>
              <a:rPr lang="en-US" altLang="ko-KR" dirty="0"/>
              <a:t>W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([784,10]))</a:t>
            </a:r>
          </a:p>
          <a:p>
            <a:r>
              <a:rPr lang="en-US" altLang="ko-KR" dirty="0"/>
              <a:t>b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([10]))</a:t>
            </a:r>
            <a:endParaRPr lang="ko-KR" altLang="en-US" dirty="0"/>
          </a:p>
        </p:txBody>
      </p:sp>
      <p:sp>
        <p:nvSpPr>
          <p:cNvPr id="5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3568" y="26717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모델 구현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tf.nn.softmax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</a:t>
            </a:r>
            <a:r>
              <a:rPr lang="en-US" altLang="ko-KR" dirty="0" err="1"/>
              <a:t>x,W</a:t>
            </a:r>
            <a:r>
              <a:rPr lang="en-US" altLang="ko-KR" dirty="0"/>
              <a:t>) + b)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정답 레이블용 </a:t>
            </a:r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</a:t>
            </a:r>
            <a:endParaRPr lang="ko-KR" altLang="en-US" dirty="0"/>
          </a:p>
          <a:p>
            <a:r>
              <a:rPr lang="en-US" altLang="ko-KR" dirty="0"/>
              <a:t>y_ = </a:t>
            </a:r>
            <a:r>
              <a:rPr lang="en-US" altLang="ko-KR" dirty="0" err="1"/>
              <a:t>tf.placeholder</a:t>
            </a:r>
            <a:r>
              <a:rPr lang="en-US" altLang="ko-KR" dirty="0"/>
              <a:t>("float", [None,10])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7450" y="5446965"/>
            <a:ext cx="7413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Loss </a:t>
            </a:r>
            <a:r>
              <a:rPr lang="ko-KR" altLang="en-US" dirty="0"/>
              <a:t>함수</a:t>
            </a:r>
          </a:p>
          <a:p>
            <a:r>
              <a:rPr lang="en-US" altLang="ko-KR" dirty="0" err="1"/>
              <a:t>cross_entropy</a:t>
            </a:r>
            <a:r>
              <a:rPr lang="en-US" altLang="ko-KR" dirty="0"/>
              <a:t> = -</a:t>
            </a:r>
            <a:r>
              <a:rPr lang="en-US" altLang="ko-KR" dirty="0" err="1"/>
              <a:t>tf.reduce_sum</a:t>
            </a:r>
            <a:r>
              <a:rPr lang="en-US" altLang="ko-KR" dirty="0"/>
              <a:t>(y_*tf.log(y))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1275634"/>
            <a:ext cx="8099577" cy="14332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모델은 한 줄로 간단히 정의됩니다</a:t>
            </a:r>
            <a:r>
              <a:rPr lang="en-US" altLang="ko-KR" dirty="0"/>
              <a:t>. </a:t>
            </a:r>
            <a:r>
              <a:rPr lang="ko-KR" altLang="en-US" dirty="0" err="1"/>
              <a:t>액티베이션</a:t>
            </a:r>
            <a:r>
              <a:rPr lang="ko-KR" altLang="en-US" dirty="0"/>
              <a:t> 함수는 </a:t>
            </a:r>
            <a:r>
              <a:rPr lang="ko-KR" altLang="en-US" dirty="0" err="1"/>
              <a:t>소프트맥스</a:t>
            </a:r>
            <a:r>
              <a:rPr lang="en-US" altLang="ko-KR" dirty="0"/>
              <a:t>(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  <a:r>
              <a:rPr lang="ko-KR" altLang="en-US" dirty="0"/>
              <a:t>를 사용합니다</a:t>
            </a:r>
            <a:r>
              <a:rPr lang="en-US" altLang="ko-KR" dirty="0"/>
              <a:t>. x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ko-KR" altLang="en-US" dirty="0"/>
              <a:t>의 위치가 바뀐 것은 </a:t>
            </a:r>
            <a:r>
              <a:rPr lang="en-US" altLang="ko-KR" dirty="0"/>
              <a:t>x</a:t>
            </a:r>
            <a:r>
              <a:rPr lang="ko-KR" altLang="en-US" dirty="0"/>
              <a:t>를 확장 가능한 입력을 가지는 </a:t>
            </a:r>
            <a:r>
              <a:rPr lang="en-US" altLang="ko-KR" dirty="0"/>
              <a:t>2D</a:t>
            </a:r>
            <a:r>
              <a:rPr lang="ko-KR" altLang="en-US" dirty="0" err="1"/>
              <a:t>텐서로</a:t>
            </a:r>
            <a:r>
              <a:rPr lang="ko-KR" altLang="en-US" dirty="0"/>
              <a:t> 하기 위해서입니다</a:t>
            </a:r>
            <a:r>
              <a:rPr lang="en-US" altLang="ko-KR" dirty="0"/>
              <a:t>. (</a:t>
            </a:r>
            <a:r>
              <a:rPr lang="ko-KR" altLang="en-US" dirty="0"/>
              <a:t>행렬 곱의 순서가 바뀐 부분이 걸리는데</a:t>
            </a:r>
            <a:r>
              <a:rPr lang="en-US" altLang="ko-KR" dirty="0"/>
              <a:t>, </a:t>
            </a:r>
            <a:r>
              <a:rPr lang="ko-KR" altLang="en-US" dirty="0"/>
              <a:t>이 상태로 학습이 진행되어 도출될 행렬이기에 문제가 없다고 생각됩니다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4449886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y_</a:t>
            </a:r>
            <a:r>
              <a:rPr lang="ko-KR" altLang="en-US" dirty="0"/>
              <a:t>에 학습용 정답이 채워집니다</a:t>
            </a:r>
            <a:r>
              <a:rPr lang="en-US" altLang="ko-KR" dirty="0"/>
              <a:t>. </a:t>
            </a:r>
            <a:r>
              <a:rPr lang="ko-KR" altLang="en-US" dirty="0"/>
              <a:t>손실 함수는 정보 이론의 크로스 엔트로피</a:t>
            </a:r>
            <a:r>
              <a:rPr lang="en-US" altLang="ko-KR" dirty="0"/>
              <a:t>(Cross-Entropy) </a:t>
            </a:r>
            <a:r>
              <a:rPr lang="ko-KR" altLang="en-US" dirty="0"/>
              <a:t>방식으로 정의합니다</a:t>
            </a:r>
            <a:r>
              <a:rPr lang="en-US" altLang="ko-KR" dirty="0" smtClean="0"/>
              <a:t>. </a:t>
            </a:r>
            <a:r>
              <a:rPr lang="ko-KR" altLang="en-US" dirty="0"/>
              <a:t>이 함수는 하나의 예측에 대한 것이 아니라 한 배치</a:t>
            </a:r>
            <a:r>
              <a:rPr lang="en-US" altLang="ko-KR" dirty="0"/>
              <a:t>(Batch)</a:t>
            </a:r>
            <a:r>
              <a:rPr lang="ko-KR" altLang="en-US" dirty="0"/>
              <a:t>내 모든 예측의 </a:t>
            </a:r>
            <a:r>
              <a:rPr lang="ko-KR" altLang="en-US" dirty="0" err="1"/>
              <a:t>로스를</a:t>
            </a:r>
            <a:r>
              <a:rPr lang="ko-KR" altLang="en-US" dirty="0"/>
              <a:t> 더한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0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3079633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학습 오퍼레이션</a:t>
            </a:r>
          </a:p>
          <a:p>
            <a:r>
              <a:rPr lang="en-US" altLang="ko-KR" dirty="0" err="1"/>
              <a:t>train_step</a:t>
            </a:r>
            <a:r>
              <a:rPr lang="en-US" altLang="ko-KR" dirty="0"/>
              <a:t> = 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(0.01).minimize(</a:t>
            </a:r>
            <a:r>
              <a:rPr lang="en-US" altLang="ko-KR" dirty="0" err="1"/>
              <a:t>cross_entropy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4183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모든 변수 초기화</a:t>
            </a:r>
          </a:p>
          <a:p>
            <a:r>
              <a:rPr lang="en-US" altLang="ko-KR" dirty="0" err="1"/>
              <a:t>init</a:t>
            </a:r>
            <a:r>
              <a:rPr lang="en-US" altLang="ko-KR" dirty="0"/>
              <a:t> = </a:t>
            </a:r>
            <a:r>
              <a:rPr lang="en-US" altLang="ko-KR" dirty="0" err="1"/>
              <a:t>tf.initialize_all_variables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sess</a:t>
            </a:r>
            <a:r>
              <a:rPr lang="en-US" altLang="ko-KR" dirty="0"/>
              <a:t> = </a:t>
            </a:r>
            <a:r>
              <a:rPr lang="en-US" altLang="ko-KR" dirty="0" err="1"/>
              <a:t>tf.Session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445515"/>
            <a:ext cx="7363252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ko-KR" altLang="en-US" dirty="0" err="1"/>
              <a:t>텐서플로우는</a:t>
            </a:r>
            <a:r>
              <a:rPr lang="ko-KR" altLang="en-US" dirty="0"/>
              <a:t> 우리 모델이 어떤 동작을 </a:t>
            </a:r>
            <a:r>
              <a:rPr lang="ko-KR" altLang="en-US" dirty="0" err="1"/>
              <a:t>해야하는지</a:t>
            </a:r>
            <a:r>
              <a:rPr lang="ko-KR" altLang="en-US" dirty="0"/>
              <a:t> 알기에</a:t>
            </a:r>
            <a:r>
              <a:rPr lang="en-US" altLang="ko-KR" dirty="0"/>
              <a:t>, </a:t>
            </a:r>
            <a:r>
              <a:rPr lang="ko-KR" altLang="en-US" dirty="0" err="1"/>
              <a:t>역전파</a:t>
            </a:r>
            <a:r>
              <a:rPr lang="ko-KR" altLang="en-US" dirty="0"/>
              <a:t> 방법</a:t>
            </a:r>
            <a:r>
              <a:rPr lang="en-US" altLang="ko-KR" dirty="0"/>
              <a:t>(Backpropagation)</a:t>
            </a:r>
            <a:r>
              <a:rPr lang="ko-KR" altLang="en-US" dirty="0"/>
              <a:t>을 통해 변수를 결정할 수 있습니다</a:t>
            </a:r>
            <a:r>
              <a:rPr lang="en-US" altLang="ko-KR" dirty="0"/>
              <a:t>. </a:t>
            </a:r>
            <a:r>
              <a:rPr lang="ko-KR" altLang="en-US" dirty="0" err="1"/>
              <a:t>경사하강법에</a:t>
            </a:r>
            <a:r>
              <a:rPr lang="ko-KR" altLang="en-US" dirty="0"/>
              <a:t> </a:t>
            </a:r>
            <a:r>
              <a:rPr lang="en-US" altLang="ko-KR" dirty="0"/>
              <a:t>0.01</a:t>
            </a:r>
            <a:r>
              <a:rPr lang="ko-KR" altLang="en-US" dirty="0"/>
              <a:t>의 </a:t>
            </a:r>
            <a:r>
              <a:rPr lang="ko-KR" altLang="en-US" dirty="0" err="1"/>
              <a:t>학습률로</a:t>
            </a:r>
            <a:r>
              <a:rPr lang="ko-KR" altLang="en-US" dirty="0"/>
              <a:t> 최적화기</a:t>
            </a:r>
            <a:r>
              <a:rPr lang="en-US" altLang="ko-KR" dirty="0"/>
              <a:t>(Optimizer)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그것을 통해 손실을 최소화하도록 학습 오퍼레이션을 정의합니다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3797972"/>
            <a:ext cx="3876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세션 시작 전에 변수를 초기화 하고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6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996952"/>
            <a:ext cx="8099577" cy="11982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임의로 </a:t>
            </a:r>
            <a:r>
              <a:rPr lang="en-US" altLang="ko-KR" dirty="0"/>
              <a:t>100</a:t>
            </a:r>
            <a:r>
              <a:rPr lang="ko-KR" altLang="en-US" dirty="0"/>
              <a:t>개 샘플링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range(1000):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batch_xs</a:t>
            </a:r>
            <a:r>
              <a:rPr lang="en-US" altLang="ko-KR" dirty="0"/>
              <a:t>, </a:t>
            </a:r>
            <a:r>
              <a:rPr lang="en-US" altLang="ko-KR" dirty="0" err="1"/>
              <a:t>batch_ys</a:t>
            </a:r>
            <a:r>
              <a:rPr lang="en-US" altLang="ko-KR" dirty="0"/>
              <a:t> = </a:t>
            </a:r>
            <a:r>
              <a:rPr lang="en-US" altLang="ko-KR" dirty="0" err="1"/>
              <a:t>mnist.train.next_batch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train_step</a:t>
            </a:r>
            <a:r>
              <a:rPr lang="en-US" altLang="ko-KR" dirty="0"/>
              <a:t>, </a:t>
            </a:r>
            <a:r>
              <a:rPr lang="en-US" altLang="ko-KR" dirty="0" err="1"/>
              <a:t>feed_dict</a:t>
            </a:r>
            <a:r>
              <a:rPr lang="en-US" altLang="ko-KR" dirty="0"/>
              <a:t>={x: </a:t>
            </a:r>
            <a:r>
              <a:rPr lang="en-US" altLang="ko-KR" dirty="0" err="1"/>
              <a:t>batch_xs</a:t>
            </a:r>
            <a:r>
              <a:rPr lang="en-US" altLang="ko-KR" dirty="0"/>
              <a:t>, y_: </a:t>
            </a:r>
            <a:r>
              <a:rPr lang="en-US" altLang="ko-KR" dirty="0" err="1"/>
              <a:t>batch_ys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4439" y="2091575"/>
            <a:ext cx="6693865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스텝 당 </a:t>
            </a:r>
            <a:r>
              <a:rPr lang="en-US" altLang="ko-KR" dirty="0"/>
              <a:t>100</a:t>
            </a:r>
            <a:r>
              <a:rPr lang="ko-KR" altLang="en-US" dirty="0"/>
              <a:t>개 단위로 </a:t>
            </a:r>
            <a:r>
              <a:rPr lang="ko-KR" altLang="en-US" dirty="0" err="1"/>
              <a:t>샘플링하여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번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5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2212" y="1153775"/>
            <a:ext cx="8099577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샘플링된</a:t>
            </a:r>
            <a:r>
              <a:rPr lang="ko-KR" altLang="en-US" dirty="0"/>
              <a:t> 데이터는 </a:t>
            </a:r>
            <a:r>
              <a:rPr lang="en-US" altLang="ko-KR" dirty="0" err="1"/>
              <a:t>feed_dict</a:t>
            </a:r>
            <a:r>
              <a:rPr lang="en-US" altLang="ko-KR" dirty="0"/>
              <a:t> </a:t>
            </a:r>
            <a:r>
              <a:rPr lang="ko-KR" altLang="en-US" dirty="0"/>
              <a:t>인자를 참고해서 </a:t>
            </a:r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홀더에</a:t>
            </a:r>
            <a:r>
              <a:rPr lang="ko-KR" altLang="en-US" dirty="0"/>
              <a:t> 공급됩니다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ko-KR" altLang="en-US" dirty="0" err="1"/>
              <a:t>랜덤한</a:t>
            </a:r>
            <a:r>
              <a:rPr lang="ko-KR" altLang="en-US" dirty="0"/>
              <a:t> 작은 배치로 학습 하는 것을 </a:t>
            </a:r>
            <a:r>
              <a:rPr lang="ko-KR" altLang="en-US" dirty="0" err="1"/>
              <a:t>스토캐스틱</a:t>
            </a:r>
            <a:r>
              <a:rPr lang="ko-KR" altLang="en-US" dirty="0"/>
              <a:t> 학습</a:t>
            </a:r>
            <a:r>
              <a:rPr lang="en-US" altLang="ko-KR" dirty="0"/>
              <a:t>(Stochastic Training)</a:t>
            </a:r>
            <a:r>
              <a:rPr lang="ko-KR" altLang="en-US" dirty="0"/>
              <a:t>이라고 합니다</a:t>
            </a:r>
            <a:r>
              <a:rPr lang="en-US" altLang="ko-KR" dirty="0"/>
              <a:t>. </a:t>
            </a:r>
            <a:r>
              <a:rPr lang="ko-KR" altLang="en-US" dirty="0"/>
              <a:t>비용이 싸고 결과는 비슷합니다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계산된 레이블들 중 가장 점수가 높은 것을 선택합니다</a:t>
            </a:r>
            <a:r>
              <a:rPr lang="en-US" altLang="ko-KR" dirty="0"/>
              <a:t>. </a:t>
            </a:r>
            <a:r>
              <a:rPr lang="ko-KR" altLang="en-US" dirty="0"/>
              <a:t>아래에 나오는 </a:t>
            </a:r>
            <a:r>
              <a:rPr lang="en-US" altLang="ko-KR" dirty="0" err="1"/>
              <a:t>tf.argmax</a:t>
            </a:r>
            <a:r>
              <a:rPr lang="ko-KR" altLang="en-US" dirty="0"/>
              <a:t>함수는 </a:t>
            </a:r>
            <a:r>
              <a:rPr lang="ko-KR" altLang="en-US" dirty="0" err="1"/>
              <a:t>텐서</a:t>
            </a:r>
            <a:r>
              <a:rPr lang="ko-KR" altLang="en-US" dirty="0"/>
              <a:t> 내의 지정된 축에서 가장 높은 값의 인덱스를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tf.equal</a:t>
            </a:r>
            <a:r>
              <a:rPr lang="ko-KR" altLang="en-US" dirty="0"/>
              <a:t>에서는 예측 값과 정답이 같으면 </a:t>
            </a:r>
            <a:r>
              <a:rPr lang="en-US" altLang="ko-KR" dirty="0"/>
              <a:t>True </a:t>
            </a:r>
            <a:r>
              <a:rPr lang="ko-KR" altLang="en-US" dirty="0"/>
              <a:t>아니면 </a:t>
            </a:r>
            <a:r>
              <a:rPr lang="en-US" altLang="ko-KR" dirty="0"/>
              <a:t>False </a:t>
            </a:r>
            <a:r>
              <a:rPr lang="ko-KR" altLang="en-US" dirty="0"/>
              <a:t>값이 반환되는데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en-US" altLang="ko-KR" dirty="0"/>
              <a:t>float</a:t>
            </a:r>
            <a:r>
              <a:rPr lang="ko-KR" altLang="en-US" dirty="0"/>
              <a:t>형으로 바꾸고 평균을 계산해 정확도를 구합니다</a:t>
            </a:r>
            <a:r>
              <a:rPr lang="en-US" altLang="ko-KR" dirty="0"/>
              <a:t>. </a:t>
            </a:r>
            <a:r>
              <a:rPr lang="ko-KR" altLang="en-US" dirty="0"/>
              <a:t>정확도는 학습 데이터가 아닌 테스트 데이터를 </a:t>
            </a:r>
            <a:r>
              <a:rPr lang="ko-KR" altLang="en-US" dirty="0" err="1"/>
              <a:t>사용해야합니다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2212" y="4293096"/>
            <a:ext cx="8099577" cy="16052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정답율</a:t>
            </a:r>
            <a:endParaRPr lang="ko-KR" altLang="en-US" dirty="0" smtClean="0"/>
          </a:p>
          <a:p>
            <a:r>
              <a:rPr lang="en-US" altLang="ko-KR" dirty="0" err="1" smtClean="0"/>
              <a:t>correct_prediction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tf.equal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tf.argmax</a:t>
            </a:r>
            <a:r>
              <a:rPr lang="en-US" altLang="ko-KR" dirty="0" smtClean="0"/>
              <a:t>(y,1), </a:t>
            </a:r>
            <a:r>
              <a:rPr lang="en-US" altLang="ko-KR" dirty="0" err="1" smtClean="0"/>
              <a:t>tf.argmax</a:t>
            </a:r>
            <a:r>
              <a:rPr lang="en-US" altLang="ko-KR" dirty="0" smtClean="0"/>
              <a:t>(y_,1))</a:t>
            </a:r>
          </a:p>
          <a:p>
            <a:r>
              <a:rPr lang="en-US" altLang="ko-KR" dirty="0" smtClean="0"/>
              <a:t>accuracy = </a:t>
            </a:r>
            <a:r>
              <a:rPr lang="en-US" altLang="ko-KR" dirty="0" err="1" smtClean="0"/>
              <a:t>tf.reduce_mean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tf.cast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correct_prediction</a:t>
            </a:r>
            <a:r>
              <a:rPr lang="en-US" altLang="ko-KR" dirty="0" smtClean="0"/>
              <a:t>, "float"))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(accuracy,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={x: </a:t>
            </a:r>
            <a:r>
              <a:rPr lang="en-US" altLang="ko-KR" dirty="0" err="1" smtClean="0"/>
              <a:t>mnist.test.images</a:t>
            </a:r>
            <a:r>
              <a:rPr lang="en-US" altLang="ko-KR" dirty="0" smtClean="0"/>
              <a:t>, y_: </a:t>
            </a:r>
            <a:r>
              <a:rPr lang="en-US" altLang="ko-KR" dirty="0" err="1" smtClean="0"/>
              <a:t>mnist.test.labels</a:t>
            </a:r>
            <a:r>
              <a:rPr lang="en-US" altLang="ko-KR" dirty="0" smtClean="0"/>
              <a:t>})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6093296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: 0.9155</a:t>
            </a:r>
            <a:endParaRPr lang="ko-KR" altLang="en-US" dirty="0"/>
          </a:p>
        </p:txBody>
      </p:sp>
      <p:sp>
        <p:nvSpPr>
          <p:cNvPr id="5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6647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3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4658" y="182250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모델</a:t>
            </a:r>
            <a:r>
              <a:rPr lang="en-US" altLang="ko-KR" sz="2800" dirty="0" smtClean="0"/>
              <a:t>(?)</a:t>
            </a:r>
            <a:endParaRPr lang="ko-KR" altLang="en-US" sz="28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012243"/>
              </p:ext>
            </p:extLst>
          </p:nvPr>
        </p:nvGraphicFramePr>
        <p:xfrm>
          <a:off x="395536" y="2207860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07860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681667"/>
              </p:ext>
            </p:extLst>
          </p:nvPr>
        </p:nvGraphicFramePr>
        <p:xfrm>
          <a:off x="3197949" y="218308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949" y="218308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8726" y="484683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모델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24222"/>
              </p:ext>
            </p:extLst>
          </p:nvPr>
        </p:nvGraphicFramePr>
        <p:xfrm>
          <a:off x="107504" y="5310188"/>
          <a:ext cx="838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수식" r:id="rId7" imgW="457200" imgH="190440" progId="Equation.3">
                  <p:embed/>
                </p:oleObj>
              </mc:Choice>
              <mc:Fallback>
                <p:oleObj name="수식" r:id="rId7" imgW="457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310188"/>
                        <a:ext cx="83820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21053"/>
              </p:ext>
            </p:extLst>
          </p:nvPr>
        </p:nvGraphicFramePr>
        <p:xfrm>
          <a:off x="3330451" y="5148263"/>
          <a:ext cx="10255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수식" r:id="rId9" imgW="558720" imgH="215640" progId="Equation.3">
                  <p:embed/>
                </p:oleObj>
              </mc:Choice>
              <mc:Fallback>
                <p:oleObj name="수식" r:id="rId9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451" y="5148263"/>
                        <a:ext cx="1025525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644618" y="231273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2804858" y="230171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76354"/>
              </p:ext>
            </p:extLst>
          </p:nvPr>
        </p:nvGraphicFramePr>
        <p:xfrm>
          <a:off x="3795713" y="1235075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수식" r:id="rId11" imgW="914400" imgH="190440" progId="Equation.3">
                  <p:embed/>
                </p:oleObj>
              </mc:Choice>
              <mc:Fallback>
                <p:oleObj name="수식" r:id="rId11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1235075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885038"/>
              </p:ext>
            </p:extLst>
          </p:nvPr>
        </p:nvGraphicFramePr>
        <p:xfrm>
          <a:off x="3817938" y="1581150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수식" r:id="rId13" imgW="888840" imgH="190440" progId="Equation.3">
                  <p:embed/>
                </p:oleObj>
              </mc:Choice>
              <mc:Fallback>
                <p:oleObj name="수식" r:id="rId13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1581150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406663"/>
              </p:ext>
            </p:extLst>
          </p:nvPr>
        </p:nvGraphicFramePr>
        <p:xfrm>
          <a:off x="3760788" y="1941513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1941513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838634"/>
              </p:ext>
            </p:extLst>
          </p:nvPr>
        </p:nvGraphicFramePr>
        <p:xfrm>
          <a:off x="3835450" y="2805113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수식" r:id="rId17" imgW="952200" imgH="190440" progId="Equation.3">
                  <p:embed/>
                </p:oleObj>
              </mc:Choice>
              <mc:Fallback>
                <p:oleObj name="수식" r:id="rId17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50" y="2805113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73319" y="2229068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54278"/>
              </p:ext>
            </p:extLst>
          </p:nvPr>
        </p:nvGraphicFramePr>
        <p:xfrm>
          <a:off x="1437428" y="607963"/>
          <a:ext cx="59815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수식" r:id="rId19" imgW="304560" imgH="152280" progId="Equation.3">
                  <p:embed/>
                </p:oleObj>
              </mc:Choice>
              <mc:Fallback>
                <p:oleObj name="수식" r:id="rId19" imgW="3045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428" y="607963"/>
                        <a:ext cx="598158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850813"/>
              </p:ext>
            </p:extLst>
          </p:nvPr>
        </p:nvGraphicFramePr>
        <p:xfrm>
          <a:off x="3342748" y="629183"/>
          <a:ext cx="538306" cy="26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수식" r:id="rId21" imgW="317160" imgH="177480" progId="Equation.3">
                  <p:embed/>
                </p:oleObj>
              </mc:Choice>
              <mc:Fallback>
                <p:oleObj name="수식" r:id="rId21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748" y="629183"/>
                        <a:ext cx="538306" cy="2689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59632" y="600943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          을 입력으로 주면 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이  출력으로 나와야 해</a:t>
            </a:r>
            <a:r>
              <a:rPr lang="en-US" altLang="ko-KR" sz="1400" dirty="0" smtClean="0"/>
              <a:t>.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모델에 가르쳐준다</a:t>
            </a:r>
            <a:r>
              <a:rPr lang="en-US" altLang="ko-KR" sz="1400" dirty="0" smtClean="0">
                <a:sym typeface="Wingdings" pitchFamily="2" charset="2"/>
              </a:rPr>
              <a:t>.     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772711" y="1271384"/>
            <a:ext cx="1742594" cy="28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644008" y="958696"/>
            <a:ext cx="0" cy="31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24176"/>
              </p:ext>
            </p:extLst>
          </p:nvPr>
        </p:nvGraphicFramePr>
        <p:xfrm>
          <a:off x="6424613" y="1187450"/>
          <a:ext cx="7000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수식" r:id="rId23" imgW="380880" imgH="190440" progId="Equation.3">
                  <p:embed/>
                </p:oleObj>
              </mc:Choice>
              <mc:Fallback>
                <p:oleObj name="수식" r:id="rId23" imgW="380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1187450"/>
                        <a:ext cx="70008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18950"/>
              </p:ext>
            </p:extLst>
          </p:nvPr>
        </p:nvGraphicFramePr>
        <p:xfrm>
          <a:off x="6442075" y="1539875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수식" r:id="rId25" imgW="355320" imgH="190440" progId="Equation.3">
                  <p:embed/>
                </p:oleObj>
              </mc:Choice>
              <mc:Fallback>
                <p:oleObj name="수식" r:id="rId25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1539875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574192"/>
              </p:ext>
            </p:extLst>
          </p:nvPr>
        </p:nvGraphicFramePr>
        <p:xfrm>
          <a:off x="6405563" y="1905000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수식" r:id="rId27" imgW="419040" imgH="190440" progId="Equation.3">
                  <p:embed/>
                </p:oleObj>
              </mc:Choice>
              <mc:Fallback>
                <p:oleObj name="수식" r:id="rId27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1905000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96638"/>
              </p:ext>
            </p:extLst>
          </p:nvPr>
        </p:nvGraphicFramePr>
        <p:xfrm>
          <a:off x="6405563" y="2792413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수식" r:id="rId29" imgW="419040" imgH="190440" progId="Equation.3">
                  <p:embed/>
                </p:oleObj>
              </mc:Choice>
              <mc:Fallback>
                <p:oleObj name="수식" r:id="rId29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2792413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588224" y="220486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6450618" y="1246437"/>
            <a:ext cx="287528" cy="1822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04752" y="1246437"/>
            <a:ext cx="287528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84168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33981" y="328498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3" idx="0"/>
          </p:cNvCxnSpPr>
          <p:nvPr/>
        </p:nvCxnSpPr>
        <p:spPr>
          <a:xfrm flipV="1">
            <a:off x="6407334" y="3068960"/>
            <a:ext cx="18089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6948516" y="3068960"/>
            <a:ext cx="143764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5662799" y="1916832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38126" y="3861048"/>
            <a:ext cx="2754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입력과 출력의 쌍을 많이 주면서 </a:t>
            </a:r>
            <a:endParaRPr lang="en-US" altLang="ko-KR" sz="1400" dirty="0" smtClean="0"/>
          </a:p>
          <a:p>
            <a:r>
              <a:rPr lang="ko-KR" altLang="en-US" sz="1400" dirty="0" smtClean="0"/>
              <a:t>이러한 입력과 출력의 쌍을 </a:t>
            </a:r>
            <a:endParaRPr lang="en-US" altLang="ko-KR" sz="1400" dirty="0" smtClean="0"/>
          </a:p>
          <a:p>
            <a:r>
              <a:rPr lang="ko-KR" altLang="en-US" sz="1400" dirty="0" smtClean="0"/>
              <a:t>만족하도록 모델을 학습시킨다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407333" y="3556093"/>
            <a:ext cx="0" cy="27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092280" y="3573016"/>
            <a:ext cx="0" cy="272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533880" y="2831335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779912" y="36543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915775" y="2921856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06775" y="394993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학습이 끝나면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44618" y="532324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937850" y="53291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9512" y="6021288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445510" y="5622291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83555" y="5938263"/>
            <a:ext cx="2197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  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일 것 같다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469846" y="55172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83276"/>
              </p:ext>
            </p:extLst>
          </p:nvPr>
        </p:nvGraphicFramePr>
        <p:xfrm>
          <a:off x="3762574" y="5982331"/>
          <a:ext cx="23336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수식" r:id="rId31" imgW="126720" imgH="152280" progId="Equation.3">
                  <p:embed/>
                </p:oleObj>
              </mc:Choice>
              <mc:Fallback>
                <p:oleObj name="수식" r:id="rId3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574" y="5982331"/>
                        <a:ext cx="233362" cy="277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461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25068" y="2538770"/>
            <a:ext cx="669386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100</a:t>
            </a:r>
            <a:r>
              <a:rPr lang="ko-KR" altLang="en-US" dirty="0" smtClean="0"/>
              <a:t>개의 영상에 대한 </a:t>
            </a:r>
            <a:r>
              <a:rPr lang="en-US" altLang="ko-KR" dirty="0" smtClean="0"/>
              <a:t>montage</a:t>
            </a:r>
            <a:r>
              <a:rPr lang="ko-KR" altLang="en-US" dirty="0" smtClean="0"/>
              <a:t>를 만들어보기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각 영상을 </a:t>
            </a:r>
            <a:r>
              <a:rPr lang="en-US" altLang="ko-KR" dirty="0" smtClean="0"/>
              <a:t>100 </a:t>
            </a:r>
            <a:r>
              <a:rPr lang="en-US" altLang="ko-KR" dirty="0"/>
              <a:t>x 100 </a:t>
            </a:r>
            <a:r>
              <a:rPr lang="ko-KR" altLang="en-US" dirty="0" smtClean="0"/>
              <a:t>크기로 조정하고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정도의 영상을 사용하기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100</a:t>
            </a:r>
            <a:r>
              <a:rPr lang="ko-KR" altLang="en-US" dirty="0" smtClean="0"/>
              <a:t>개의 영상에 대한 평균을 구하기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100</a:t>
            </a:r>
            <a:r>
              <a:rPr lang="ko-KR" altLang="en-US" dirty="0"/>
              <a:t>개의 영상에 대한 </a:t>
            </a:r>
            <a:r>
              <a:rPr lang="ko-KR" altLang="en-US" dirty="0" smtClean="0"/>
              <a:t>표준편차를 구하기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Normalized</a:t>
            </a:r>
            <a:r>
              <a:rPr lang="ko-KR" altLang="en-US" dirty="0" smtClean="0"/>
              <a:t>된 영상들을 </a:t>
            </a:r>
            <a:r>
              <a:rPr lang="ko-KR" altLang="en-US" dirty="0" err="1" smtClean="0"/>
              <a:t>컨볼루션</a:t>
            </a:r>
            <a:r>
              <a:rPr lang="ko-KR" altLang="en-US" dirty="0" smtClean="0"/>
              <a:t> 수행하기</a:t>
            </a:r>
            <a:r>
              <a:rPr lang="en-US" altLang="ko-KR" dirty="0" err="1" smtClean="0"/>
              <a:t>aset</a:t>
            </a:r>
            <a:r>
              <a:rPr lang="en-US" altLang="ko-KR" dirty="0"/>
              <a:t>.</a:t>
            </a: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Homework#1 (session-1.ipynb)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1580" y="5949280"/>
            <a:ext cx="325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https://github.com/pkmital/CADL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25068" y="2538770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값이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값으로 변환되어 </a:t>
            </a:r>
            <a:r>
              <a:rPr lang="ko-KR" altLang="en-US" dirty="0"/>
              <a:t> </a:t>
            </a:r>
            <a:r>
              <a:rPr lang="ko-KR" altLang="en-US" dirty="0" smtClean="0"/>
              <a:t>영상을 </a:t>
            </a:r>
            <a:r>
              <a:rPr lang="ko-KR" altLang="en-US" dirty="0" err="1" smtClean="0"/>
              <a:t>컬러라이즈하기</a:t>
            </a:r>
            <a:endParaRPr lang="en-US" altLang="ko-KR" dirty="0"/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Homework#2 (session-2.ipynb)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3548" y="6084004"/>
            <a:ext cx="325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https://github.com/pkmital/CADL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3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608" y="2411596"/>
            <a:ext cx="6078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1. session-3.ipynb</a:t>
            </a:r>
            <a:r>
              <a:rPr lang="ko-KR" altLang="en-US" sz="2400" dirty="0" smtClean="0"/>
              <a:t>에 나오는 과정대로 </a:t>
            </a:r>
            <a:r>
              <a:rPr lang="ko-KR" altLang="en-US" sz="2400" dirty="0" err="1" smtClean="0"/>
              <a:t>따라하기</a:t>
            </a:r>
            <a:endParaRPr lang="en-US" altLang="ko-KR" sz="2400" dirty="0"/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Homework#3 (session-3.ipynb)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1580" y="5651956"/>
            <a:ext cx="325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https://github.com/pkmital/CADL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9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0616" y="2084064"/>
            <a:ext cx="669386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https://gist.github.com/haje01/202ac276bace4b25dd3f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779748"/>
            <a:ext cx="498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https://www.kadenze.com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딥러닝</a:t>
            </a:r>
            <a:r>
              <a:rPr lang="ko-KR" altLang="en-US" dirty="0" smtClean="0">
                <a:sym typeface="Wingdings" panose="05000000000000000000" pitchFamily="2" charset="2"/>
              </a:rPr>
              <a:t> 동영상 강좌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8516" y="2987660"/>
            <a:ext cx="325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https://github.com/pkmital/CADL</a:t>
            </a:r>
            <a:endParaRPr lang="ko-KR" altLang="en-US" dirty="0"/>
          </a:p>
        </p:txBody>
      </p:sp>
      <p:sp>
        <p:nvSpPr>
          <p:cNvPr id="6" name="제목 7"/>
          <p:cNvSpPr txBox="1">
            <a:spLocks/>
          </p:cNvSpPr>
          <p:nvPr/>
        </p:nvSpPr>
        <p:spPr>
          <a:xfrm>
            <a:off x="852805" y="766276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34" y="1080545"/>
            <a:ext cx="387635" cy="47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35" y="191683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35" y="2812817"/>
            <a:ext cx="481241" cy="30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52" y="1571202"/>
            <a:ext cx="503925" cy="36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63701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47" y="232265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16" y="3305855"/>
            <a:ext cx="582302" cy="36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64" y="1722306"/>
            <a:ext cx="670725" cy="48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09243" y="182250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모델</a:t>
            </a:r>
            <a:r>
              <a:rPr lang="en-US" altLang="ko-KR" sz="2800" dirty="0" smtClean="0"/>
              <a:t>(?)</a:t>
            </a:r>
            <a:endParaRPr lang="ko-KR" altLang="en-US" sz="28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981983"/>
              </p:ext>
            </p:extLst>
          </p:nvPr>
        </p:nvGraphicFramePr>
        <p:xfrm>
          <a:off x="600121" y="2207860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수식" r:id="rId10" imgW="114120" imgH="126720" progId="Equation.3">
                  <p:embed/>
                </p:oleObj>
              </mc:Choice>
              <mc:Fallback>
                <p:oleObj name="수식" r:id="rId10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1" y="2207860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547152"/>
              </p:ext>
            </p:extLst>
          </p:nvPr>
        </p:nvGraphicFramePr>
        <p:xfrm>
          <a:off x="3402534" y="218308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수식" r:id="rId12" imgW="126720" imgH="152280" progId="Equation.3">
                  <p:embed/>
                </p:oleObj>
              </mc:Choice>
              <mc:Fallback>
                <p:oleObj name="수식" r:id="rId12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218308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260414" y="484683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모델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584753"/>
              </p:ext>
            </p:extLst>
          </p:nvPr>
        </p:nvGraphicFramePr>
        <p:xfrm>
          <a:off x="179512" y="5427633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수식" r:id="rId14" imgW="355320" imgH="190440" progId="Equation.3">
                  <p:embed/>
                </p:oleObj>
              </mc:Choice>
              <mc:Fallback>
                <p:oleObj name="수식" r:id="rId14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27633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133837"/>
              </p:ext>
            </p:extLst>
          </p:nvPr>
        </p:nvGraphicFramePr>
        <p:xfrm>
          <a:off x="3511207" y="5137150"/>
          <a:ext cx="15605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수식" r:id="rId16" imgW="850680" imgH="228600" progId="Equation.3">
                  <p:embed/>
                </p:oleObj>
              </mc:Choice>
              <mc:Fallback>
                <p:oleObj name="수식" r:id="rId16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207" y="5137150"/>
                        <a:ext cx="1560513" cy="417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849203" y="231273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3009443" y="230171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456342"/>
              </p:ext>
            </p:extLst>
          </p:nvPr>
        </p:nvGraphicFramePr>
        <p:xfrm>
          <a:off x="3677270" y="1255738"/>
          <a:ext cx="19748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수식" r:id="rId18" imgW="1079280" imgH="203040" progId="Equation.3">
                  <p:embed/>
                </p:oleObj>
              </mc:Choice>
              <mc:Fallback>
                <p:oleObj name="수식" r:id="rId18" imgW="1079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270" y="1255738"/>
                        <a:ext cx="19748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85211"/>
              </p:ext>
            </p:extLst>
          </p:nvPr>
        </p:nvGraphicFramePr>
        <p:xfrm>
          <a:off x="3657768" y="1786223"/>
          <a:ext cx="2443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수식" r:id="rId20" imgW="1333440" imgH="203040" progId="Equation.3">
                  <p:embed/>
                </p:oleObj>
              </mc:Choice>
              <mc:Fallback>
                <p:oleObj name="수식" r:id="rId20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768" y="1786223"/>
                        <a:ext cx="2443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150896"/>
              </p:ext>
            </p:extLst>
          </p:nvPr>
        </p:nvGraphicFramePr>
        <p:xfrm>
          <a:off x="3667125" y="2347913"/>
          <a:ext cx="19748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수식" r:id="rId22" imgW="1079280" imgH="203040" progId="Equation.3">
                  <p:embed/>
                </p:oleObj>
              </mc:Choice>
              <mc:Fallback>
                <p:oleObj name="수식" r:id="rId22" imgW="1079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2347913"/>
                        <a:ext cx="19748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90780"/>
              </p:ext>
            </p:extLst>
          </p:nvPr>
        </p:nvGraphicFramePr>
        <p:xfrm>
          <a:off x="3641005" y="3214688"/>
          <a:ext cx="2443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수식" r:id="rId24" imgW="1333440" imgH="203040" progId="Equation.3">
                  <p:embed/>
                </p:oleObj>
              </mc:Choice>
              <mc:Fallback>
                <p:oleObj name="수식" r:id="rId24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005" y="3214688"/>
                        <a:ext cx="24431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73319" y="2808185"/>
            <a:ext cx="553998" cy="332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387953"/>
              </p:ext>
            </p:extLst>
          </p:nvPr>
        </p:nvGraphicFramePr>
        <p:xfrm>
          <a:off x="1337546" y="670662"/>
          <a:ext cx="4238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수식" r:id="rId26" imgW="215640" imgH="126720" progId="Equation.3">
                  <p:embed/>
                </p:oleObj>
              </mc:Choice>
              <mc:Fallback>
                <p:oleObj name="수식" r:id="rId26" imgW="21564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546" y="670662"/>
                        <a:ext cx="423863" cy="211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699912"/>
              </p:ext>
            </p:extLst>
          </p:nvPr>
        </p:nvGraphicFramePr>
        <p:xfrm>
          <a:off x="3680718" y="602332"/>
          <a:ext cx="6032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수식" r:id="rId28" imgW="355320" imgH="203040" progId="Equation.3">
                  <p:embed/>
                </p:oleObj>
              </mc:Choice>
              <mc:Fallback>
                <p:oleObj name="수식" r:id="rId28" imgW="355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718" y="602332"/>
                        <a:ext cx="603250" cy="306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59632" y="600943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                   을 입력으로 주면  </a:t>
            </a:r>
            <a:r>
              <a:rPr lang="en-US" altLang="ko-KR" sz="1400" dirty="0" smtClean="0"/>
              <a:t>          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가 출력으로 나와야 해</a:t>
            </a:r>
            <a:r>
              <a:rPr lang="en-US" altLang="ko-KR" sz="1400" dirty="0" smtClean="0"/>
              <a:t>.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모델에 가르쳐준다</a:t>
            </a:r>
            <a:r>
              <a:rPr lang="en-US" altLang="ko-KR" sz="1400" dirty="0" smtClean="0">
                <a:sym typeface="Wingdings" pitchFamily="2" charset="2"/>
              </a:rPr>
              <a:t>.     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615590" y="1204461"/>
            <a:ext cx="2108538" cy="422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669859" y="958696"/>
            <a:ext cx="1" cy="24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838640"/>
              </p:ext>
            </p:extLst>
          </p:nvPr>
        </p:nvGraphicFramePr>
        <p:xfrm>
          <a:off x="7176771" y="1157685"/>
          <a:ext cx="1334135" cy="41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수식" r:id="rId30" imgW="660240" imgH="203040" progId="Equation.3">
                  <p:embed/>
                </p:oleObj>
              </mc:Choice>
              <mc:Fallback>
                <p:oleObj name="수식" r:id="rId30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771" y="1157685"/>
                        <a:ext cx="1334135" cy="410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921218"/>
              </p:ext>
            </p:extLst>
          </p:nvPr>
        </p:nvGraphicFramePr>
        <p:xfrm>
          <a:off x="7186613" y="1528763"/>
          <a:ext cx="1679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수식" r:id="rId32" imgW="914400" imgH="203040" progId="Equation.3">
                  <p:embed/>
                </p:oleObj>
              </mc:Choice>
              <mc:Fallback>
                <p:oleObj name="수식" r:id="rId32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3" y="1528763"/>
                        <a:ext cx="1679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77521"/>
              </p:ext>
            </p:extLst>
          </p:nvPr>
        </p:nvGraphicFramePr>
        <p:xfrm>
          <a:off x="7253288" y="1893888"/>
          <a:ext cx="12128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수식" r:id="rId34" imgW="660240" imgH="203040" progId="Equation.3">
                  <p:embed/>
                </p:oleObj>
              </mc:Choice>
              <mc:Fallback>
                <p:oleObj name="수식" r:id="rId34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1893888"/>
                        <a:ext cx="12128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7404"/>
              </p:ext>
            </p:extLst>
          </p:nvPr>
        </p:nvGraphicFramePr>
        <p:xfrm>
          <a:off x="7185025" y="2781300"/>
          <a:ext cx="16811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수식" r:id="rId36" imgW="914400" imgH="203040" progId="Equation.3">
                  <p:embed/>
                </p:oleObj>
              </mc:Choice>
              <mc:Fallback>
                <p:oleObj name="수식" r:id="rId36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2781300"/>
                        <a:ext cx="16811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834426" y="220486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369295" y="1097236"/>
            <a:ext cx="560311" cy="200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81505" y="1246437"/>
            <a:ext cx="677976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98077" y="328498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476242" y="3068960"/>
            <a:ext cx="18089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8224210" y="3068960"/>
            <a:ext cx="0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6806242" y="1873579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372200" y="3914472"/>
            <a:ext cx="2754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입력과 출력의 쌍을 많이 주면서 </a:t>
            </a:r>
            <a:endParaRPr lang="en-US" altLang="ko-KR" sz="1400" dirty="0" smtClean="0"/>
          </a:p>
          <a:p>
            <a:r>
              <a:rPr lang="ko-KR" altLang="en-US" sz="1400" dirty="0" smtClean="0"/>
              <a:t>이러한 입력과 출력의 쌍을 </a:t>
            </a:r>
            <a:endParaRPr lang="en-US" altLang="ko-KR" sz="1400" dirty="0" smtClean="0"/>
          </a:p>
          <a:p>
            <a:r>
              <a:rPr lang="ko-KR" altLang="en-US" sz="1400" dirty="0" smtClean="0"/>
              <a:t>만족하도록 모델을 학습시킨다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806242" y="3556094"/>
            <a:ext cx="465187" cy="35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357235" y="3573016"/>
            <a:ext cx="599141" cy="37692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533880" y="2831335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635896" y="4067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103859" y="2921856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94859" y="394993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학습이 끝나면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60490" y="5301208"/>
            <a:ext cx="52713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149538" y="53291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0212" y="6205954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55576" y="58052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27504" y="5981783"/>
            <a:ext cx="281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                </a:t>
            </a:r>
            <a:r>
              <a:rPr lang="ko-KR" altLang="en-US" sz="1600" dirty="0" smtClean="0"/>
              <a:t>는  고양이 일  것 같다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681534" y="55172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03149"/>
              </p:ext>
            </p:extLst>
          </p:nvPr>
        </p:nvGraphicFramePr>
        <p:xfrm>
          <a:off x="3764513" y="5924550"/>
          <a:ext cx="654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수식" r:id="rId38" imgW="355320" imgH="215640" progId="Equation.3">
                  <p:embed/>
                </p:oleObj>
              </mc:Choice>
              <mc:Fallback>
                <p:oleObj name="수식" r:id="rId38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513" y="5924550"/>
                        <a:ext cx="65405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57" y="5416522"/>
            <a:ext cx="378741" cy="39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56" y="476672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75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704661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70827"/>
              </p:ext>
            </p:extLst>
          </p:nvPr>
        </p:nvGraphicFramePr>
        <p:xfrm>
          <a:off x="1318650" y="5157192"/>
          <a:ext cx="4429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수식" r:id="rId5" imgW="241200" imgH="190440" progId="Equation.3">
                  <p:embed/>
                </p:oleObj>
              </mc:Choice>
              <mc:Fallback>
                <p:oleObj name="수식" r:id="rId5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650" y="5157192"/>
                        <a:ext cx="4429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013850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8726" y="3982803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 </a:t>
            </a:r>
            <a:r>
              <a:rPr lang="en-US" altLang="ko-KR" dirty="0" smtClean="0"/>
              <a:t>A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192232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수식" r:id="rId9" imgW="558720" imgH="190440" progId="Equation.3">
                  <p:embed/>
                </p:oleObj>
              </mc:Choice>
              <mc:Fallback>
                <p:oleObj name="수식" r:id="rId9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38096"/>
              </p:ext>
            </p:extLst>
          </p:nvPr>
        </p:nvGraphicFramePr>
        <p:xfrm>
          <a:off x="395536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수식" r:id="rId11" imgW="114120" imgH="126720" progId="Equation.3">
                  <p:embed/>
                </p:oleObj>
              </mc:Choice>
              <mc:Fallback>
                <p:oleObj name="수식" r:id="rId11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023416"/>
              </p:ext>
            </p:extLst>
          </p:nvPr>
        </p:nvGraphicFramePr>
        <p:xfrm>
          <a:off x="3315566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수식" r:id="rId13" imgW="126720" imgH="152280" progId="Equation.3">
                  <p:embed/>
                </p:oleObj>
              </mc:Choice>
              <mc:Fallback>
                <p:oleObj name="수식" r:id="rId1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66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927179" y="399353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 </a:t>
            </a:r>
            <a:r>
              <a:rPr lang="en-US" altLang="ko-KR" dirty="0" smtClean="0"/>
              <a:t>Z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9127"/>
              </p:ext>
            </p:extLst>
          </p:nvPr>
        </p:nvGraphicFramePr>
        <p:xfrm>
          <a:off x="6038850" y="4450471"/>
          <a:ext cx="1557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수식" r:id="rId15" imgW="850680" imgH="215640" progId="Equation.3">
                  <p:embed/>
                </p:oleObj>
              </mc:Choice>
              <mc:Fallback>
                <p:oleObj name="수식" r:id="rId15" imgW="850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38850" y="4450471"/>
                        <a:ext cx="1557338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566712"/>
              </p:ext>
            </p:extLst>
          </p:nvPr>
        </p:nvGraphicFramePr>
        <p:xfrm>
          <a:off x="5273989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수식" r:id="rId17" imgW="114120" imgH="126720" progId="Equation.3">
                  <p:embed/>
                </p:oleObj>
              </mc:Choice>
              <mc:Fallback>
                <p:oleObj name="수식" r:id="rId17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989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415798"/>
              </p:ext>
            </p:extLst>
          </p:nvPr>
        </p:nvGraphicFramePr>
        <p:xfrm>
          <a:off x="8227070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수식" r:id="rId18" imgW="126720" imgH="152280" progId="Equation.3">
                  <p:embed/>
                </p:oleObj>
              </mc:Choice>
              <mc:Fallback>
                <p:oleObj name="수식" r:id="rId1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7070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33594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915816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519121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7812360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1560" y="398274"/>
            <a:ext cx="676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모델의 설계</a:t>
            </a:r>
            <a:r>
              <a:rPr lang="en-US" altLang="ko-KR" sz="2400" dirty="0" smtClean="0"/>
              <a:t>: </a:t>
            </a:r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어떤 모델을 쓸 것인지 설계해야 함</a:t>
            </a:r>
            <a:endParaRPr lang="en-US" altLang="ko-KR" sz="2000" dirty="0" smtClean="0"/>
          </a:p>
          <a:p>
            <a:r>
              <a:rPr lang="ko-KR" altLang="en-US" sz="2000" dirty="0" smtClean="0"/>
              <a:t>입력과 출력의 관계의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형태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정해야 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36178"/>
              </p:ext>
            </p:extLst>
          </p:nvPr>
        </p:nvGraphicFramePr>
        <p:xfrm>
          <a:off x="6036866" y="5207166"/>
          <a:ext cx="6524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수식" r:id="rId19" imgW="355320" imgH="190440" progId="Equation.3">
                  <p:embed/>
                </p:oleObj>
              </mc:Choice>
              <mc:Fallback>
                <p:oleObj name="수식" r:id="rId19" imgW="355320" imgH="19044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866" y="5207166"/>
                        <a:ext cx="65246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246642" y="5179226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           가 구해야 </a:t>
            </a:r>
            <a:endParaRPr lang="en-US" altLang="ko-KR" sz="1400" dirty="0" smtClean="0"/>
          </a:p>
          <a:p>
            <a:r>
              <a:rPr lang="ko-KR" altLang="en-US" sz="1400" dirty="0" smtClean="0"/>
              <a:t>하는 </a:t>
            </a:r>
            <a:r>
              <a:rPr lang="ko-KR" altLang="en-US" sz="1400" dirty="0" err="1" smtClean="0"/>
              <a:t>파라미터가</a:t>
            </a:r>
            <a:r>
              <a:rPr lang="ko-KR" altLang="en-US" sz="1400" dirty="0" smtClean="0"/>
              <a:t> 됨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012160" y="5231716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              가 구해야</a:t>
            </a:r>
            <a:endParaRPr lang="en-US" altLang="ko-KR" sz="1400" dirty="0" smtClean="0"/>
          </a:p>
          <a:p>
            <a:r>
              <a:rPr lang="ko-KR" altLang="en-US" sz="1400" dirty="0" smtClean="0"/>
              <a:t>하는 </a:t>
            </a:r>
            <a:r>
              <a:rPr lang="ko-KR" altLang="en-US" sz="1400" dirty="0" err="1" smtClean="0"/>
              <a:t>파라미터가</a:t>
            </a:r>
            <a:r>
              <a:rPr lang="ko-KR" altLang="en-US" sz="1400" dirty="0" smtClean="0"/>
              <a:t> 됨</a:t>
            </a:r>
            <a:endParaRPr lang="ko-KR" altLang="en-US" sz="14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475656" y="4725144"/>
            <a:ext cx="36004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687901" y="4653136"/>
            <a:ext cx="579844" cy="5785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156176" y="4769212"/>
            <a:ext cx="288032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422174" y="4736161"/>
            <a:ext cx="576064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660232" y="4725144"/>
            <a:ext cx="72008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7584" y="5805264"/>
            <a:ext cx="2541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미지수가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smtClean="0"/>
              <a:t>최소한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쌍의 데이터가 있어야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구할 수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652120" y="5805264"/>
            <a:ext cx="2622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미지수가 </a:t>
            </a:r>
            <a:r>
              <a:rPr lang="en-US" altLang="ko-KR" sz="1400" dirty="0"/>
              <a:t>3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smtClean="0"/>
              <a:t>최소한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쌍의 데이터가 있어야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구할 수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94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Deep Neural Network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973855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20765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908593" y="3982803"/>
            <a:ext cx="2178242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구글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Inception </a:t>
            </a:r>
            <a:r>
              <a:rPr lang="ko-KR" altLang="en-US" sz="1600" dirty="0" smtClean="0"/>
              <a:t>모델 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59882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373465"/>
              </p:ext>
            </p:extLst>
          </p:nvPr>
        </p:nvGraphicFramePr>
        <p:xfrm>
          <a:off x="323528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수식" r:id="rId9" imgW="114120" imgH="126720" progId="Equation.3">
                  <p:embed/>
                </p:oleObj>
              </mc:Choice>
              <mc:Fallback>
                <p:oleObj name="수식" r:id="rId9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57044"/>
              </p:ext>
            </p:extLst>
          </p:nvPr>
        </p:nvGraphicFramePr>
        <p:xfrm>
          <a:off x="3402534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509443" y="3993531"/>
            <a:ext cx="2635673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VGG </a:t>
            </a:r>
            <a:r>
              <a:rPr lang="ko-KR" altLang="en-US" sz="1600" dirty="0" smtClean="0"/>
              <a:t>모델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497158"/>
              </p:ext>
            </p:extLst>
          </p:nvPr>
        </p:nvGraphicFramePr>
        <p:xfrm>
          <a:off x="4860032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수식" r:id="rId13" imgW="114120" imgH="126720" progId="Equation.3">
                  <p:embed/>
                </p:oleObj>
              </mc:Choice>
              <mc:Fallback>
                <p:oleObj name="수식" r:id="rId1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50645"/>
              </p:ext>
            </p:extLst>
          </p:nvPr>
        </p:nvGraphicFramePr>
        <p:xfrm>
          <a:off x="8659118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수식" r:id="rId14" imgW="126720" imgH="152280" progId="Equation.3">
                  <p:embed/>
                </p:oleObj>
              </mc:Choice>
              <mc:Fallback>
                <p:oleObj name="수식" r:id="rId14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118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61586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059832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105164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244408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0749" y="398274"/>
            <a:ext cx="7445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모델의 설계</a:t>
            </a:r>
            <a:r>
              <a:rPr lang="en-US" altLang="ko-KR" sz="2400" dirty="0" smtClean="0"/>
              <a:t>: </a:t>
            </a:r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어떤 모델을 쓸 것인지 설계해야 함</a:t>
            </a:r>
            <a:endParaRPr lang="en-US" altLang="ko-KR" sz="2000" dirty="0" smtClean="0"/>
          </a:p>
          <a:p>
            <a:r>
              <a:rPr lang="ko-KR" altLang="en-US" sz="2000" dirty="0" smtClean="0"/>
              <a:t>입력과 출력의 관계의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형태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정해야 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형태가 성능을 좌우함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68" y="5415623"/>
            <a:ext cx="23576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Inception</a:t>
            </a:r>
            <a:r>
              <a:rPr lang="ko-KR" altLang="en-US" sz="1400" dirty="0" smtClean="0"/>
              <a:t>모델에 들어가는</a:t>
            </a:r>
            <a:endParaRPr lang="en-US" altLang="ko-KR" sz="1400" dirty="0" smtClean="0"/>
          </a:p>
          <a:p>
            <a:r>
              <a:rPr lang="ko-KR" altLang="en-US" sz="1400" dirty="0" smtClean="0"/>
              <a:t>무수한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(weight, bias)</a:t>
            </a:r>
          </a:p>
          <a:p>
            <a:r>
              <a:rPr lang="ko-KR" altLang="en-US" sz="1400" dirty="0" smtClean="0"/>
              <a:t>들을 구해야 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성능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에러율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3.6%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97156"/>
            <a:ext cx="1979222" cy="47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835696" y="4989447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9984" y="3433838"/>
            <a:ext cx="554182" cy="238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52120" y="5426640"/>
            <a:ext cx="23576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VGG </a:t>
            </a:r>
            <a:r>
              <a:rPr lang="ko-KR" altLang="en-US" sz="1400" dirty="0" smtClean="0"/>
              <a:t>모델에 들어가는</a:t>
            </a:r>
            <a:endParaRPr lang="en-US" altLang="ko-KR" sz="1400" dirty="0" smtClean="0"/>
          </a:p>
          <a:p>
            <a:r>
              <a:rPr lang="ko-KR" altLang="en-US" sz="1400" dirty="0" smtClean="0"/>
              <a:t>무수한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(weight, bias)</a:t>
            </a:r>
          </a:p>
          <a:p>
            <a:r>
              <a:rPr lang="ko-KR" altLang="en-US" sz="1400" dirty="0" smtClean="0"/>
              <a:t>들을 구해야 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성능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에러율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6.8%</a:t>
            </a:r>
            <a:endParaRPr lang="ko-KR" altLang="en-US" sz="1400" dirty="0"/>
          </a:p>
        </p:txBody>
      </p:sp>
      <p:sp>
        <p:nvSpPr>
          <p:cNvPr id="37" name="아래쪽 화살표 36"/>
          <p:cNvSpPr/>
          <p:nvPr/>
        </p:nvSpPr>
        <p:spPr>
          <a:xfrm>
            <a:off x="6630648" y="5000464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0" y="3723595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610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49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274" y="420915"/>
            <a:ext cx="819019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모델의 설계</a:t>
            </a:r>
            <a:r>
              <a:rPr lang="en-US" altLang="ko-KR" sz="2000" dirty="0" smtClean="0"/>
              <a:t>: </a:t>
            </a:r>
          </a:p>
          <a:p>
            <a:endParaRPr lang="en-US" altLang="ko-KR" sz="2000" dirty="0" smtClean="0"/>
          </a:p>
          <a:p>
            <a:r>
              <a:rPr lang="ko-KR" altLang="en-US" dirty="0" smtClean="0"/>
              <a:t>어떤 모델을 쓸 것인지 설계해야 함</a:t>
            </a:r>
            <a:endParaRPr lang="en-US" altLang="ko-KR" dirty="0" smtClean="0"/>
          </a:p>
          <a:p>
            <a:r>
              <a:rPr lang="ko-KR" altLang="en-US" dirty="0" smtClean="0"/>
              <a:t>입력과 출력의 관계의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정해야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형태가 성능을 좌우함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000" dirty="0" smtClean="0"/>
              <a:t>모델의 학습</a:t>
            </a:r>
            <a:r>
              <a:rPr lang="en-US" altLang="ko-KR" sz="2000" dirty="0" smtClean="0"/>
              <a:t>: </a:t>
            </a:r>
          </a:p>
          <a:p>
            <a:r>
              <a:rPr lang="ko-KR" altLang="en-US" dirty="0" smtClean="0"/>
              <a:t>설계한 모델에 대한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찾는다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itchFamily="2" charset="2"/>
              </a:rPr>
              <a:t>    </a:t>
            </a:r>
            <a:r>
              <a:rPr lang="ko-KR" altLang="en-US" dirty="0" smtClean="0">
                <a:sym typeface="Wingdings" pitchFamily="2" charset="2"/>
              </a:rPr>
              <a:t>수동적으로 직접 </a:t>
            </a:r>
            <a:r>
              <a:rPr lang="ko-KR" altLang="en-US" dirty="0" err="1" smtClean="0">
                <a:sym typeface="Wingdings" pitchFamily="2" charset="2"/>
              </a:rPr>
              <a:t>파라미터를</a:t>
            </a:r>
            <a:r>
              <a:rPr lang="ko-KR" altLang="en-US" dirty="0" smtClean="0">
                <a:sym typeface="Wingdings" pitchFamily="2" charset="2"/>
              </a:rPr>
              <a:t> 찾는 것이 아니라 모델에 데이터 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</a:t>
            </a:r>
            <a:r>
              <a:rPr lang="ko-KR" altLang="en-US" dirty="0" smtClean="0">
                <a:sym typeface="Wingdings" pitchFamily="2" charset="2"/>
              </a:rPr>
              <a:t>를 많이 주면서 스스로 모델의 </a:t>
            </a:r>
            <a:r>
              <a:rPr lang="ko-KR" altLang="en-US" dirty="0" err="1" smtClean="0">
                <a:sym typeface="Wingdings" pitchFamily="2" charset="2"/>
              </a:rPr>
              <a:t>파라미터를</a:t>
            </a:r>
            <a:r>
              <a:rPr lang="ko-KR" altLang="en-US" dirty="0" smtClean="0">
                <a:sym typeface="Wingdings" pitchFamily="2" charset="2"/>
              </a:rPr>
              <a:t> 찾도록 한다</a:t>
            </a:r>
            <a:r>
              <a:rPr lang="en-US" altLang="ko-KR" dirty="0" smtClean="0">
                <a:sym typeface="Wingdings" pitchFamily="2" charset="2"/>
              </a:rPr>
              <a:t>. 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</a:t>
            </a:r>
            <a:r>
              <a:rPr lang="ko-KR" altLang="en-US" dirty="0" smtClean="0">
                <a:sym typeface="Wingdings" pitchFamily="2" charset="2"/>
              </a:rPr>
              <a:t>이를 학습이라고 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 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sz="2000" dirty="0" smtClean="0"/>
              <a:t>DNN(Deep Neural Network)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찾기 어려웠던 이유</a:t>
            </a:r>
            <a:r>
              <a:rPr lang="en-US" altLang="ko-KR" sz="2000" dirty="0" smtClean="0"/>
              <a:t>: </a:t>
            </a:r>
            <a:endParaRPr lang="en-US" altLang="ko-KR" sz="2000" dirty="0"/>
          </a:p>
          <a:p>
            <a:r>
              <a:rPr lang="en-US" altLang="ko-KR" dirty="0" smtClean="0">
                <a:sym typeface="Wingdings" pitchFamily="2" charset="2"/>
              </a:rPr>
              <a:t>        DNN</a:t>
            </a:r>
            <a:r>
              <a:rPr lang="ko-KR" altLang="en-US" dirty="0" smtClean="0">
                <a:sym typeface="Wingdings" pitchFamily="2" charset="2"/>
              </a:rPr>
              <a:t>모델 자체가 좋지 않았다</a:t>
            </a:r>
            <a:r>
              <a:rPr lang="en-US" altLang="ko-KR" dirty="0" smtClean="0">
                <a:sym typeface="Wingdings" pitchFamily="2" charset="2"/>
              </a:rPr>
              <a:t>.  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                   </a:t>
            </a:r>
            <a:r>
              <a:rPr lang="ko-KR" altLang="en-US" dirty="0" smtClean="0">
                <a:sym typeface="Wingdings" pitchFamily="2" charset="2"/>
              </a:rPr>
              <a:t>개선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err="1" smtClean="0">
                <a:sym typeface="Wingdings" pitchFamily="2" charset="2"/>
              </a:rPr>
              <a:t>ReLU</a:t>
            </a:r>
            <a:r>
              <a:rPr lang="ko-KR" altLang="en-US" dirty="0" smtClean="0">
                <a:sym typeface="Wingdings" pitchFamily="2" charset="2"/>
              </a:rPr>
              <a:t>등의 사용 등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</a:t>
            </a:r>
            <a:r>
              <a:rPr lang="en-US" altLang="ko-KR" dirty="0">
                <a:sym typeface="Wingdings" pitchFamily="2" charset="2"/>
              </a:rPr>
              <a:t> DNN</a:t>
            </a:r>
            <a:r>
              <a:rPr lang="ko-KR" altLang="en-US" dirty="0" smtClean="0">
                <a:sym typeface="Wingdings" pitchFamily="2" charset="2"/>
              </a:rPr>
              <a:t>모델의 </a:t>
            </a:r>
            <a:r>
              <a:rPr lang="ko-KR" altLang="en-US" dirty="0" err="1" smtClean="0">
                <a:sym typeface="Wingdings" pitchFamily="2" charset="2"/>
              </a:rPr>
              <a:t>파라미터를</a:t>
            </a:r>
            <a:r>
              <a:rPr lang="ko-KR" altLang="en-US" dirty="0" smtClean="0">
                <a:sym typeface="Wingdings" pitchFamily="2" charset="2"/>
              </a:rPr>
              <a:t> 찾는 알고리즘이 좋지 않았다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                  Drop-Out</a:t>
            </a:r>
            <a:r>
              <a:rPr lang="ko-KR" altLang="en-US" dirty="0" smtClean="0">
                <a:sym typeface="Wingdings" pitchFamily="2" charset="2"/>
              </a:rPr>
              <a:t>의 사용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비지도</a:t>
            </a:r>
            <a:r>
              <a:rPr lang="en-US" altLang="ko-KR" dirty="0" smtClean="0">
                <a:sym typeface="Wingdings" pitchFamily="2" charset="2"/>
              </a:rPr>
              <a:t>+</a:t>
            </a:r>
            <a:r>
              <a:rPr lang="ko-KR" altLang="en-US" dirty="0" smtClean="0">
                <a:sym typeface="Wingdings" pitchFamily="2" charset="2"/>
              </a:rPr>
              <a:t>지도 학습의 사용 등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       </a:t>
            </a:r>
            <a:r>
              <a:rPr lang="ko-KR" altLang="en-US" dirty="0" smtClean="0">
                <a:sym typeface="Wingdings" pitchFamily="2" charset="2"/>
              </a:rPr>
              <a:t>찾아야 하는 많은 </a:t>
            </a:r>
            <a:r>
              <a:rPr lang="ko-KR" altLang="en-US" dirty="0" err="1" smtClean="0">
                <a:sym typeface="Wingdings" pitchFamily="2" charset="2"/>
              </a:rPr>
              <a:t>파라미터에</a:t>
            </a:r>
            <a:r>
              <a:rPr lang="ko-KR" altLang="en-US" dirty="0" smtClean="0">
                <a:sym typeface="Wingdings" pitchFamily="2" charset="2"/>
              </a:rPr>
              <a:t> 비해 데이터가 부족했다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                 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ko-KR" altLang="en-US" dirty="0" err="1" smtClean="0">
                <a:sym typeface="Wingdings" pitchFamily="2" charset="2"/>
              </a:rPr>
              <a:t>빅데이타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인터넷 데이터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가 쌓임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</a:t>
            </a:r>
            <a:r>
              <a:rPr lang="ko-KR" altLang="en-US" dirty="0" err="1" smtClean="0">
                <a:sym typeface="Wingdings" pitchFamily="2" charset="2"/>
              </a:rPr>
              <a:t>파라미터를</a:t>
            </a:r>
            <a:r>
              <a:rPr lang="ko-KR" altLang="en-US" dirty="0" smtClean="0">
                <a:sym typeface="Wingdings" pitchFamily="2" charset="2"/>
              </a:rPr>
              <a:t> 찾는 </a:t>
            </a:r>
            <a:r>
              <a:rPr lang="ko-KR" altLang="en-US" dirty="0" err="1" smtClean="0">
                <a:sym typeface="Wingdings" pitchFamily="2" charset="2"/>
              </a:rPr>
              <a:t>계산량이</a:t>
            </a:r>
            <a:r>
              <a:rPr lang="ko-KR" altLang="en-US" dirty="0" smtClean="0">
                <a:sym typeface="Wingdings" pitchFamily="2" charset="2"/>
              </a:rPr>
              <a:t> 컸다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 smtClean="0"/>
              <a:t>                         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smtClean="0">
                <a:sym typeface="Wingdings" pitchFamily="2" charset="2"/>
              </a:rPr>
              <a:t>GPU</a:t>
            </a:r>
            <a:r>
              <a:rPr lang="ko-KR" altLang="en-US" dirty="0" smtClean="0">
                <a:sym typeface="Wingdings" pitchFamily="2" charset="2"/>
              </a:rPr>
              <a:t>의 등장</a:t>
            </a:r>
            <a:r>
              <a:rPr lang="en-US" altLang="ko-KR" dirty="0" smtClean="0">
                <a:sym typeface="Wingdings" pitchFamily="2" charset="2"/>
              </a:rPr>
              <a:t>, GPGPU(General Purpose  GPU)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255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645" y="683404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Gradient Descent(</a:t>
            </a:r>
            <a:r>
              <a:rPr lang="ko-KR" altLang="en-US" sz="2400" dirty="0" err="1" smtClean="0"/>
              <a:t>경사하강법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700808"/>
            <a:ext cx="64459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경사하강법은</a:t>
            </a:r>
            <a:r>
              <a:rPr lang="ko-KR" altLang="en-US" dirty="0" smtClean="0"/>
              <a:t>  언제 쓰이는가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함수가      에  </a:t>
            </a:r>
            <a:r>
              <a:rPr lang="en-US" altLang="ko-KR" dirty="0" smtClean="0"/>
              <a:t>dependent</a:t>
            </a:r>
            <a:r>
              <a:rPr lang="ko-KR" altLang="en-US" dirty="0" smtClean="0"/>
              <a:t>할 때        의 값을 줄이려면       의 값이 </a:t>
            </a:r>
            <a:endParaRPr lang="en-US" altLang="ko-KR" dirty="0" smtClean="0"/>
          </a:p>
          <a:p>
            <a:r>
              <a:rPr lang="ko-KR" altLang="en-US" dirty="0" smtClean="0"/>
              <a:t>어떻게 변해야 하는가를 찾을 때 사용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298921"/>
              </p:ext>
            </p:extLst>
          </p:nvPr>
        </p:nvGraphicFramePr>
        <p:xfrm>
          <a:off x="3518202" y="3861048"/>
          <a:ext cx="157490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수식" r:id="rId3" imgW="520560" imgH="190440" progId="Equation.3">
                  <p:embed/>
                </p:oleObj>
              </mc:Choice>
              <mc:Fallback>
                <p:oleObj name="수식" r:id="rId3" imgW="520560" imgH="19044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02" y="3861048"/>
                        <a:ext cx="157490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50126"/>
              </p:ext>
            </p:extLst>
          </p:nvPr>
        </p:nvGraphicFramePr>
        <p:xfrm>
          <a:off x="1187624" y="2708920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08920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58711"/>
              </p:ext>
            </p:extLst>
          </p:nvPr>
        </p:nvGraphicFramePr>
        <p:xfrm>
          <a:off x="2168058" y="2708920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058" y="2708920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29106"/>
              </p:ext>
            </p:extLst>
          </p:nvPr>
        </p:nvGraphicFramePr>
        <p:xfrm>
          <a:off x="4272990" y="2708920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수식" r:id="rId9" imgW="126720" imgH="139680" progId="Equation.3">
                  <p:embed/>
                </p:oleObj>
              </mc:Choice>
              <mc:Fallback>
                <p:oleObj name="수식" r:id="rId9" imgW="126720" imgH="13968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990" y="2708920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348838"/>
              </p:ext>
            </p:extLst>
          </p:nvPr>
        </p:nvGraphicFramePr>
        <p:xfrm>
          <a:off x="6333243" y="2708920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243" y="2708920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14346" y="4674419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스칼라일 수도 있고</a:t>
            </a:r>
            <a:endParaRPr lang="en-US" altLang="ko-KR" dirty="0" smtClean="0"/>
          </a:p>
          <a:p>
            <a:r>
              <a:rPr lang="ko-KR" altLang="en-US" dirty="0" smtClean="0"/>
              <a:t>벡터일 수도 있고</a:t>
            </a:r>
            <a:endParaRPr lang="en-US" altLang="ko-KR" dirty="0" smtClean="0"/>
          </a:p>
          <a:p>
            <a:r>
              <a:rPr lang="ko-KR" altLang="en-US" dirty="0" smtClean="0"/>
              <a:t>행렬일 수도 있고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14346" y="4288831"/>
            <a:ext cx="166859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18202" y="4288831"/>
            <a:ext cx="144016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62966" y="468958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23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92264"/>
              </p:ext>
            </p:extLst>
          </p:nvPr>
        </p:nvGraphicFramePr>
        <p:xfrm>
          <a:off x="7116763" y="2857500"/>
          <a:ext cx="887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수식" r:id="rId3" imgW="457200" imgH="444240" progId="Equation.3">
                  <p:embed/>
                </p:oleObj>
              </mc:Choice>
              <mc:Fallback>
                <p:oleObj name="수식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2857500"/>
                        <a:ext cx="887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5496" y="3995772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043608" y="1043444"/>
            <a:ext cx="0" cy="403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4818"/>
              </p:ext>
            </p:extLst>
          </p:nvPr>
        </p:nvGraphicFramePr>
        <p:xfrm>
          <a:off x="687388" y="1541463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541463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502584"/>
              </p:ext>
            </p:extLst>
          </p:nvPr>
        </p:nvGraphicFramePr>
        <p:xfrm>
          <a:off x="4716016" y="3997821"/>
          <a:ext cx="2460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97821"/>
                        <a:ext cx="2460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자유형 10"/>
          <p:cNvSpPr/>
          <p:nvPr/>
        </p:nvSpPr>
        <p:spPr>
          <a:xfrm>
            <a:off x="1447853" y="1093988"/>
            <a:ext cx="2996588" cy="2710555"/>
          </a:xfrm>
          <a:custGeom>
            <a:avLst/>
            <a:gdLst>
              <a:gd name="connsiteX0" fmla="*/ 0 w 2996588"/>
              <a:gd name="connsiteY0" fmla="*/ 0 h 2710555"/>
              <a:gd name="connsiteX1" fmla="*/ 440674 w 2996588"/>
              <a:gd name="connsiteY1" fmla="*/ 1916935 h 2710555"/>
              <a:gd name="connsiteX2" fmla="*/ 1487277 w 2996588"/>
              <a:gd name="connsiteY2" fmla="*/ 2710150 h 2710555"/>
              <a:gd name="connsiteX3" fmla="*/ 2500829 w 2996588"/>
              <a:gd name="connsiteY3" fmla="*/ 1994053 h 2710555"/>
              <a:gd name="connsiteX4" fmla="*/ 2996588 w 2996588"/>
              <a:gd name="connsiteY4" fmla="*/ 99152 h 271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588" h="2710555">
                <a:moveTo>
                  <a:pt x="0" y="0"/>
                </a:moveTo>
                <a:cubicBezTo>
                  <a:pt x="96397" y="732621"/>
                  <a:pt x="192795" y="1465243"/>
                  <a:pt x="440674" y="1916935"/>
                </a:cubicBezTo>
                <a:cubicBezTo>
                  <a:pt x="688553" y="2368627"/>
                  <a:pt x="1143918" y="2697297"/>
                  <a:pt x="1487277" y="2710150"/>
                </a:cubicBezTo>
                <a:cubicBezTo>
                  <a:pt x="1830636" y="2723003"/>
                  <a:pt x="2249277" y="2429219"/>
                  <a:pt x="2500829" y="1994053"/>
                </a:cubicBezTo>
                <a:cubicBezTo>
                  <a:pt x="2752381" y="1558887"/>
                  <a:pt x="2874484" y="829019"/>
                  <a:pt x="2996588" y="991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347864" y="2703754"/>
            <a:ext cx="936104" cy="116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779912" y="3244639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6"/>
          </p:cNvCxnSpPr>
          <p:nvPr/>
        </p:nvCxnSpPr>
        <p:spPr>
          <a:xfrm flipV="1">
            <a:off x="3869178" y="3285152"/>
            <a:ext cx="9908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21023" y="308170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점에서의 기울기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815916" y="3325666"/>
            <a:ext cx="0" cy="6701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234927"/>
              </p:ext>
            </p:extLst>
          </p:nvPr>
        </p:nvGraphicFramePr>
        <p:xfrm>
          <a:off x="4216783" y="3938715"/>
          <a:ext cx="3444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수식" r:id="rId9" imgW="177480" imgH="190440" progId="Equation.3">
                  <p:embed/>
                </p:oleObj>
              </mc:Choice>
              <mc:Fallback>
                <p:oleObj name="수식" r:id="rId9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783" y="3938715"/>
                        <a:ext cx="3444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83968" y="4572417"/>
            <a:ext cx="4797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양수</a:t>
            </a:r>
            <a:r>
              <a:rPr lang="en-US" altLang="ko-KR" sz="1600" dirty="0" smtClean="0"/>
              <a:t>:     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왼쪽</a:t>
            </a:r>
            <a:r>
              <a:rPr lang="en-US" altLang="ko-KR" sz="1600" dirty="0" smtClean="0"/>
              <a:t>(-</a:t>
            </a:r>
            <a:r>
              <a:rPr lang="ko-KR" altLang="en-US" sz="1600" dirty="0" smtClean="0"/>
              <a:t>방향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움직여야     이 작아짐</a:t>
            </a:r>
            <a:endParaRPr lang="en-US" altLang="ko-KR" sz="1600" dirty="0" smtClean="0"/>
          </a:p>
          <a:p>
            <a:r>
              <a:rPr lang="ko-KR" altLang="en-US" sz="1600" dirty="0" smtClean="0"/>
              <a:t>음수</a:t>
            </a:r>
            <a:r>
              <a:rPr lang="en-US" altLang="ko-KR" sz="1600" dirty="0" smtClean="0"/>
              <a:t>:      </a:t>
            </a:r>
            <a:r>
              <a:rPr lang="ko-KR" altLang="en-US" sz="1600" dirty="0" smtClean="0"/>
              <a:t>가 오른쪽</a:t>
            </a:r>
            <a:r>
              <a:rPr lang="en-US" altLang="ko-KR" sz="1600" dirty="0" smtClean="0"/>
              <a:t>(+</a:t>
            </a:r>
            <a:r>
              <a:rPr lang="ko-KR" altLang="en-US" sz="1600" dirty="0" smtClean="0"/>
              <a:t>방향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움직여야     이 작아짐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876256" y="3563724"/>
            <a:ext cx="372648" cy="94539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374900"/>
              </p:ext>
            </p:extLst>
          </p:nvPr>
        </p:nvGraphicFramePr>
        <p:xfrm>
          <a:off x="4788024" y="4542814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542814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345604"/>
              </p:ext>
            </p:extLst>
          </p:nvPr>
        </p:nvGraphicFramePr>
        <p:xfrm>
          <a:off x="2550206" y="5312721"/>
          <a:ext cx="2070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수식" r:id="rId13" imgW="1066680" imgH="444240" progId="Equation.3">
                  <p:embed/>
                </p:oleObj>
              </mc:Choice>
              <mc:Fallback>
                <p:oleObj name="수식" r:id="rId13" imgW="106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206" y="5312721"/>
                        <a:ext cx="2070100" cy="863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15562"/>
              </p:ext>
            </p:extLst>
          </p:nvPr>
        </p:nvGraphicFramePr>
        <p:xfrm>
          <a:off x="3624682" y="3938715"/>
          <a:ext cx="3190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수식" r:id="rId15" imgW="164880" imgH="190440" progId="Equation.3">
                  <p:embed/>
                </p:oleObj>
              </mc:Choice>
              <mc:Fallback>
                <p:oleObj name="수식" r:id="rId15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682" y="3938715"/>
                        <a:ext cx="3190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 flipH="1">
            <a:off x="3869178" y="4122865"/>
            <a:ext cx="4147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0"/>
          </p:cNvCxnSpPr>
          <p:nvPr/>
        </p:nvCxnSpPr>
        <p:spPr>
          <a:xfrm flipV="1">
            <a:off x="3585256" y="4134378"/>
            <a:ext cx="539623" cy="11783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55976" y="1691516"/>
            <a:ext cx="0" cy="23133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299761" y="1724567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9552" y="46738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Gradient Descent(</a:t>
            </a:r>
            <a:r>
              <a:rPr lang="ko-KR" altLang="en-US" dirty="0" err="1" smtClean="0"/>
              <a:t>경사하강법</a:t>
            </a:r>
            <a:r>
              <a:rPr lang="en-US" altLang="ko-KR" dirty="0" smtClean="0"/>
              <a:t>) –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         </a:t>
            </a:r>
            <a:r>
              <a:rPr lang="ko-KR" altLang="en-US" dirty="0" smtClean="0"/>
              <a:t>가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차원일 때 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12752"/>
              </p:ext>
            </p:extLst>
          </p:nvPr>
        </p:nvGraphicFramePr>
        <p:xfrm>
          <a:off x="3971801" y="448345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수식" r:id="rId17" imgW="126835" imgH="152202" progId="Equation.3">
                  <p:embed/>
                </p:oleObj>
              </mc:Choice>
              <mc:Fallback>
                <p:oleObj name="수식" r:id="rId17" imgW="126835" imgH="152202" progId="Equation.3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801" y="448345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56050"/>
              </p:ext>
            </p:extLst>
          </p:nvPr>
        </p:nvGraphicFramePr>
        <p:xfrm>
          <a:off x="7596336" y="4529797"/>
          <a:ext cx="2460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수식" r:id="rId19" imgW="126720" imgH="139680" progId="Equation.3">
                  <p:embed/>
                </p:oleObj>
              </mc:Choice>
              <mc:Fallback>
                <p:oleObj name="수식" r:id="rId19" imgW="126720" imgH="139680" progId="Equation.3">
                  <p:embed/>
                  <p:pic>
                    <p:nvPicPr>
                      <p:cNvPr id="0" name="개체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4529797"/>
                        <a:ext cx="24606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091693"/>
              </p:ext>
            </p:extLst>
          </p:nvPr>
        </p:nvGraphicFramePr>
        <p:xfrm>
          <a:off x="7923325" y="4830203"/>
          <a:ext cx="2460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수식" r:id="rId21" imgW="126835" imgH="139518" progId="Equation.3">
                  <p:embed/>
                </p:oleObj>
              </mc:Choice>
              <mc:Fallback>
                <p:oleObj name="수식" r:id="rId21" imgW="126835" imgH="139518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325" y="4830203"/>
                        <a:ext cx="2460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177218"/>
              </p:ext>
            </p:extLst>
          </p:nvPr>
        </p:nvGraphicFramePr>
        <p:xfrm>
          <a:off x="4788024" y="4818577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수식" r:id="rId22" imgW="126720" imgH="152280" progId="Equation.3">
                  <p:embed/>
                </p:oleObj>
              </mc:Choice>
              <mc:Fallback>
                <p:oleObj name="수식" r:id="rId22" imgW="126720" imgH="152280" progId="Equation.3">
                  <p:embed/>
                  <p:pic>
                    <p:nvPicPr>
                      <p:cNvPr id="0" name="개체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818577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211960" y="4509120"/>
            <a:ext cx="4782124" cy="656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594034" y="5155894"/>
            <a:ext cx="2041551" cy="793214"/>
          </a:xfrm>
          <a:custGeom>
            <a:avLst/>
            <a:gdLst>
              <a:gd name="connsiteX0" fmla="*/ 2038120 w 2041551"/>
              <a:gd name="connsiteY0" fmla="*/ 0 h 793214"/>
              <a:gd name="connsiteX1" fmla="*/ 1718631 w 2041551"/>
              <a:gd name="connsiteY1" fmla="*/ 583894 h 793214"/>
              <a:gd name="connsiteX2" fmla="*/ 0 w 2041551"/>
              <a:gd name="connsiteY2" fmla="*/ 793214 h 7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551" h="793214">
                <a:moveTo>
                  <a:pt x="2038120" y="0"/>
                </a:moveTo>
                <a:cubicBezTo>
                  <a:pt x="2048219" y="225846"/>
                  <a:pt x="2058318" y="451692"/>
                  <a:pt x="1718631" y="583894"/>
                </a:cubicBezTo>
                <a:cubicBezTo>
                  <a:pt x="1378944" y="716096"/>
                  <a:pt x="689472" y="754655"/>
                  <a:pt x="0" y="79321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05857" y="6402814"/>
            <a:ext cx="4795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작은 상수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머신러닝의</a:t>
            </a:r>
            <a:r>
              <a:rPr lang="ko-KR" altLang="en-US" sz="1600" dirty="0" smtClean="0"/>
              <a:t> 경우 </a:t>
            </a:r>
            <a:r>
              <a:rPr lang="en-US" altLang="ko-KR" sz="1600" dirty="0" smtClean="0"/>
              <a:t>learning rate</a:t>
            </a:r>
            <a:r>
              <a:rPr lang="ko-KR" altLang="en-US" sz="1600" dirty="0" smtClean="0"/>
              <a:t>라고 불린다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3541869" y="5600257"/>
            <a:ext cx="238043" cy="238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635896" y="5860334"/>
            <a:ext cx="0" cy="56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1759</TotalTime>
  <Words>1923</Words>
  <Application>Microsoft Office PowerPoint</Application>
  <PresentationFormat>화면 슬라이드 쇼(4:3)</PresentationFormat>
  <Paragraphs>360</Paragraphs>
  <Slides>33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균형</vt:lpstr>
      <vt:lpstr>수식</vt:lpstr>
      <vt:lpstr>Microsoft Equation 3.0</vt:lpstr>
      <vt:lpstr>모델 설계 및 학습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이석호</dc:creator>
  <cp:lastModifiedBy>이석호</cp:lastModifiedBy>
  <cp:revision>100</cp:revision>
  <dcterms:created xsi:type="dcterms:W3CDTF">2016-11-07T13:08:41Z</dcterms:created>
  <dcterms:modified xsi:type="dcterms:W3CDTF">2017-02-08T03:34:04Z</dcterms:modified>
</cp:coreProperties>
</file>