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87" r:id="rId3"/>
    <p:sldId id="288" r:id="rId4"/>
    <p:sldId id="293" r:id="rId5"/>
    <p:sldId id="325" r:id="rId6"/>
    <p:sldId id="327" r:id="rId7"/>
    <p:sldId id="328" r:id="rId8"/>
    <p:sldId id="324" r:id="rId9"/>
    <p:sldId id="329" r:id="rId10"/>
    <p:sldId id="289" r:id="rId11"/>
    <p:sldId id="291" r:id="rId12"/>
    <p:sldId id="294" r:id="rId13"/>
    <p:sldId id="292" r:id="rId14"/>
    <p:sldId id="28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16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denz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데이터에 대한 </a:t>
            </a:r>
            <a:r>
              <a:rPr lang="ko-KR" altLang="en-US" dirty="0" smtClean="0"/>
              <a:t>학습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이석호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3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3568" y="2671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모델 구현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x,W</a:t>
            </a:r>
            <a:r>
              <a:rPr lang="en-US" altLang="ko-KR" dirty="0"/>
              <a:t>) + b)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정답 레이블용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endParaRPr lang="ko-KR" altLang="en-US" dirty="0"/>
          </a:p>
          <a:p>
            <a:r>
              <a:rPr lang="en-US" altLang="ko-KR" dirty="0"/>
              <a:t>y_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[None,10])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7450" y="5446965"/>
            <a:ext cx="74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Loss </a:t>
            </a:r>
            <a:r>
              <a:rPr lang="ko-KR" altLang="en-US" dirty="0"/>
              <a:t>함수</a:t>
            </a:r>
          </a:p>
          <a:p>
            <a:r>
              <a:rPr lang="en-US" altLang="ko-KR" dirty="0" err="1"/>
              <a:t>cross_entropy</a:t>
            </a:r>
            <a:r>
              <a:rPr lang="en-US" altLang="ko-KR" dirty="0"/>
              <a:t> = -</a:t>
            </a:r>
            <a:r>
              <a:rPr lang="en-US" altLang="ko-KR" dirty="0" err="1"/>
              <a:t>tf.reduce_sum</a:t>
            </a:r>
            <a:r>
              <a:rPr lang="en-US" altLang="ko-KR" dirty="0"/>
              <a:t>(y_*tf.log(y))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275634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모델은 한 줄로 간단히 정의됩니다</a:t>
            </a:r>
            <a:r>
              <a:rPr lang="en-US" altLang="ko-KR" dirty="0"/>
              <a:t>. </a:t>
            </a:r>
            <a:r>
              <a:rPr lang="ko-KR" altLang="en-US" dirty="0" err="1"/>
              <a:t>액티베이션</a:t>
            </a:r>
            <a:r>
              <a:rPr lang="ko-KR" altLang="en-US" dirty="0"/>
              <a:t> 함수는 </a:t>
            </a:r>
            <a:r>
              <a:rPr lang="ko-KR" altLang="en-US" dirty="0" err="1"/>
              <a:t>소프트맥스</a:t>
            </a:r>
            <a:r>
              <a:rPr lang="en-US" altLang="ko-KR" dirty="0"/>
              <a:t>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 x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의 위치가 바뀐 것은 </a:t>
            </a:r>
            <a:r>
              <a:rPr lang="en-US" altLang="ko-KR" dirty="0"/>
              <a:t>x</a:t>
            </a:r>
            <a:r>
              <a:rPr lang="ko-KR" altLang="en-US" dirty="0"/>
              <a:t>를 확장 가능한 입력을 가지는 </a:t>
            </a:r>
            <a:r>
              <a:rPr lang="en-US" altLang="ko-KR" dirty="0"/>
              <a:t>2D</a:t>
            </a:r>
            <a:r>
              <a:rPr lang="ko-KR" altLang="en-US" dirty="0" err="1"/>
              <a:t>텐서로</a:t>
            </a:r>
            <a:r>
              <a:rPr lang="ko-KR" altLang="en-US" dirty="0"/>
              <a:t> 하기 </a:t>
            </a:r>
            <a:r>
              <a:rPr lang="ko-KR" altLang="en-US" dirty="0" smtClean="0"/>
              <a:t>위해서임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그림은 </a:t>
            </a:r>
            <a:r>
              <a:rPr lang="ko-KR" altLang="en-US" dirty="0" smtClean="0"/>
              <a:t>이전 </a:t>
            </a:r>
            <a:r>
              <a:rPr lang="ko-KR" altLang="en-US" dirty="0" smtClean="0"/>
              <a:t>페이지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4449886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y_</a:t>
            </a:r>
            <a:r>
              <a:rPr lang="ko-KR" altLang="en-US" dirty="0"/>
              <a:t>에 학습용 정답이 채워집니다</a:t>
            </a:r>
            <a:r>
              <a:rPr lang="en-US" altLang="ko-KR" dirty="0"/>
              <a:t>. </a:t>
            </a:r>
            <a:r>
              <a:rPr lang="ko-KR" altLang="en-US" dirty="0"/>
              <a:t>손실 함수는 정보 이론의 크로스 엔트로피</a:t>
            </a:r>
            <a:r>
              <a:rPr lang="en-US" altLang="ko-KR" dirty="0"/>
              <a:t>(Cross-Entropy) </a:t>
            </a:r>
            <a:r>
              <a:rPr lang="ko-KR" altLang="en-US" dirty="0"/>
              <a:t>방식으로 정의합니다</a:t>
            </a:r>
            <a:r>
              <a:rPr lang="en-US" altLang="ko-KR" dirty="0" smtClean="0"/>
              <a:t>. </a:t>
            </a:r>
            <a:r>
              <a:rPr lang="ko-KR" altLang="en-US" dirty="0"/>
              <a:t>이 함수는 하나의 예측에 대한 것이 아니라 한 배치</a:t>
            </a:r>
            <a:r>
              <a:rPr lang="en-US" altLang="ko-KR" dirty="0"/>
              <a:t>(Batch)</a:t>
            </a:r>
            <a:r>
              <a:rPr lang="ko-KR" altLang="en-US" dirty="0"/>
              <a:t>내 모든 예측의 </a:t>
            </a:r>
            <a:r>
              <a:rPr lang="ko-KR" altLang="en-US" dirty="0" err="1"/>
              <a:t>로스를</a:t>
            </a:r>
            <a:r>
              <a:rPr lang="ko-KR" altLang="en-US" dirty="0"/>
              <a:t> 더한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0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07963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학습 오퍼레이션</a:t>
            </a:r>
          </a:p>
          <a:p>
            <a:r>
              <a:rPr lang="en-US" altLang="ko-KR" dirty="0" err="1"/>
              <a:t>train_step</a:t>
            </a:r>
            <a:r>
              <a:rPr lang="en-US" altLang="ko-KR" dirty="0"/>
              <a:t>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(0.01).minimize(</a:t>
            </a:r>
            <a:r>
              <a:rPr lang="en-US" altLang="ko-KR" dirty="0" err="1"/>
              <a:t>cross_entropy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183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모든 변수 초기화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 = </a:t>
            </a:r>
            <a:r>
              <a:rPr lang="en-US" altLang="ko-KR" dirty="0" err="1"/>
              <a:t>tf.initialize_all_variables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445515"/>
            <a:ext cx="736325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ko-KR" altLang="en-US" dirty="0" err="1"/>
              <a:t>텐서플로우는</a:t>
            </a:r>
            <a:r>
              <a:rPr lang="ko-KR" altLang="en-US" dirty="0"/>
              <a:t> 우리 모델이 어떤 동작을 </a:t>
            </a:r>
            <a:r>
              <a:rPr lang="ko-KR" altLang="en-US" dirty="0" err="1"/>
              <a:t>해야하는지</a:t>
            </a:r>
            <a:r>
              <a:rPr lang="ko-KR" altLang="en-US" dirty="0"/>
              <a:t> 알기에</a:t>
            </a:r>
            <a:r>
              <a:rPr lang="en-US" altLang="ko-KR" dirty="0"/>
              <a:t>, </a:t>
            </a:r>
            <a:r>
              <a:rPr lang="ko-KR" altLang="en-US" dirty="0" err="1"/>
              <a:t>역전파</a:t>
            </a:r>
            <a:r>
              <a:rPr lang="ko-KR" altLang="en-US" dirty="0"/>
              <a:t> 방법</a:t>
            </a:r>
            <a:r>
              <a:rPr lang="en-US" altLang="ko-KR" dirty="0"/>
              <a:t>(Backpropagation)</a:t>
            </a:r>
            <a:r>
              <a:rPr lang="ko-KR" altLang="en-US" dirty="0"/>
              <a:t>을 통해 변수를 결정할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경사하강법에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의 </a:t>
            </a:r>
            <a:r>
              <a:rPr lang="ko-KR" altLang="en-US" dirty="0" err="1"/>
              <a:t>학습률로</a:t>
            </a:r>
            <a:r>
              <a:rPr lang="ko-KR" altLang="en-US" dirty="0"/>
              <a:t> 최적화기</a:t>
            </a:r>
            <a:r>
              <a:rPr lang="en-US" altLang="ko-KR" dirty="0"/>
              <a:t>(Optimizer)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그것을 통해 손실을 최소화하도록 학습 오퍼레이션을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797972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세션 시작 전에 변수를 초기화 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996952"/>
            <a:ext cx="8099577" cy="11982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임의로 </a:t>
            </a:r>
            <a:r>
              <a:rPr lang="en-US" altLang="ko-KR" dirty="0"/>
              <a:t>100</a:t>
            </a:r>
            <a:r>
              <a:rPr lang="ko-KR" altLang="en-US" dirty="0"/>
              <a:t>개 샘플링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range(1000):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batch_xs</a:t>
            </a:r>
            <a:r>
              <a:rPr lang="en-US" altLang="ko-KR" dirty="0"/>
              <a:t>, </a:t>
            </a:r>
            <a:r>
              <a:rPr lang="en-US" altLang="ko-KR" dirty="0" err="1"/>
              <a:t>batch_ys</a:t>
            </a:r>
            <a:r>
              <a:rPr lang="en-US" altLang="ko-KR" dirty="0"/>
              <a:t> = </a:t>
            </a:r>
            <a:r>
              <a:rPr lang="en-US" altLang="ko-KR" dirty="0" err="1"/>
              <a:t>mnist.train.next_batch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train_step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batch_xs</a:t>
            </a:r>
            <a:r>
              <a:rPr lang="en-US" altLang="ko-KR" dirty="0"/>
              <a:t>, y_: </a:t>
            </a:r>
            <a:r>
              <a:rPr lang="en-US" altLang="ko-KR" dirty="0" err="1"/>
              <a:t>batch_ys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4439" y="2091575"/>
            <a:ext cx="6693865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스텝 당 </a:t>
            </a:r>
            <a:r>
              <a:rPr lang="en-US" altLang="ko-KR" dirty="0"/>
              <a:t>100</a:t>
            </a:r>
            <a:r>
              <a:rPr lang="ko-KR" altLang="en-US" dirty="0"/>
              <a:t>개 단위로 </a:t>
            </a:r>
            <a:r>
              <a:rPr lang="ko-KR" altLang="en-US" dirty="0" err="1"/>
              <a:t>샘플링하여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번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153775"/>
            <a:ext cx="8099577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샘플링된</a:t>
            </a:r>
            <a:r>
              <a:rPr lang="ko-KR" altLang="en-US" dirty="0"/>
              <a:t> 데이터는 </a:t>
            </a:r>
            <a:r>
              <a:rPr lang="en-US" altLang="ko-KR" dirty="0" err="1"/>
              <a:t>feed_dict</a:t>
            </a:r>
            <a:r>
              <a:rPr lang="en-US" altLang="ko-KR" dirty="0"/>
              <a:t> </a:t>
            </a:r>
            <a:r>
              <a:rPr lang="ko-KR" altLang="en-US" dirty="0"/>
              <a:t>인자를 참고해서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홀더에</a:t>
            </a:r>
            <a:r>
              <a:rPr lang="ko-KR" altLang="en-US" dirty="0"/>
              <a:t> 공급됩니다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ko-KR" altLang="en-US" dirty="0" err="1"/>
              <a:t>랜덤한</a:t>
            </a:r>
            <a:r>
              <a:rPr lang="ko-KR" altLang="en-US" dirty="0"/>
              <a:t> 작은 배치로 학습 하는 것을 </a:t>
            </a:r>
            <a:r>
              <a:rPr lang="ko-KR" altLang="en-US" dirty="0" err="1"/>
              <a:t>스토캐스틱</a:t>
            </a:r>
            <a:r>
              <a:rPr lang="ko-KR" altLang="en-US" dirty="0"/>
              <a:t> 학습</a:t>
            </a:r>
            <a:r>
              <a:rPr lang="en-US" altLang="ko-KR" dirty="0"/>
              <a:t>(Stochastic Training)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비용이 싸고 결과는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계산된 레이블들 중 가장 점수가 높은 것을 선택합니다</a:t>
            </a:r>
            <a:r>
              <a:rPr lang="en-US" altLang="ko-KR" dirty="0"/>
              <a:t>. </a:t>
            </a:r>
            <a:r>
              <a:rPr lang="ko-KR" altLang="en-US" dirty="0"/>
              <a:t>아래에 나오는 </a:t>
            </a:r>
            <a:r>
              <a:rPr lang="en-US" altLang="ko-KR" dirty="0" err="1"/>
              <a:t>tf.argmax</a:t>
            </a:r>
            <a:r>
              <a:rPr lang="ko-KR" altLang="en-US" dirty="0"/>
              <a:t>함수는 </a:t>
            </a:r>
            <a:r>
              <a:rPr lang="ko-KR" altLang="en-US" dirty="0" err="1"/>
              <a:t>텐서</a:t>
            </a:r>
            <a:r>
              <a:rPr lang="ko-KR" altLang="en-US" dirty="0"/>
              <a:t> 내의 지정된 축에서 가장 높은 값의 인덱스를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tf.equal</a:t>
            </a:r>
            <a:r>
              <a:rPr lang="ko-KR" altLang="en-US" dirty="0"/>
              <a:t>에서는 예측 값과 정답이 같으면 </a:t>
            </a:r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 </a:t>
            </a:r>
            <a:r>
              <a:rPr lang="ko-KR" altLang="en-US" dirty="0"/>
              <a:t>값이 반환되는데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float</a:t>
            </a:r>
            <a:r>
              <a:rPr lang="ko-KR" altLang="en-US" dirty="0"/>
              <a:t>형으로 바꾸고 평균을 계산해 정확도를 구합니다</a:t>
            </a:r>
            <a:r>
              <a:rPr lang="en-US" altLang="ko-KR" dirty="0"/>
              <a:t>. </a:t>
            </a:r>
            <a:r>
              <a:rPr lang="ko-KR" altLang="en-US" dirty="0"/>
              <a:t>정확도는 학습 데이터가 아닌 테스트 데이터를 </a:t>
            </a:r>
            <a:r>
              <a:rPr lang="ko-KR" altLang="en-US" dirty="0" err="1"/>
              <a:t>사용해야합니다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212" y="4293096"/>
            <a:ext cx="8099577" cy="16052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정답율</a:t>
            </a:r>
            <a:endParaRPr lang="ko-KR" altLang="en-US" dirty="0" smtClean="0"/>
          </a:p>
          <a:p>
            <a:r>
              <a:rPr lang="en-US" altLang="ko-KR" dirty="0" err="1" smtClean="0"/>
              <a:t>correct_prediction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tf.equal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(y,1), 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(y_,1))</a:t>
            </a:r>
          </a:p>
          <a:p>
            <a:r>
              <a:rPr lang="en-US" altLang="ko-KR" dirty="0" smtClean="0"/>
              <a:t>accuracy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, "float"))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(accuracy,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={x: </a:t>
            </a:r>
            <a:r>
              <a:rPr lang="en-US" altLang="ko-KR" dirty="0" err="1" smtClean="0"/>
              <a:t>mnist.test.images</a:t>
            </a:r>
            <a:r>
              <a:rPr lang="en-US" altLang="ko-KR" dirty="0" smtClean="0"/>
              <a:t>, y_: </a:t>
            </a:r>
            <a:r>
              <a:rPr lang="en-US" altLang="ko-KR" dirty="0" err="1" smtClean="0"/>
              <a:t>mnist.test.labels</a:t>
            </a:r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6093296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 0.9155</a:t>
            </a:r>
            <a:endParaRPr lang="ko-KR" altLang="en-US" dirty="0"/>
          </a:p>
        </p:txBody>
      </p:sp>
      <p:sp>
        <p:nvSpPr>
          <p:cNvPr id="5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6647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616" y="2084064"/>
            <a:ext cx="669386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https://gist.github.com/haje01/202ac276bace4b25dd3f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779748"/>
            <a:ext cx="498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https://www.kadenze.com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딥러닝</a:t>
            </a:r>
            <a:r>
              <a:rPr lang="ko-KR" altLang="en-US" dirty="0" smtClean="0">
                <a:sym typeface="Wingdings" panose="05000000000000000000" pitchFamily="2" charset="2"/>
              </a:rPr>
              <a:t> 동영상 강좌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8516" y="2987660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https://github.com/pkmital/CADL</a:t>
            </a:r>
            <a:endParaRPr lang="ko-KR" altLang="en-US" dirty="0"/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852805" y="766276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3068960"/>
            <a:ext cx="6745206" cy="23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0374" y="1556792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의 레이블은 </a:t>
            </a:r>
            <a:r>
              <a:rPr lang="en-US" altLang="ko-KR" dirty="0"/>
              <a:t>0~9</a:t>
            </a:r>
            <a:r>
              <a:rPr lang="ko-KR" altLang="en-US" dirty="0"/>
              <a:t>의 값이지만</a:t>
            </a:r>
            <a:r>
              <a:rPr lang="en-US" altLang="ko-KR" dirty="0"/>
              <a:t>, </a:t>
            </a:r>
            <a:r>
              <a:rPr lang="ko-KR" altLang="en-US" dirty="0"/>
              <a:t>이것은 연속된 숫자가 아닌 카테고리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One-Hot Encoding</a:t>
            </a:r>
            <a:r>
              <a:rPr lang="ko-KR" altLang="en-US" dirty="0"/>
              <a:t>이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번째 카테고리는 </a:t>
            </a:r>
            <a:r>
              <a:rPr lang="en-US" altLang="ko-KR" dirty="0"/>
              <a:t>[0, 0, 0, 0, 0, 1, 0, 0, 0, 0], </a:t>
            </a:r>
            <a:r>
              <a:rPr lang="en-US" altLang="ko-KR" dirty="0" smtClean="0"/>
              <a:t> 0</a:t>
            </a:r>
            <a:r>
              <a:rPr lang="ko-KR" altLang="en-US" dirty="0"/>
              <a:t>은 </a:t>
            </a:r>
            <a:r>
              <a:rPr lang="en-US" altLang="ko-KR" dirty="0"/>
              <a:t>[1, 0, 0, 0, 0, 0, 0, 0, 0, 0] </a:t>
            </a:r>
            <a:r>
              <a:rPr lang="ko-KR" altLang="en-US" dirty="0"/>
              <a:t>식으로 </a:t>
            </a:r>
            <a:r>
              <a:rPr lang="ko-KR" altLang="en-US" dirty="0" smtClean="0"/>
              <a:t>표현됨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020732" cy="26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212" y="1303149"/>
            <a:ext cx="8099577" cy="1765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에는 </a:t>
            </a:r>
            <a:r>
              <a:rPr lang="en-US" altLang="ko-KR" dirty="0"/>
              <a:t>55,000</a:t>
            </a:r>
            <a:r>
              <a:rPr lang="ko-KR" altLang="en-US" dirty="0"/>
              <a:t>개의 학습용 이미지 </a:t>
            </a:r>
            <a:r>
              <a:rPr lang="en-US" altLang="ko-KR" dirty="0"/>
              <a:t>+ 10,000</a:t>
            </a:r>
            <a:r>
              <a:rPr lang="ko-KR" altLang="en-US" dirty="0"/>
              <a:t>개의 테스트 이미지 </a:t>
            </a:r>
            <a:r>
              <a:rPr lang="en-US" altLang="ko-KR" dirty="0"/>
              <a:t>+ 5,000</a:t>
            </a:r>
            <a:r>
              <a:rPr lang="ko-KR" altLang="en-US" dirty="0"/>
              <a:t>개의 검증 이미지가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각 이미지는 </a:t>
            </a:r>
            <a:r>
              <a:rPr lang="en-US" altLang="ko-KR" dirty="0"/>
              <a:t>28x28 </a:t>
            </a:r>
            <a:r>
              <a:rPr lang="ko-KR" altLang="en-US" dirty="0"/>
              <a:t>크기를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. </a:t>
            </a:r>
            <a:r>
              <a:rPr lang="ko-KR" altLang="en-US" dirty="0"/>
              <a:t>이것을 펼치면 </a:t>
            </a:r>
            <a:r>
              <a:rPr lang="en-US" altLang="ko-KR" dirty="0"/>
              <a:t>784 </a:t>
            </a:r>
            <a:r>
              <a:rPr lang="ko-KR" altLang="en-US" dirty="0"/>
              <a:t>차원의 벡터가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read_data_sets</a:t>
            </a:r>
            <a:r>
              <a:rPr lang="ko-KR" altLang="en-US" dirty="0"/>
              <a:t>에서 반환되는 값은 </a:t>
            </a:r>
            <a:r>
              <a:rPr lang="en-US" altLang="ko-KR" dirty="0" err="1"/>
              <a:t>mnist.train.image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/>
              <a:t>[55000, 784] </a:t>
            </a:r>
            <a:r>
              <a:rPr lang="ko-KR" altLang="en-US" dirty="0"/>
              <a:t>크기의 </a:t>
            </a:r>
            <a:r>
              <a:rPr lang="ko-KR" altLang="en-US" dirty="0" err="1" smtClean="0"/>
              <a:t>텐서임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4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428568"/>
            <a:ext cx="8099577" cy="1928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2D </a:t>
            </a:r>
            <a:r>
              <a:rPr lang="ko-KR" altLang="en-US" dirty="0" err="1"/>
              <a:t>텐서를</a:t>
            </a:r>
            <a:r>
              <a:rPr lang="ko-KR" altLang="en-US" dirty="0"/>
              <a:t> 위한 </a:t>
            </a:r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en-US" altLang="ko-KR" dirty="0"/>
              <a:t>(Placeholder)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이곳에 데이터가 채워지게 됩니다</a:t>
            </a:r>
            <a:r>
              <a:rPr lang="en-US" altLang="ko-KR" dirty="0"/>
              <a:t>. None</a:t>
            </a:r>
            <a:r>
              <a:rPr lang="ko-KR" altLang="en-US" dirty="0"/>
              <a:t>은 행의 수가 한정되지 않는다는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가중치와 바이어스 변수는 기본값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 </a:t>
            </a:r>
            <a:r>
              <a:rPr lang="ko-KR" altLang="en-US" dirty="0"/>
              <a:t>이 변수들에 학습의 결과가 저장됩니다</a:t>
            </a:r>
            <a:r>
              <a:rPr lang="en-US" altLang="ko-KR" dirty="0"/>
              <a:t>. W</a:t>
            </a:r>
            <a:r>
              <a:rPr lang="ko-KR" altLang="en-US" dirty="0"/>
              <a:t>는 </a:t>
            </a:r>
            <a:r>
              <a:rPr lang="en-US" altLang="ko-KR" dirty="0"/>
              <a:t>[784, 10]</a:t>
            </a:r>
            <a:r>
              <a:rPr lang="ko-KR" altLang="en-US" dirty="0"/>
              <a:t>의 행태를 가지는데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784</a:t>
            </a:r>
            <a:r>
              <a:rPr lang="ko-KR" altLang="en-US" dirty="0"/>
              <a:t>차원의 이미지 벡터를 곱해</a:t>
            </a:r>
            <a:r>
              <a:rPr lang="en-US" altLang="ko-KR" dirty="0"/>
              <a:t>, 10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0~9)</a:t>
            </a:r>
            <a:r>
              <a:rPr lang="ko-KR" altLang="en-US" dirty="0"/>
              <a:t>의 결과를 내기 위한 것입니다</a:t>
            </a:r>
            <a:r>
              <a:rPr lang="en-US" altLang="ko-KR" dirty="0"/>
              <a:t>. b</a:t>
            </a:r>
            <a:r>
              <a:rPr lang="ko-KR" altLang="en-US" dirty="0"/>
              <a:t>는 결과에 더하기 위해 </a:t>
            </a:r>
            <a:r>
              <a:rPr lang="en-US" altLang="ko-KR" dirty="0"/>
              <a:t>10</a:t>
            </a:r>
            <a:r>
              <a:rPr lang="ko-KR" altLang="en-US" dirty="0"/>
              <a:t>차원이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44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이미지 데이터 </a:t>
            </a:r>
            <a:r>
              <a:rPr lang="ko-KR" altLang="en-US" dirty="0" err="1"/>
              <a:t>플레이스홀더</a:t>
            </a:r>
            <a:endParaRPr lang="ko-KR" altLang="en-US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 784])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웨이트와</a:t>
            </a:r>
            <a:r>
              <a:rPr lang="ko-KR" altLang="en-US" dirty="0"/>
              <a:t> 바이어스 변수</a:t>
            </a:r>
          </a:p>
          <a:p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([784,10]))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([10]))</a:t>
            </a:r>
            <a:endParaRPr lang="ko-KR" altLang="en-US" dirty="0"/>
          </a:p>
        </p:txBody>
      </p:sp>
      <p:sp>
        <p:nvSpPr>
          <p:cNvPr id="5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MNIST</a:t>
            </a:r>
            <a:r>
              <a:rPr lang="ko-KR" altLang="en-US" dirty="0" err="1" smtClean="0">
                <a:solidFill>
                  <a:schemeClr val="tx1"/>
                </a:solidFill>
              </a:rPr>
              <a:t>데이타셋에</a:t>
            </a:r>
            <a:r>
              <a:rPr lang="ko-KR" altLang="en-US" dirty="0" smtClean="0">
                <a:solidFill>
                  <a:schemeClr val="tx1"/>
                </a:solidFill>
              </a:rPr>
              <a:t> 대한 연습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48656"/>
              </p:ext>
            </p:extLst>
          </p:nvPr>
        </p:nvGraphicFramePr>
        <p:xfrm>
          <a:off x="876152" y="836712"/>
          <a:ext cx="47323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수식" r:id="rId3" imgW="2679480" imgH="419040" progId="Equation.3">
                  <p:embed/>
                </p:oleObj>
              </mc:Choice>
              <mc:Fallback>
                <p:oleObj name="수식" r:id="rId3" imgW="2679480" imgH="41904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52" y="836712"/>
                        <a:ext cx="47323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10" y="1771650"/>
            <a:ext cx="3110439" cy="173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3825154" y="3356992"/>
            <a:ext cx="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9514" y="436664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33" y="4170180"/>
            <a:ext cx="3723639" cy="19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756966"/>
              </p:ext>
            </p:extLst>
          </p:nvPr>
        </p:nvGraphicFramePr>
        <p:xfrm>
          <a:off x="5872939" y="332656"/>
          <a:ext cx="1167665" cy="55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수식" r:id="rId7" imgW="799920" imgH="380880" progId="Equation.3">
                  <p:embed/>
                </p:oleObj>
              </mc:Choice>
              <mc:Fallback>
                <p:oleObj name="수식" r:id="rId7" imgW="799920" imgH="3808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939" y="332656"/>
                        <a:ext cx="1167665" cy="558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5556672" y="98072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51339" y="13407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233"/>
              </p:ext>
            </p:extLst>
          </p:nvPr>
        </p:nvGraphicFramePr>
        <p:xfrm>
          <a:off x="7356872" y="836712"/>
          <a:ext cx="6715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수식" r:id="rId9" imgW="380880" imgH="393480" progId="Equation.3">
                  <p:embed/>
                </p:oleObj>
              </mc:Choice>
              <mc:Fallback>
                <p:oleObj name="수식" r:id="rId9" imgW="380880" imgH="39348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872" y="836712"/>
                        <a:ext cx="6715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76137"/>
              </p:ext>
            </p:extLst>
          </p:nvPr>
        </p:nvGraphicFramePr>
        <p:xfrm>
          <a:off x="5877992" y="1350715"/>
          <a:ext cx="1147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수식" r:id="rId11" imgW="787320" imgH="380880" progId="Equation.3">
                  <p:embed/>
                </p:oleObj>
              </mc:Choice>
              <mc:Fallback>
                <p:oleObj name="수식" r:id="rId11" imgW="787320" imgH="38088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992" y="1350715"/>
                        <a:ext cx="11477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꺾인 연결선 19"/>
          <p:cNvCxnSpPr>
            <a:stCxn id="16397" idx="3"/>
          </p:cNvCxnSpPr>
          <p:nvPr/>
        </p:nvCxnSpPr>
        <p:spPr>
          <a:xfrm flipV="1">
            <a:off x="5556672" y="2060848"/>
            <a:ext cx="894767" cy="31068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6353"/>
              </p:ext>
            </p:extLst>
          </p:nvPr>
        </p:nvGraphicFramePr>
        <p:xfrm>
          <a:off x="751657" y="1235200"/>
          <a:ext cx="60769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수식" r:id="rId3" imgW="3441600" imgH="469800" progId="Equation.3">
                  <p:embed/>
                </p:oleObj>
              </mc:Choice>
              <mc:Fallback>
                <p:oleObj name="수식" r:id="rId3" imgW="3441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57" y="1235200"/>
                        <a:ext cx="60769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14855"/>
              </p:ext>
            </p:extLst>
          </p:nvPr>
        </p:nvGraphicFramePr>
        <p:xfrm>
          <a:off x="683568" y="2340100"/>
          <a:ext cx="62118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수식" r:id="rId5" imgW="3517560" imgH="469800" progId="Equation.3">
                  <p:embed/>
                </p:oleObj>
              </mc:Choice>
              <mc:Fallback>
                <p:oleObj name="수식" r:id="rId5" imgW="3517560" imgH="4698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0100"/>
                        <a:ext cx="62118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34803"/>
              </p:ext>
            </p:extLst>
          </p:nvPr>
        </p:nvGraphicFramePr>
        <p:xfrm>
          <a:off x="371413" y="4797152"/>
          <a:ext cx="81851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수식" r:id="rId7" imgW="4635360" imgH="469800" progId="Equation.3">
                  <p:embed/>
                </p:oleObj>
              </mc:Choice>
              <mc:Fallback>
                <p:oleObj name="수식" r:id="rId7" imgW="4635360" imgH="4698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13" y="4797152"/>
                        <a:ext cx="81851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4283968" y="3717032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3851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한꺼번에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17933" y="98072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319323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0619" y="4528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7242" y="453280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9797" y="1307555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9322" y="2461424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52342" y="5661248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5662989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44730"/>
              </p:ext>
            </p:extLst>
          </p:nvPr>
        </p:nvGraphicFramePr>
        <p:xfrm>
          <a:off x="751657" y="947168"/>
          <a:ext cx="60769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수식" r:id="rId3" imgW="3441600" imgH="469800" progId="Equation.3">
                  <p:embed/>
                </p:oleObj>
              </mc:Choice>
              <mc:Fallback>
                <p:oleObj name="수식" r:id="rId3" imgW="3441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57" y="947168"/>
                        <a:ext cx="60769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80826"/>
              </p:ext>
            </p:extLst>
          </p:nvPr>
        </p:nvGraphicFramePr>
        <p:xfrm>
          <a:off x="1075259" y="4797425"/>
          <a:ext cx="63912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수식" r:id="rId5" imgW="3619440" imgH="469800" progId="Equation.3">
                  <p:embed/>
                </p:oleObj>
              </mc:Choice>
              <mc:Fallback>
                <p:oleObj name="수식" r:id="rId5" imgW="3619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259" y="4797425"/>
                        <a:ext cx="63912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3528867" y="4127909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37525" y="4209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한꺼번에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7933" y="69269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406" y="484058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52292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9797" y="1019523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96958" y="2461424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54924" y="4586267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0646" y="5335437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r>
              <a:rPr lang="en-US" altLang="ko-KR" dirty="0"/>
              <a:t>2</a:t>
            </a:r>
            <a:r>
              <a:rPr lang="ko-KR" altLang="en-US" dirty="0" smtClean="0"/>
              <a:t>에 대한</a:t>
            </a:r>
            <a:endParaRPr lang="en-US" altLang="ko-KR" dirty="0" smtClean="0"/>
          </a:p>
          <a:p>
            <a:r>
              <a:rPr lang="en-US" altLang="ko-KR" dirty="0" smtClean="0"/>
              <a:t>1-hot encoding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993"/>
              </p:ext>
            </p:extLst>
          </p:nvPr>
        </p:nvGraphicFramePr>
        <p:xfrm>
          <a:off x="769973" y="2403004"/>
          <a:ext cx="51355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수식" r:id="rId7" imgW="2908080" imgH="469800" progId="Equation.3">
                  <p:embed/>
                </p:oleObj>
              </mc:Choice>
              <mc:Fallback>
                <p:oleObj name="수식" r:id="rId7" imgW="2908080" imgH="4698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73" y="2403004"/>
                        <a:ext cx="51355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5576" y="1979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</a:p>
        </p:txBody>
      </p:sp>
      <p:cxnSp>
        <p:nvCxnSpPr>
          <p:cNvPr id="6" name="구부러진 연결선 5"/>
          <p:cNvCxnSpPr>
            <a:stCxn id="2" idx="3"/>
          </p:cNvCxnSpPr>
          <p:nvPr/>
        </p:nvCxnSpPr>
        <p:spPr>
          <a:xfrm flipV="1">
            <a:off x="5905535" y="1772817"/>
            <a:ext cx="682690" cy="104690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4208" y="2276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같다</a:t>
            </a:r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47387"/>
              </p:ext>
            </p:extLst>
          </p:nvPr>
        </p:nvGraphicFramePr>
        <p:xfrm>
          <a:off x="693093" y="3243635"/>
          <a:ext cx="52482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수식" r:id="rId9" imgW="2971800" imgH="469800" progId="Equation.3">
                  <p:embed/>
                </p:oleObj>
              </mc:Choice>
              <mc:Fallback>
                <p:oleObj name="수식" r:id="rId9" imgW="2971800" imgH="469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93" y="3243635"/>
                        <a:ext cx="52482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63688" y="297720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82738" y="377882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영상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727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1680" y="1988840"/>
            <a:ext cx="11521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1331640" y="2017415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4917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 rot="16200000">
            <a:off x="2195736" y="1268760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7750" y="146503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3735" y="2049676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206" y="2288437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4239" y="2564904"/>
            <a:ext cx="615553" cy="555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….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2738" y="5106274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2194" y="2011576"/>
            <a:ext cx="444195" cy="94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8379" y="234818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3535313" y="2030626"/>
            <a:ext cx="216024" cy="947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3137120" y="1579782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39185" y="146618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1917" y="341970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=</a:t>
            </a:r>
            <a:endParaRPr lang="ko-KR" altLang="en-US" sz="3600" dirty="0"/>
          </a:p>
        </p:txBody>
      </p:sp>
      <p:sp>
        <p:nvSpPr>
          <p:cNvPr id="17" name="직사각형 16"/>
          <p:cNvSpPr/>
          <p:nvPr/>
        </p:nvSpPr>
        <p:spPr>
          <a:xfrm>
            <a:off x="4677916" y="1988840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>
          <a:xfrm rot="16200000">
            <a:off x="4827212" y="1598386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9277" y="1484784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20" name="왼쪽 중괄호 19"/>
          <p:cNvSpPr/>
          <p:nvPr/>
        </p:nvSpPr>
        <p:spPr>
          <a:xfrm flipH="1">
            <a:off x="5220072" y="1988840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6096" y="34631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10227" y="2021101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08104" y="98246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영상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 smtClean="0"/>
              <a:t>one-hot coding</a:t>
            </a:r>
            <a:r>
              <a:rPr lang="ko-KR" altLang="en-US" sz="1200" dirty="0" smtClean="0"/>
              <a:t>형의</a:t>
            </a:r>
            <a:endParaRPr lang="en-US" altLang="ko-KR" sz="1200" dirty="0" smtClean="0"/>
          </a:p>
          <a:p>
            <a:r>
              <a:rPr lang="ko-KR" altLang="en-US" sz="1200" dirty="0" smtClean="0"/>
              <a:t>벡터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확률분포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94077" y="1945407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1" name="오른쪽 중괄호 30"/>
          <p:cNvSpPr/>
          <p:nvPr/>
        </p:nvSpPr>
        <p:spPr>
          <a:xfrm rot="16200000">
            <a:off x="7143373" y="1554953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45438" y="1441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33" name="왼쪽 중괄호 32"/>
          <p:cNvSpPr/>
          <p:nvPr/>
        </p:nvSpPr>
        <p:spPr>
          <a:xfrm flipH="1">
            <a:off x="7536233" y="1945407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29275" y="35012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026388" y="1977668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287997" y="1584002"/>
            <a:ext cx="892027" cy="450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6079221" y="3573016"/>
            <a:ext cx="654789" cy="1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940152" y="30596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5068" y="1166843"/>
            <a:ext cx="669386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W1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256]))</a:t>
            </a:r>
          </a:p>
          <a:p>
            <a:r>
              <a:rPr lang="en-US" altLang="ko-KR" dirty="0"/>
              <a:t>W2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([256, 256]))</a:t>
            </a:r>
          </a:p>
          <a:p>
            <a:r>
              <a:rPr lang="en-US" altLang="ko-KR" dirty="0"/>
              <a:t>W3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([256,  10]))</a:t>
            </a:r>
          </a:p>
          <a:p>
            <a:endParaRPr lang="en-US" altLang="ko-KR" dirty="0"/>
          </a:p>
          <a:p>
            <a:r>
              <a:rPr lang="en-US" altLang="ko-KR" dirty="0"/>
              <a:t>B1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([256]))</a:t>
            </a:r>
          </a:p>
          <a:p>
            <a:r>
              <a:rPr lang="en-US" altLang="ko-KR" dirty="0"/>
              <a:t>B2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([256]))</a:t>
            </a:r>
          </a:p>
          <a:p>
            <a:r>
              <a:rPr lang="en-US" altLang="ko-KR" dirty="0"/>
              <a:t>B3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([ 10]))</a:t>
            </a:r>
          </a:p>
          <a:p>
            <a:endParaRPr lang="en-US" altLang="ko-KR" dirty="0"/>
          </a:p>
          <a:p>
            <a:r>
              <a:rPr lang="en-US" altLang="ko-KR" dirty="0"/>
              <a:t># Construct model</a:t>
            </a:r>
          </a:p>
          <a:p>
            <a:r>
              <a:rPr lang="en-US" altLang="ko-KR" dirty="0"/>
              <a:t>L1 = </a:t>
            </a:r>
            <a:r>
              <a:rPr lang="en-US" altLang="ko-KR" dirty="0" err="1"/>
              <a:t>tf.nn.relu</a:t>
            </a:r>
            <a:r>
              <a:rPr lang="en-US" altLang="ko-KR" dirty="0"/>
              <a:t>(</a:t>
            </a:r>
            <a:r>
              <a:rPr lang="en-US" altLang="ko-KR" dirty="0" err="1"/>
              <a:t>tf.add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W1), B1))</a:t>
            </a:r>
          </a:p>
          <a:p>
            <a:r>
              <a:rPr lang="en-US" altLang="ko-KR" dirty="0"/>
              <a:t>L2 = </a:t>
            </a:r>
            <a:r>
              <a:rPr lang="en-US" altLang="ko-KR" dirty="0" err="1"/>
              <a:t>tf.nn.relu</a:t>
            </a:r>
            <a:r>
              <a:rPr lang="en-US" altLang="ko-KR" dirty="0"/>
              <a:t>(</a:t>
            </a:r>
            <a:r>
              <a:rPr lang="en-US" altLang="ko-KR" dirty="0" err="1"/>
              <a:t>tf.add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(L1, W2), B2)) # Hidden layer with </a:t>
            </a:r>
            <a:r>
              <a:rPr lang="en-US" altLang="ko-KR" dirty="0" err="1"/>
              <a:t>ReLU</a:t>
            </a:r>
            <a:r>
              <a:rPr lang="en-US" altLang="ko-KR" dirty="0"/>
              <a:t> activation</a:t>
            </a:r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tf.add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(L2, W3), B3)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http://pythonkim.tistory.com/47 [</a:t>
            </a:r>
            <a:r>
              <a:rPr lang="ko-KR" altLang="en-US" dirty="0" err="1"/>
              <a:t>파이쿵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54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1956</TotalTime>
  <Words>836</Words>
  <Application>Microsoft Office PowerPoint</Application>
  <PresentationFormat>화면 슬라이드 쇼(4:3)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균형</vt:lpstr>
      <vt:lpstr>수식</vt:lpstr>
      <vt:lpstr>MNIST 데이터에 대한 학습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109</cp:revision>
  <dcterms:created xsi:type="dcterms:W3CDTF">2016-11-07T13:08:41Z</dcterms:created>
  <dcterms:modified xsi:type="dcterms:W3CDTF">2017-02-08T23:51:46Z</dcterms:modified>
</cp:coreProperties>
</file>