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307" r:id="rId3"/>
    <p:sldId id="321" r:id="rId4"/>
    <p:sldId id="322" r:id="rId5"/>
    <p:sldId id="310" r:id="rId6"/>
    <p:sldId id="311" r:id="rId7"/>
    <p:sldId id="312" r:id="rId8"/>
    <p:sldId id="315" r:id="rId9"/>
    <p:sldId id="313" r:id="rId10"/>
    <p:sldId id="314" r:id="rId11"/>
    <p:sldId id="316" r:id="rId12"/>
    <p:sldId id="317" r:id="rId13"/>
    <p:sldId id="318" r:id="rId14"/>
    <p:sldId id="320" r:id="rId15"/>
    <p:sldId id="323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284" r:id="rId31"/>
    <p:sldId id="303" r:id="rId32"/>
    <p:sldId id="300" r:id="rId33"/>
    <p:sldId id="304" r:id="rId34"/>
    <p:sldId id="305" r:id="rId35"/>
    <p:sldId id="285" r:id="rId36"/>
    <p:sldId id="301" r:id="rId37"/>
    <p:sldId id="287" r:id="rId38"/>
    <p:sldId id="288" r:id="rId39"/>
    <p:sldId id="293" r:id="rId40"/>
    <p:sldId id="325" r:id="rId41"/>
    <p:sldId id="327" r:id="rId42"/>
    <p:sldId id="328" r:id="rId43"/>
    <p:sldId id="324" r:id="rId44"/>
    <p:sldId id="289" r:id="rId45"/>
    <p:sldId id="291" r:id="rId46"/>
    <p:sldId id="294" r:id="rId47"/>
    <p:sldId id="292" r:id="rId48"/>
    <p:sldId id="330" r:id="rId49"/>
    <p:sldId id="331" r:id="rId50"/>
    <p:sldId id="286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>
        <p:scale>
          <a:sx n="100" d="100"/>
          <a:sy n="100" d="100"/>
        </p:scale>
        <p:origin x="-116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81.wmf"/><Relationship Id="rId3" Type="http://schemas.openxmlformats.org/officeDocument/2006/relationships/image" Target="../media/image5.wmf"/><Relationship Id="rId7" Type="http://schemas.openxmlformats.org/officeDocument/2006/relationships/image" Target="../media/image22.wmf"/><Relationship Id="rId12" Type="http://schemas.openxmlformats.org/officeDocument/2006/relationships/image" Target="../media/image80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21.wmf"/><Relationship Id="rId11" Type="http://schemas.openxmlformats.org/officeDocument/2006/relationships/image" Target="../media/image79.wmf"/><Relationship Id="rId5" Type="http://schemas.openxmlformats.org/officeDocument/2006/relationships/image" Target="../media/image20.wmf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78.wmf"/><Relationship Id="rId7" Type="http://schemas.openxmlformats.org/officeDocument/2006/relationships/image" Target="../media/image86.wmf"/><Relationship Id="rId2" Type="http://schemas.openxmlformats.org/officeDocument/2006/relationships/image" Target="../media/image82.wmf"/><Relationship Id="rId1" Type="http://schemas.openxmlformats.org/officeDocument/2006/relationships/image" Target="../media/image7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78.wmf"/><Relationship Id="rId7" Type="http://schemas.openxmlformats.org/officeDocument/2006/relationships/image" Target="../media/image91.wmf"/><Relationship Id="rId2" Type="http://schemas.openxmlformats.org/officeDocument/2006/relationships/image" Target="../media/image88.wmf"/><Relationship Id="rId1" Type="http://schemas.openxmlformats.org/officeDocument/2006/relationships/image" Target="../media/image76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5.wmf"/><Relationship Id="rId9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7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6.wmf"/><Relationship Id="rId7" Type="http://schemas.openxmlformats.org/officeDocument/2006/relationships/image" Target="../media/image117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16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21.wmf"/><Relationship Id="rId11" Type="http://schemas.openxmlformats.org/officeDocument/2006/relationships/image" Target="../media/image14.wmf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10" Type="http://schemas.openxmlformats.org/officeDocument/2006/relationships/image" Target="../media/image13.wmf"/><Relationship Id="rId4" Type="http://schemas.openxmlformats.org/officeDocument/2006/relationships/image" Target="../media/image19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9.wmf"/><Relationship Id="rId1" Type="http://schemas.openxmlformats.org/officeDocument/2006/relationships/image" Target="../media/image110.wmf"/><Relationship Id="rId4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20.wmf"/><Relationship Id="rId7" Type="http://schemas.openxmlformats.org/officeDocument/2006/relationships/image" Target="../media/image12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15.wmf"/><Relationship Id="rId7" Type="http://schemas.openxmlformats.org/officeDocument/2006/relationships/image" Target="../media/image11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5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15.wmf"/><Relationship Id="rId7" Type="http://schemas.openxmlformats.org/officeDocument/2006/relationships/image" Target="../media/image114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21.wmf"/><Relationship Id="rId7" Type="http://schemas.openxmlformats.org/officeDocument/2006/relationships/image" Target="../media/image110.wmf"/><Relationship Id="rId2" Type="http://schemas.openxmlformats.org/officeDocument/2006/relationships/image" Target="../media/image115.wmf"/><Relationship Id="rId1" Type="http://schemas.openxmlformats.org/officeDocument/2006/relationships/image" Target="../media/image128.wmf"/><Relationship Id="rId6" Type="http://schemas.openxmlformats.org/officeDocument/2006/relationships/image" Target="../media/image114.wmf"/><Relationship Id="rId5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3.wmf"/><Relationship Id="rId4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.wmf"/><Relationship Id="rId7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4.wmf"/><Relationship Id="rId4" Type="http://schemas.openxmlformats.org/officeDocument/2006/relationships/image" Target="../media/image59.wmf"/><Relationship Id="rId9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4650A-D69F-48B9-BD15-D765BCA3F2EA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69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23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81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21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83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96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0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8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1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15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5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2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2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1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9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3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4.wmf"/><Relationship Id="rId32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6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1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37.wmf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44.bin"/><Relationship Id="rId7" Type="http://schemas.openxmlformats.org/officeDocument/2006/relationships/image" Target="../media/image42.png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33" Type="http://schemas.openxmlformats.org/officeDocument/2006/relationships/image" Target="../media/image34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png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36.wmf"/><Relationship Id="rId40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27.wmf"/><Relationship Id="rId31" Type="http://schemas.openxmlformats.org/officeDocument/2006/relationships/image" Target="../media/image33.wmf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35.wmf"/><Relationship Id="rId8" Type="http://schemas.openxmlformats.org/officeDocument/2006/relationships/image" Target="../media/image43.png"/><Relationship Id="rId3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2.png"/><Relationship Id="rId11" Type="http://schemas.openxmlformats.org/officeDocument/2006/relationships/oleObject" Target="../embeddings/oleObject197.bin"/><Relationship Id="rId5" Type="http://schemas.openxmlformats.org/officeDocument/2006/relationships/image" Target="../media/image141.png"/><Relationship Id="rId10" Type="http://schemas.openxmlformats.org/officeDocument/2006/relationships/image" Target="../media/image139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9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4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48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20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denz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.wmf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49.png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64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1.wmf"/><Relationship Id="rId22" Type="http://schemas.openxmlformats.org/officeDocument/2006/relationships/oleObject" Target="../embeddings/oleObject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모델 설계 및 학습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Sukho</a:t>
            </a:r>
            <a:r>
              <a:rPr lang="en-US" altLang="ko-KR" dirty="0"/>
              <a:t> Lee(</a:t>
            </a:r>
            <a:r>
              <a:rPr lang="ko-KR" altLang="en-US" dirty="0"/>
              <a:t>이석호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Dongseo</a:t>
            </a:r>
            <a:r>
              <a:rPr lang="en-US" altLang="ko-KR" dirty="0"/>
              <a:t> Univ.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울산대학교 </a:t>
            </a:r>
            <a:r>
              <a:rPr lang="en-US" altLang="ko-KR" dirty="0"/>
              <a:t>2017.7.17~18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3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9" y="1124744"/>
            <a:ext cx="5016773" cy="367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12962"/>
              </p:ext>
            </p:extLst>
          </p:nvPr>
        </p:nvGraphicFramePr>
        <p:xfrm>
          <a:off x="683568" y="2132859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9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4994" y="2093902"/>
            <a:ext cx="19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하나의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76268"/>
              </p:ext>
            </p:extLst>
          </p:nvPr>
        </p:nvGraphicFramePr>
        <p:xfrm>
          <a:off x="696987" y="5156526"/>
          <a:ext cx="2206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수식" r:id="rId6" imgW="114120" imgH="152280" progId="Equation.3">
                  <p:embed/>
                </p:oleObj>
              </mc:Choice>
              <mc:Fallback>
                <p:oleObj name="수식" r:id="rId6" imgW="114120" imgH="1522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7" y="5156526"/>
                        <a:ext cx="2206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57028" y="5096204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좌표를 가진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벡터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52051"/>
              </p:ext>
            </p:extLst>
          </p:nvPr>
        </p:nvGraphicFramePr>
        <p:xfrm>
          <a:off x="5526583" y="2092552"/>
          <a:ext cx="4191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수식" r:id="rId8" imgW="215640" imgH="380880" progId="Equation.3">
                  <p:embed/>
                </p:oleObj>
              </mc:Choice>
              <mc:Fallback>
                <p:oleObj name="수식" r:id="rId8" imgW="215640" imgH="38088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83" y="2092552"/>
                        <a:ext cx="419100" cy="741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3366343" y="2463234"/>
            <a:ext cx="2088232" cy="74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8631" y="2276875"/>
            <a:ext cx="242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벡터임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값을 벡터로</a:t>
            </a:r>
            <a:endParaRPr lang="en-US" altLang="ko-KR" dirty="0" smtClean="0"/>
          </a:p>
          <a:p>
            <a:r>
              <a:rPr lang="ko-KR" altLang="en-US" dirty="0" smtClean="0"/>
              <a:t>미분하면 벡터가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67380"/>
            <a:ext cx="584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 Descent(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         </a:t>
            </a:r>
            <a:r>
              <a:rPr lang="ko-KR" altLang="en-US" dirty="0" smtClean="0"/>
              <a:t>가  </a:t>
            </a:r>
            <a:r>
              <a:rPr lang="en-US" altLang="ko-KR" dirty="0"/>
              <a:t>2</a:t>
            </a:r>
            <a:r>
              <a:rPr lang="ko-KR" altLang="en-US" dirty="0" smtClean="0"/>
              <a:t>차원벡터일 때 </a:t>
            </a:r>
            <a:endParaRPr lang="ko-KR" altLang="en-US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53055"/>
              </p:ext>
            </p:extLst>
          </p:nvPr>
        </p:nvGraphicFramePr>
        <p:xfrm>
          <a:off x="3990975" y="447675"/>
          <a:ext cx="3460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수식" r:id="rId10" imgW="114120" imgH="152280" progId="Equation.3">
                  <p:embed/>
                </p:oleObj>
              </mc:Choice>
              <mc:Fallback>
                <p:oleObj name="수식" r:id="rId10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47675"/>
                        <a:ext cx="3460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2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136392"/>
              </p:ext>
            </p:extLst>
          </p:nvPr>
        </p:nvGraphicFramePr>
        <p:xfrm>
          <a:off x="1907704" y="1693529"/>
          <a:ext cx="21447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수식" r:id="rId3" imgW="1104840" imgH="190440" progId="Equation.3">
                  <p:embed/>
                </p:oleObj>
              </mc:Choice>
              <mc:Fallback>
                <p:oleObj name="수식" r:id="rId3" imgW="1104840" imgH="190440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3529"/>
                        <a:ext cx="21447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143318"/>
              </p:ext>
            </p:extLst>
          </p:nvPr>
        </p:nvGraphicFramePr>
        <p:xfrm>
          <a:off x="2840067" y="4797152"/>
          <a:ext cx="3551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수식" r:id="rId5" imgW="1828800" imgH="380880" progId="Equation.3">
                  <p:embed/>
                </p:oleObj>
              </mc:Choice>
              <mc:Fallback>
                <p:oleObj name="수식" r:id="rId5" imgW="1828800" imgH="38088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7" y="4797152"/>
                        <a:ext cx="3551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62748"/>
              </p:ext>
            </p:extLst>
          </p:nvPr>
        </p:nvGraphicFramePr>
        <p:xfrm>
          <a:off x="1113778" y="556479"/>
          <a:ext cx="507111" cy="89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수식" r:id="rId7" imgW="215640" imgH="380880" progId="Equation.3">
                  <p:embed/>
                </p:oleObj>
              </mc:Choice>
              <mc:Fallback>
                <p:oleObj name="수식" r:id="rId7" imgW="215640" imgH="3808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778" y="556479"/>
                        <a:ext cx="507111" cy="897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8840" y="77572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계산</a:t>
            </a:r>
            <a:r>
              <a:rPr lang="en-US" altLang="ko-KR" sz="2400" dirty="0" smtClean="0"/>
              <a:t>: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683275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n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9753" y="2453188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n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9656"/>
              </p:ext>
            </p:extLst>
          </p:nvPr>
        </p:nvGraphicFramePr>
        <p:xfrm>
          <a:off x="2339752" y="3861048"/>
          <a:ext cx="175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수식" r:id="rId9" imgW="901440" imgH="215640" progId="Equation.3">
                  <p:embed/>
                </p:oleObj>
              </mc:Choice>
              <mc:Fallback>
                <p:oleObj name="수식" r:id="rId9" imgW="901440" imgH="215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175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99781"/>
              </p:ext>
            </p:extLst>
          </p:nvPr>
        </p:nvGraphicFramePr>
        <p:xfrm>
          <a:off x="4602436" y="3861048"/>
          <a:ext cx="1257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수식" r:id="rId11" imgW="647640" imgH="190440" progId="Equation.3">
                  <p:embed/>
                </p:oleObj>
              </mc:Choice>
              <mc:Fallback>
                <p:oleObj name="수식" r:id="rId11" imgW="647640" imgH="19044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36" y="3861048"/>
                        <a:ext cx="1257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3688" y="3645024"/>
            <a:ext cx="511256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</a:t>
            </a:r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87427"/>
              </p:ext>
            </p:extLst>
          </p:nvPr>
        </p:nvGraphicFramePr>
        <p:xfrm>
          <a:off x="1887463" y="2268538"/>
          <a:ext cx="347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수식" r:id="rId13" imgW="1790640" imgH="380880" progId="Equation.3">
                  <p:embed/>
                </p:oleObj>
              </mc:Choice>
              <mc:Fallback>
                <p:oleObj name="수식" r:id="rId13" imgW="1790640" imgH="380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63" y="2268538"/>
                        <a:ext cx="347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24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76663"/>
              </p:ext>
            </p:extLst>
          </p:nvPr>
        </p:nvGraphicFramePr>
        <p:xfrm>
          <a:off x="467544" y="221916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3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1916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23421"/>
              </p:ext>
            </p:extLst>
          </p:nvPr>
        </p:nvGraphicFramePr>
        <p:xfrm>
          <a:off x="3269957" y="219439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4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19439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856130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32460"/>
              </p:ext>
            </p:extLst>
          </p:nvPr>
        </p:nvGraphicFramePr>
        <p:xfrm>
          <a:off x="1421596" y="2334671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1596" y="2334671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87686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14695" y="404664"/>
            <a:ext cx="430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무엇을 줄이고 싶은가</a:t>
            </a:r>
            <a:endParaRPr lang="ko-KR" altLang="en-US" sz="24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11709"/>
              </p:ext>
            </p:extLst>
          </p:nvPr>
        </p:nvGraphicFramePr>
        <p:xfrm>
          <a:off x="1103468" y="470318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468" y="470318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2349"/>
              </p:ext>
            </p:extLst>
          </p:nvPr>
        </p:nvGraphicFramePr>
        <p:xfrm>
          <a:off x="4276756" y="1296066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56" y="1296066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53736"/>
              </p:ext>
            </p:extLst>
          </p:nvPr>
        </p:nvGraphicFramePr>
        <p:xfrm>
          <a:off x="4298981" y="1642141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81" y="1642141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263539"/>
              </p:ext>
            </p:extLst>
          </p:nvPr>
        </p:nvGraphicFramePr>
        <p:xfrm>
          <a:off x="4241831" y="2002504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9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31" y="2002504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50375"/>
              </p:ext>
            </p:extLst>
          </p:nvPr>
        </p:nvGraphicFramePr>
        <p:xfrm>
          <a:off x="4316493" y="2866104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0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93" y="2866104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54362" y="2290059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36631"/>
              </p:ext>
            </p:extLst>
          </p:nvPr>
        </p:nvGraphicFramePr>
        <p:xfrm>
          <a:off x="4317052" y="357301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수식" r:id="rId19" imgW="1041120" imgH="215640" progId="Equation.3">
                  <p:embed/>
                </p:oleObj>
              </mc:Choice>
              <mc:Fallback>
                <p:oleObj name="수식" r:id="rId19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052" y="357301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42995"/>
              </p:ext>
            </p:extLst>
          </p:nvPr>
        </p:nvGraphicFramePr>
        <p:xfrm>
          <a:off x="1094265" y="361470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" name="수식" r:id="rId21" imgW="914400" imgH="190440" progId="Equation.3">
                  <p:embed/>
                </p:oleObj>
              </mc:Choice>
              <mc:Fallback>
                <p:oleObj name="수식" r:id="rId21" imgW="914400" imgH="1904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65" y="361470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7584" y="428012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원하는 </a:t>
            </a:r>
            <a:r>
              <a:rPr lang="en-US" altLang="ko-KR" dirty="0" smtClean="0"/>
              <a:t>output(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56584" y="425198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현재의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348272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873703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804656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330087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897959" y="443665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02528" y="443760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차이가 남</a:t>
            </a:r>
            <a:endParaRPr lang="ko-KR" altLang="en-US" dirty="0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2059"/>
              </p:ext>
            </p:extLst>
          </p:nvPr>
        </p:nvGraphicFramePr>
        <p:xfrm>
          <a:off x="6739039" y="1257743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3" name="수식" r:id="rId23" imgW="901440" imgH="190440" progId="Equation.3">
                  <p:embed/>
                </p:oleObj>
              </mc:Choice>
              <mc:Fallback>
                <p:oleObj name="수식" r:id="rId23" imgW="901440" imgH="1904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39" y="1257743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0312"/>
              </p:ext>
            </p:extLst>
          </p:nvPr>
        </p:nvGraphicFramePr>
        <p:xfrm>
          <a:off x="1043608" y="5949280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" name="수식" r:id="rId25" imgW="901440" imgH="190440" progId="Equation.3">
                  <p:embed/>
                </p:oleObj>
              </mc:Choice>
              <mc:Fallback>
                <p:oleObj name="수식" r:id="rId25" imgW="901440" imgH="190440" progId="Equation.3">
                  <p:embed/>
                  <p:pic>
                    <p:nvPicPr>
                      <p:cNvPr id="0" name="개체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949280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59711"/>
              </p:ext>
            </p:extLst>
          </p:nvPr>
        </p:nvGraphicFramePr>
        <p:xfrm>
          <a:off x="5176057" y="587727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5" name="수식" r:id="rId27" imgW="723600" imgH="190440" progId="Equation.3">
                  <p:embed/>
                </p:oleObj>
              </mc:Choice>
              <mc:Fallback>
                <p:oleObj name="수식" r:id="rId27" imgW="723600" imgH="190440" progId="Equation.3">
                  <p:embed/>
                  <p:pic>
                    <p:nvPicPr>
                      <p:cNvPr id="0" name="개체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57" y="587727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직선 화살표 연결선 76"/>
          <p:cNvCxnSpPr/>
          <p:nvPr/>
        </p:nvCxnSpPr>
        <p:spPr>
          <a:xfrm>
            <a:off x="3077896" y="6083046"/>
            <a:ext cx="1832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37936" y="60840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차이가 남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0126" y="5147900"/>
            <a:ext cx="5360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파라미터가</a:t>
            </a:r>
            <a:r>
              <a:rPr lang="ko-KR" altLang="en-US" dirty="0" smtClean="0"/>
              <a:t> 아직 제대로 찾아지지 않았기 때문에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3982174" y="480694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988283" y="551723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4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14695" y="404664"/>
            <a:ext cx="430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무엇을 줄이고 싶은가</a:t>
            </a:r>
            <a:endParaRPr lang="ko-KR" altLang="en-US" sz="24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12016"/>
              </p:ext>
            </p:extLst>
          </p:nvPr>
        </p:nvGraphicFramePr>
        <p:xfrm>
          <a:off x="1103468" y="470318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수식" r:id="rId3" imgW="126720" imgH="139680" progId="Equation.3">
                  <p:embed/>
                </p:oleObj>
              </mc:Choice>
              <mc:Fallback>
                <p:oleObj name="수식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468" y="470318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62630"/>
              </p:ext>
            </p:extLst>
          </p:nvPr>
        </p:nvGraphicFramePr>
        <p:xfrm>
          <a:off x="6333276" y="250368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수식" r:id="rId5" imgW="1041120" imgH="215640" progId="Equation.3">
                  <p:embed/>
                </p:oleObj>
              </mc:Choice>
              <mc:Fallback>
                <p:oleObj name="수식" r:id="rId5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76" y="250368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198438"/>
              </p:ext>
            </p:extLst>
          </p:nvPr>
        </p:nvGraphicFramePr>
        <p:xfrm>
          <a:off x="3110489" y="254537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수식" r:id="rId7" imgW="914400" imgH="190440" progId="Equation.3">
                  <p:embed/>
                </p:oleObj>
              </mc:Choice>
              <mc:Fallback>
                <p:oleObj name="수식" r:id="rId7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89" y="254537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121801" y="3210790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원하는 </a:t>
            </a:r>
            <a:r>
              <a:rPr lang="en-US" altLang="ko-KR" sz="1600" dirty="0" smtClean="0"/>
              <a:t>output(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172808" y="3182654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현재의 </a:t>
            </a:r>
            <a:r>
              <a:rPr lang="en-US" altLang="ko-KR" sz="1600" dirty="0" smtClean="0"/>
              <a:t>output</a:t>
            </a:r>
            <a:endParaRPr lang="ko-KR" altLang="en-US" sz="16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364496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89927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820880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46311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14183" y="336732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8752" y="336827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차이가 남</a:t>
            </a:r>
            <a:endParaRPr lang="ko-KR" altLang="en-US" dirty="0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50098"/>
              </p:ext>
            </p:extLst>
          </p:nvPr>
        </p:nvGraphicFramePr>
        <p:xfrm>
          <a:off x="3590208" y="480794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수식" r:id="rId9" imgW="723600" imgH="190440" progId="Equation.3">
                  <p:embed/>
                </p:oleObj>
              </mc:Choice>
              <mc:Fallback>
                <p:oleObj name="수식" r:id="rId9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208" y="480794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043608" y="4135594"/>
            <a:ext cx="7490900" cy="301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차이를 줄이는 쪽으로 </a:t>
            </a:r>
            <a:r>
              <a:rPr lang="en-US" altLang="ko-KR" dirty="0" smtClean="0"/>
              <a:t>(    )</a:t>
            </a:r>
            <a:r>
              <a:rPr lang="ko-KR" altLang="en-US" dirty="0" smtClean="0"/>
              <a:t>이 작아지는 쪽으로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변하기를 바람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5998398" y="373761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004507" y="444790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004048" y="495195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79615"/>
              </p:ext>
            </p:extLst>
          </p:nvPr>
        </p:nvGraphicFramePr>
        <p:xfrm>
          <a:off x="7142956" y="4777606"/>
          <a:ext cx="1230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수식" r:id="rId11" imgW="672840" imgH="190440" progId="Equation.3">
                  <p:embed/>
                </p:oleObj>
              </mc:Choice>
              <mc:Fallback>
                <p:oleObj name="수식" r:id="rId11" imgW="672840" imgH="190440" progId="Equation.3">
                  <p:embed/>
                  <p:pic>
                    <p:nvPicPr>
                      <p:cNvPr id="0" name="개체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956" y="4777606"/>
                        <a:ext cx="12303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961935" y="2503686"/>
            <a:ext cx="89809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84493" y="2472790"/>
            <a:ext cx="98790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98" y="1639590"/>
            <a:ext cx="12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차이가 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0"/>
          </p:cNvCxnSpPr>
          <p:nvPr/>
        </p:nvCxnSpPr>
        <p:spPr>
          <a:xfrm flipV="1">
            <a:off x="4410984" y="2008922"/>
            <a:ext cx="109712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300192" y="2008922"/>
            <a:ext cx="1046119" cy="46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1"/>
          </p:cNvCxnSpPr>
          <p:nvPr/>
        </p:nvCxnSpPr>
        <p:spPr>
          <a:xfrm flipH="1">
            <a:off x="2483768" y="1824256"/>
            <a:ext cx="284483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800870"/>
              </p:ext>
            </p:extLst>
          </p:nvPr>
        </p:nvGraphicFramePr>
        <p:xfrm>
          <a:off x="516005" y="1624377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수식" r:id="rId13" imgW="1066680" imgH="241200" progId="Equation.3">
                  <p:embed/>
                </p:oleObj>
              </mc:Choice>
              <mc:Fallback>
                <p:oleObj name="수식" r:id="rId13" imgW="1066680" imgH="241200" progId="Equation.3">
                  <p:embed/>
                  <p:pic>
                    <p:nvPicPr>
                      <p:cNvPr id="0" name="개체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05" y="1624377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41950" y="1332394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차이가 난다는 것을</a:t>
            </a:r>
            <a:endParaRPr lang="en-US" altLang="ko-KR" sz="1400" dirty="0" smtClean="0"/>
          </a:p>
          <a:p>
            <a:r>
              <a:rPr lang="ko-KR" altLang="en-US" sz="1400" dirty="0" smtClean="0"/>
              <a:t>어떻게 측정하는가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91532" y="2114272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차이가 많이 나면 값이 크고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적게 나면 값이 작은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Loss(</a:t>
            </a:r>
            <a:r>
              <a:rPr lang="ko-KR" altLang="en-US" sz="1400" dirty="0" smtClean="0"/>
              <a:t>손실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함수를 설정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en-US" altLang="ko-KR" sz="1400" dirty="0" smtClean="0"/>
              <a:t>Loss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measure</a:t>
            </a:r>
            <a:r>
              <a:rPr lang="ko-KR" altLang="en-US" sz="1400" dirty="0" smtClean="0"/>
              <a:t>라고도 함</a:t>
            </a:r>
            <a:endParaRPr lang="ko-KR" altLang="en-US" sz="14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1998"/>
              </p:ext>
            </p:extLst>
          </p:nvPr>
        </p:nvGraphicFramePr>
        <p:xfrm>
          <a:off x="3387420" y="41101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수식" r:id="rId15" imgW="126720" imgH="139680" progId="Equation.3">
                  <p:embed/>
                </p:oleObj>
              </mc:Choice>
              <mc:Fallback>
                <p:oleObj name="수식" r:id="rId15" imgW="126720" imgH="13968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420" y="41101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619672" y="3047495"/>
            <a:ext cx="0" cy="101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83768" y="4447902"/>
            <a:ext cx="0" cy="121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69407"/>
              </p:ext>
            </p:extLst>
          </p:nvPr>
        </p:nvGraphicFramePr>
        <p:xfrm>
          <a:off x="974849" y="5756994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수식" r:id="rId17" imgW="2082600" imgH="419040" progId="Equation.3">
                  <p:embed/>
                </p:oleObj>
              </mc:Choice>
              <mc:Fallback>
                <p:oleObj name="수식" r:id="rId17" imgW="2082600" imgH="41904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49" y="5756994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5576" y="4797152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cxnSp>
        <p:nvCxnSpPr>
          <p:cNvPr id="40" name="꺾인 연결선 39"/>
          <p:cNvCxnSpPr>
            <a:endCxn id="4" idx="2"/>
          </p:cNvCxnSpPr>
          <p:nvPr/>
        </p:nvCxnSpPr>
        <p:spPr>
          <a:xfrm flipV="1">
            <a:off x="4860032" y="5126856"/>
            <a:ext cx="2898080" cy="966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1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14695" y="404664"/>
            <a:ext cx="430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무엇을 줄이고 싶은가</a:t>
            </a:r>
            <a:endParaRPr lang="ko-KR" altLang="en-US" sz="24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75498"/>
              </p:ext>
            </p:extLst>
          </p:nvPr>
        </p:nvGraphicFramePr>
        <p:xfrm>
          <a:off x="1103468" y="470318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수식" r:id="rId3" imgW="126720" imgH="139680" progId="Equation.3">
                  <p:embed/>
                </p:oleObj>
              </mc:Choice>
              <mc:Fallback>
                <p:oleObj name="수식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468" y="470318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03019"/>
              </p:ext>
            </p:extLst>
          </p:nvPr>
        </p:nvGraphicFramePr>
        <p:xfrm>
          <a:off x="4499992" y="1700808"/>
          <a:ext cx="369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수식" r:id="rId5" imgW="2019240" imgH="215640" progId="Equation.3">
                  <p:embed/>
                </p:oleObj>
              </mc:Choice>
              <mc:Fallback>
                <p:oleObj name="수식" r:id="rId5" imgW="2019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700808"/>
                        <a:ext cx="3695700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44909"/>
              </p:ext>
            </p:extLst>
          </p:nvPr>
        </p:nvGraphicFramePr>
        <p:xfrm>
          <a:off x="578082" y="1700808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수식" r:id="rId7" imgW="914400" imgH="190440" progId="Equation.3">
                  <p:embed/>
                </p:oleObj>
              </mc:Choice>
              <mc:Fallback>
                <p:oleObj name="수식" r:id="rId7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2" y="1700808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54945"/>
              </p:ext>
            </p:extLst>
          </p:nvPr>
        </p:nvGraphicFramePr>
        <p:xfrm>
          <a:off x="1574346" y="1124744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수식" r:id="rId9" imgW="1066680" imgH="241200" progId="Equation.3">
                  <p:embed/>
                </p:oleObj>
              </mc:Choice>
              <mc:Fallback>
                <p:oleObj name="수식" r:id="rId9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46" y="1124744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65434"/>
              </p:ext>
            </p:extLst>
          </p:nvPr>
        </p:nvGraphicFramePr>
        <p:xfrm>
          <a:off x="1979712" y="5013176"/>
          <a:ext cx="42100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수식" r:id="rId11" imgW="2298600" imgH="825480" progId="Equation.3">
                  <p:embed/>
                </p:oleObj>
              </mc:Choice>
              <mc:Fallback>
                <p:oleObj name="수식" r:id="rId11" imgW="22986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13176"/>
                        <a:ext cx="4210050" cy="1514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38622"/>
              </p:ext>
            </p:extLst>
          </p:nvPr>
        </p:nvGraphicFramePr>
        <p:xfrm>
          <a:off x="5006975" y="1183744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수식" r:id="rId13" imgW="558720" imgH="190440" progId="Equation.3">
                  <p:embed/>
                </p:oleObj>
              </mc:Choice>
              <mc:Fallback>
                <p:oleObj name="수식" r:id="rId13" imgW="558720" imgH="19044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1183744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27137"/>
              </p:ext>
            </p:extLst>
          </p:nvPr>
        </p:nvGraphicFramePr>
        <p:xfrm>
          <a:off x="611188" y="2348880"/>
          <a:ext cx="3511550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name="수식" r:id="rId15" imgW="1917360" imgH="1409400" progId="Equation.3">
                  <p:embed/>
                </p:oleObj>
              </mc:Choice>
              <mc:Fallback>
                <p:oleObj name="수식" r:id="rId15" imgW="1917360" imgH="140940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8880"/>
                        <a:ext cx="3511550" cy="2586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59423"/>
              </p:ext>
            </p:extLst>
          </p:nvPr>
        </p:nvGraphicFramePr>
        <p:xfrm>
          <a:off x="4533900" y="2348880"/>
          <a:ext cx="3908425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수식" r:id="rId17" imgW="2133360" imgH="1409400" progId="Equation.3">
                  <p:embed/>
                </p:oleObj>
              </mc:Choice>
              <mc:Fallback>
                <p:oleObj name="수식" r:id="rId17" imgW="2133360" imgH="14094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348880"/>
                        <a:ext cx="3908425" cy="2586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14223"/>
              </p:ext>
            </p:extLst>
          </p:nvPr>
        </p:nvGraphicFramePr>
        <p:xfrm>
          <a:off x="6948264" y="5589240"/>
          <a:ext cx="8826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수식" r:id="rId19" imgW="482400" imgH="152280" progId="Equation.3">
                  <p:embed/>
                </p:oleObj>
              </mc:Choice>
              <mc:Fallback>
                <p:oleObj name="수식" r:id="rId19" imgW="482400" imgH="15228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5589240"/>
                        <a:ext cx="88265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86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35087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에러가 줄었는지 확인</a:t>
            </a:r>
            <a:endParaRPr lang="ko-KR" altLang="en-US" sz="24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30548"/>
              </p:ext>
            </p:extLst>
          </p:nvPr>
        </p:nvGraphicFramePr>
        <p:xfrm>
          <a:off x="899592" y="3799830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수식" r:id="rId3" imgW="914400" imgH="190440" progId="Equation.3">
                  <p:embed/>
                </p:oleObj>
              </mc:Choice>
              <mc:Fallback>
                <p:oleObj name="수식" r:id="rId3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99830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70205"/>
              </p:ext>
            </p:extLst>
          </p:nvPr>
        </p:nvGraphicFramePr>
        <p:xfrm>
          <a:off x="4427984" y="3717032"/>
          <a:ext cx="36957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수식" r:id="rId5" imgW="2019240" imgH="215640" progId="Equation.3">
                  <p:embed/>
                </p:oleObj>
              </mc:Choice>
              <mc:Fallback>
                <p:oleObj name="수식" r:id="rId5" imgW="2019240" imgH="215640" progId="Equation.3">
                  <p:embed/>
                  <p:pic>
                    <p:nvPicPr>
                      <p:cNvPr id="0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17032"/>
                        <a:ext cx="3695700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15845"/>
              </p:ext>
            </p:extLst>
          </p:nvPr>
        </p:nvGraphicFramePr>
        <p:xfrm>
          <a:off x="3463925" y="4797425"/>
          <a:ext cx="4648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수식" r:id="rId7" imgW="2539800" imgH="215640" progId="Equation.3">
                  <p:embed/>
                </p:oleObj>
              </mc:Choice>
              <mc:Fallback>
                <p:oleObj name="수식" r:id="rId7" imgW="2539800" imgH="21564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4797425"/>
                        <a:ext cx="4648200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938344"/>
              </p:ext>
            </p:extLst>
          </p:nvPr>
        </p:nvGraphicFramePr>
        <p:xfrm>
          <a:off x="2267744" y="1628800"/>
          <a:ext cx="42100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수식" r:id="rId9" imgW="2298600" imgH="825480" progId="Equation.3">
                  <p:embed/>
                </p:oleObj>
              </mc:Choice>
              <mc:Fallback>
                <p:oleObj name="수식" r:id="rId9" imgW="2298600" imgH="82548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628800"/>
                        <a:ext cx="4210050" cy="1514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5868144" y="414908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5589240"/>
            <a:ext cx="258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에 조금 더 </a:t>
            </a:r>
            <a:r>
              <a:rPr lang="ko-KR" altLang="en-US" dirty="0" err="1" smtClean="0"/>
              <a:t>가까와짐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448004" y="5106392"/>
            <a:ext cx="796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846206" y="5106392"/>
            <a:ext cx="0" cy="482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63423"/>
              </p:ext>
            </p:extLst>
          </p:nvPr>
        </p:nvGraphicFramePr>
        <p:xfrm>
          <a:off x="4802188" y="1057275"/>
          <a:ext cx="9985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수식" r:id="rId11" imgW="545760" imgH="152280" progId="Equation.3">
                  <p:embed/>
                </p:oleObj>
              </mc:Choice>
              <mc:Fallback>
                <p:oleObj name="수식" r:id="rId11" imgW="545760" imgH="1522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1057275"/>
                        <a:ext cx="998537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99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971600" y="263691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303748" y="1052736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2636912"/>
            <a:ext cx="13321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03748" y="1412776"/>
            <a:ext cx="1044116" cy="122413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95372"/>
            <a:ext cx="109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Relu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995936" y="234888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024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미분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80112" y="270892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912260" y="1124744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580112" y="2708920"/>
            <a:ext cx="13321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912260" y="2204864"/>
            <a:ext cx="11881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6336" y="1835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>
            <a:off x="2771800" y="1782341"/>
            <a:ext cx="288032" cy="333328"/>
          </a:xfrm>
          <a:prstGeom prst="triangl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90272" y="16288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기울기</a:t>
            </a:r>
            <a:r>
              <a:rPr lang="en-US" altLang="ko-KR" dirty="0" smtClean="0"/>
              <a:t>=1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2123728" y="364502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4365104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함수는 </a:t>
            </a:r>
            <a:r>
              <a:rPr lang="en-US" altLang="ko-KR" dirty="0" smtClean="0"/>
              <a:t>max(x, 0)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표현가능함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19872" y="27089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7704" y="119675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03648" y="5195808"/>
            <a:ext cx="2313454" cy="923330"/>
            <a:chOff x="1748074" y="5195808"/>
            <a:chExt cx="2313454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1748074" y="5195808"/>
              <a:ext cx="23134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                     a   </a:t>
              </a:r>
              <a:r>
                <a:rPr lang="en-US" altLang="ko-KR" dirty="0" smtClean="0"/>
                <a:t>if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a&gt;b  </a:t>
              </a:r>
              <a:endParaRPr lang="en-US" altLang="ko-KR" dirty="0" smtClean="0"/>
            </a:p>
            <a:p>
              <a:r>
                <a:rPr lang="en-US" altLang="ko-KR" dirty="0"/>
                <a:t>max(a, b) =</a:t>
              </a:r>
              <a:endParaRPr lang="en-US" altLang="ko-KR" dirty="0" smtClean="0"/>
            </a:p>
            <a:p>
              <a:r>
                <a:rPr lang="en-US" altLang="ko-KR" dirty="0" smtClean="0"/>
                <a:t>                         b  if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b&gt;a</a:t>
              </a:r>
              <a:endParaRPr lang="ko-KR" altLang="en-US" dirty="0"/>
            </a:p>
          </p:txBody>
        </p:sp>
        <p:sp>
          <p:nvSpPr>
            <p:cNvPr id="29" name="왼쪽 중괄호 28"/>
            <p:cNvSpPr/>
            <p:nvPr/>
          </p:nvSpPr>
          <p:spPr>
            <a:xfrm>
              <a:off x="2804458" y="5313982"/>
              <a:ext cx="299082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아래쪽 화살표 62"/>
          <p:cNvSpPr/>
          <p:nvPr/>
        </p:nvSpPr>
        <p:spPr>
          <a:xfrm>
            <a:off x="6640222" y="364502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840022" y="4365104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함수는 </a:t>
            </a:r>
            <a:r>
              <a:rPr lang="ko-KR" altLang="en-US" dirty="0" smtClean="0"/>
              <a:t>                  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표현가능함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62943"/>
              </p:ext>
            </p:extLst>
          </p:nvPr>
        </p:nvGraphicFramePr>
        <p:xfrm>
          <a:off x="5976065" y="4250773"/>
          <a:ext cx="961313" cy="63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수식" r:id="rId3" imgW="596880" imgH="393480" progId="Equation.3">
                  <p:embed/>
                </p:oleObj>
              </mc:Choice>
              <mc:Fallback>
                <p:oleObj name="수식" r:id="rId3" imgW="596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6065" y="4250773"/>
                        <a:ext cx="961313" cy="63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61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986344" y="177281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86344" y="37890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012160" y="27809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04048" y="2492896"/>
            <a:ext cx="1080120" cy="544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3" idx="6"/>
          </p:cNvCxnSpPr>
          <p:nvPr/>
        </p:nvCxnSpPr>
        <p:spPr>
          <a:xfrm flipV="1">
            <a:off x="5033733" y="3501008"/>
            <a:ext cx="1050435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22675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39957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121756" y="328498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651" y="30596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051720" y="2276872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61312" y="4349202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61312" y="2293247"/>
            <a:ext cx="1934624" cy="18558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051720" y="2492896"/>
            <a:ext cx="1944216" cy="18563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19075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1720" y="27809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34917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40740" y="39957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1235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414908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B=1</a:t>
            </a:r>
            <a:endParaRPr lang="ko-KR" altLang="en-US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85406"/>
              </p:ext>
            </p:extLst>
          </p:nvPr>
        </p:nvGraphicFramePr>
        <p:xfrm>
          <a:off x="2408833" y="1787922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33" y="1787922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805956"/>
              </p:ext>
            </p:extLst>
          </p:nvPr>
        </p:nvGraphicFramePr>
        <p:xfrm>
          <a:off x="1691680" y="33909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909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36445"/>
              </p:ext>
            </p:extLst>
          </p:nvPr>
        </p:nvGraphicFramePr>
        <p:xfrm>
          <a:off x="1725588" y="269011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588" y="269011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337748"/>
              </p:ext>
            </p:extLst>
          </p:nvPr>
        </p:nvGraphicFramePr>
        <p:xfrm>
          <a:off x="2441575" y="3875906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수식" r:id="rId9" imgW="228600" imgH="228600" progId="Equation.3">
                  <p:embed/>
                </p:oleObj>
              </mc:Choice>
              <mc:Fallback>
                <p:oleObj name="수식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875906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33117"/>
              </p:ext>
            </p:extLst>
          </p:nvPr>
        </p:nvGraphicFramePr>
        <p:xfrm>
          <a:off x="5231965" y="2192442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수식" r:id="rId11" imgW="203040" imgH="228600" progId="Equation.3">
                  <p:embed/>
                </p:oleObj>
              </mc:Choice>
              <mc:Fallback>
                <p:oleObj name="수식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65" y="2192442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132850"/>
              </p:ext>
            </p:extLst>
          </p:nvPr>
        </p:nvGraphicFramePr>
        <p:xfrm>
          <a:off x="5348288" y="3933056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수식" r:id="rId13" imgW="215640" imgH="228600" progId="Equation.3">
                  <p:embed/>
                </p:oleObj>
              </mc:Choice>
              <mc:Fallback>
                <p:oleObj name="수식" r:id="rId1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933056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133260" y="2049961"/>
            <a:ext cx="740394" cy="432049"/>
            <a:chOff x="4133260" y="1545905"/>
            <a:chExt cx="740394" cy="432049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4133260" y="1967067"/>
              <a:ext cx="4320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4565308" y="1545905"/>
              <a:ext cx="308346" cy="43204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4077071"/>
            <a:ext cx="740394" cy="432049"/>
            <a:chOff x="4133260" y="1545905"/>
            <a:chExt cx="740394" cy="432049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133260" y="1967067"/>
              <a:ext cx="4320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4565308" y="1545905"/>
              <a:ext cx="308346" cy="43204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186098" y="3119196"/>
            <a:ext cx="740394" cy="432049"/>
            <a:chOff x="4133260" y="1545905"/>
            <a:chExt cx="740394" cy="432049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4133260" y="1967067"/>
              <a:ext cx="4320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4565308" y="1545905"/>
              <a:ext cx="308346" cy="43204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89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152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152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87382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207262" y="1700808"/>
            <a:ext cx="108012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6"/>
          </p:cNvCxnSpPr>
          <p:nvPr/>
        </p:nvCxnSpPr>
        <p:spPr>
          <a:xfrm flipV="1">
            <a:off x="1298909" y="2780928"/>
            <a:ext cx="988473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3931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2613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57200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7200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28445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27742" y="1700808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19389" y="2492896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979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661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7862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8224" y="20608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38041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87299" y="20608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635896" y="227687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79830"/>
              </p:ext>
            </p:extLst>
          </p:nvPr>
        </p:nvGraphicFramePr>
        <p:xfrm>
          <a:off x="7615238" y="3816350"/>
          <a:ext cx="1196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수식" r:id="rId3" imgW="558720" imgH="355320" progId="Equation.3">
                  <p:embed/>
                </p:oleObj>
              </mc:Choice>
              <mc:Fallback>
                <p:oleObj name="수식" r:id="rId3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816350"/>
                        <a:ext cx="1196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>
            <a:stCxn id="40" idx="0"/>
          </p:cNvCxnSpPr>
          <p:nvPr/>
        </p:nvCxnSpPr>
        <p:spPr>
          <a:xfrm flipV="1">
            <a:off x="8214792" y="2564904"/>
            <a:ext cx="29616" cy="125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62207"/>
              </p:ext>
            </p:extLst>
          </p:nvPr>
        </p:nvGraphicFramePr>
        <p:xfrm>
          <a:off x="1608138" y="4829175"/>
          <a:ext cx="35353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수식" r:id="rId5" imgW="1650960" imgH="393480" progId="Equation.3">
                  <p:embed/>
                </p:oleObj>
              </mc:Choice>
              <mc:Fallback>
                <p:oleObj name="수식" r:id="rId5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829175"/>
                        <a:ext cx="353536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15174" y="1184641"/>
            <a:ext cx="669851" cy="444160"/>
            <a:chOff x="415174" y="1184641"/>
            <a:chExt cx="669851" cy="44416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395536" y="3241551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461989" y="2242964"/>
            <a:ext cx="669851" cy="444160"/>
            <a:chOff x="415174" y="1184641"/>
            <a:chExt cx="669851" cy="44416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4716016" y="3263347"/>
            <a:ext cx="669851" cy="444160"/>
            <a:chOff x="415174" y="1184641"/>
            <a:chExt cx="669851" cy="44416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4716016" y="1268760"/>
            <a:ext cx="669851" cy="444160"/>
            <a:chOff x="415174" y="1184641"/>
            <a:chExt cx="669851" cy="444160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7217246" y="2264760"/>
            <a:ext cx="669851" cy="444160"/>
            <a:chOff x="415174" y="1184641"/>
            <a:chExt cx="669851" cy="444160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7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8754" y="29249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146054"/>
              </p:ext>
            </p:extLst>
          </p:nvPr>
        </p:nvGraphicFramePr>
        <p:xfrm>
          <a:off x="7615238" y="3816350"/>
          <a:ext cx="1196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수식" r:id="rId3" imgW="558720" imgH="355320" progId="Equation.3">
                  <p:embed/>
                </p:oleObj>
              </mc:Choice>
              <mc:Fallback>
                <p:oleObj name="수식" r:id="rId3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816350"/>
                        <a:ext cx="1196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H="1" flipV="1">
            <a:off x="5786544" y="2276872"/>
            <a:ext cx="178052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979712" y="2276872"/>
            <a:ext cx="229668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258219" y="968616"/>
            <a:ext cx="669851" cy="444160"/>
            <a:chOff x="415174" y="1184641"/>
            <a:chExt cx="669851" cy="44416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267744" y="2984840"/>
            <a:ext cx="669851" cy="444160"/>
            <a:chOff x="415174" y="1184641"/>
            <a:chExt cx="669851" cy="44416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1988840"/>
            <a:ext cx="669851" cy="444160"/>
            <a:chOff x="415174" y="1184641"/>
            <a:chExt cx="669851" cy="44416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74091"/>
              </p:ext>
            </p:extLst>
          </p:nvPr>
        </p:nvGraphicFramePr>
        <p:xfrm>
          <a:off x="1608138" y="4829175"/>
          <a:ext cx="35353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수식" r:id="rId5" imgW="1650960" imgH="393480" progId="Equation.3">
                  <p:embed/>
                </p:oleObj>
              </mc:Choice>
              <mc:Fallback>
                <p:oleObj name="수식" r:id="rId5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829175"/>
                        <a:ext cx="353536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8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658" y="1944194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42988"/>
              </p:ext>
            </p:extLst>
          </p:nvPr>
        </p:nvGraphicFramePr>
        <p:xfrm>
          <a:off x="395536" y="2329553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29553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98910"/>
              </p:ext>
            </p:extLst>
          </p:nvPr>
        </p:nvGraphicFramePr>
        <p:xfrm>
          <a:off x="3203848" y="5816054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수식" r:id="rId5" imgW="558800" imgH="190500" progId="Equation.3">
                  <p:embed/>
                </p:oleObj>
              </mc:Choice>
              <mc:Fallback>
                <p:oleObj name="수식" r:id="rId5" imgW="558800" imgH="1905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816054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343028"/>
              </p:ext>
            </p:extLst>
          </p:nvPr>
        </p:nvGraphicFramePr>
        <p:xfrm>
          <a:off x="3197949" y="2304780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49" y="2304780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480774" y="4414789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71117"/>
              </p:ext>
            </p:extLst>
          </p:nvPr>
        </p:nvGraphicFramePr>
        <p:xfrm>
          <a:off x="1858762" y="4893330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8762" y="4893330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87529"/>
              </p:ext>
            </p:extLst>
          </p:nvPr>
        </p:nvGraphicFramePr>
        <p:xfrm>
          <a:off x="827584" y="4778114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78114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594240"/>
              </p:ext>
            </p:extLst>
          </p:nvPr>
        </p:nvGraphicFramePr>
        <p:xfrm>
          <a:off x="3780665" y="4775375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665" y="4775375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644618" y="242340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04858" y="242340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62007"/>
              </p:ext>
            </p:extLst>
          </p:nvPr>
        </p:nvGraphicFramePr>
        <p:xfrm>
          <a:off x="3947145" y="1368130"/>
          <a:ext cx="1371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" name="수식" r:id="rId15" imgW="749160" imgH="177480" progId="Equation.3">
                  <p:embed/>
                </p:oleObj>
              </mc:Choice>
              <mc:Fallback>
                <p:oleObj name="수식" r:id="rId15" imgW="749160" imgH="17748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145" y="1368130"/>
                        <a:ext cx="1371600" cy="32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48411"/>
              </p:ext>
            </p:extLst>
          </p:nvPr>
        </p:nvGraphicFramePr>
        <p:xfrm>
          <a:off x="3968676" y="1713187"/>
          <a:ext cx="1325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name="수식" r:id="rId17" imgW="723600" imgH="177480" progId="Equation.3">
                  <p:embed/>
                </p:oleObj>
              </mc:Choice>
              <mc:Fallback>
                <p:oleObj name="수식" r:id="rId17" imgW="723600" imgH="17748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676" y="1713187"/>
                        <a:ext cx="1325562" cy="325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3414"/>
              </p:ext>
            </p:extLst>
          </p:nvPr>
        </p:nvGraphicFramePr>
        <p:xfrm>
          <a:off x="3900413" y="2073549"/>
          <a:ext cx="14636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name="수식" r:id="rId19" imgW="799920" imgH="177480" progId="Equation.3">
                  <p:embed/>
                </p:oleObj>
              </mc:Choice>
              <mc:Fallback>
                <p:oleObj name="수식" r:id="rId19" imgW="799920" imgH="17748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13" y="2073549"/>
                        <a:ext cx="1463675" cy="32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67804"/>
              </p:ext>
            </p:extLst>
          </p:nvPr>
        </p:nvGraphicFramePr>
        <p:xfrm>
          <a:off x="3875137" y="2937223"/>
          <a:ext cx="14652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name="수식" r:id="rId21" imgW="799920" imgH="177480" progId="Equation.3">
                  <p:embed/>
                </p:oleObj>
              </mc:Choice>
              <mc:Fallback>
                <p:oleObj name="수식" r:id="rId21" imgW="799920" imgH="17748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137" y="2937223"/>
                        <a:ext cx="1465262" cy="325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350761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056473"/>
              </p:ext>
            </p:extLst>
          </p:nvPr>
        </p:nvGraphicFramePr>
        <p:xfrm>
          <a:off x="1437428" y="729656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" name="수식" r:id="rId23" imgW="304560" imgH="152280" progId="Equation.3">
                  <p:embed/>
                </p:oleObj>
              </mc:Choice>
              <mc:Fallback>
                <p:oleObj name="수식" r:id="rId23" imgW="304560" imgH="15228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28" y="729656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45591"/>
              </p:ext>
            </p:extLst>
          </p:nvPr>
        </p:nvGraphicFramePr>
        <p:xfrm>
          <a:off x="3342748" y="750876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" name="수식" r:id="rId25" imgW="317160" imgH="177480" progId="Equation.3">
                  <p:embed/>
                </p:oleObj>
              </mc:Choice>
              <mc:Fallback>
                <p:oleObj name="수식" r:id="rId25" imgW="317160" imgH="17748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748" y="750876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59632" y="722636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          을 입력으로 주면 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이  출력으로 나와야 해</a:t>
            </a:r>
            <a:r>
              <a:rPr lang="en-US" altLang="ko-KR" sz="1400" dirty="0" smtClean="0"/>
              <a:t>.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모델에 가르쳐준다</a:t>
            </a:r>
            <a:r>
              <a:rPr lang="en-US" altLang="ko-KR" sz="1400" dirty="0" smtClean="0">
                <a:sym typeface="Wingdings" pitchFamily="2" charset="2"/>
              </a:rPr>
              <a:t>.     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923928" y="1368130"/>
            <a:ext cx="1440160" cy="23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44008" y="1030413"/>
            <a:ext cx="0" cy="33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12344"/>
              </p:ext>
            </p:extLst>
          </p:nvPr>
        </p:nvGraphicFramePr>
        <p:xfrm>
          <a:off x="6424613" y="1309143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" name="수식" r:id="rId27" imgW="380880" imgH="190440" progId="Equation.3">
                  <p:embed/>
                </p:oleObj>
              </mc:Choice>
              <mc:Fallback>
                <p:oleObj name="수식" r:id="rId27" imgW="380880" imgH="190440" progId="Equation.3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309143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83374"/>
              </p:ext>
            </p:extLst>
          </p:nvPr>
        </p:nvGraphicFramePr>
        <p:xfrm>
          <a:off x="6442075" y="1661568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" name="수식" r:id="rId29" imgW="355320" imgH="190440" progId="Equation.3">
                  <p:embed/>
                </p:oleObj>
              </mc:Choice>
              <mc:Fallback>
                <p:oleObj name="수식" r:id="rId29" imgW="355320" imgH="190440" progId="Equation.3">
                  <p:embed/>
                  <p:pic>
                    <p:nvPicPr>
                      <p:cNvPr id="0" name="개체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1661568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881033"/>
              </p:ext>
            </p:extLst>
          </p:nvPr>
        </p:nvGraphicFramePr>
        <p:xfrm>
          <a:off x="6405563" y="2026693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" name="수식" r:id="rId31" imgW="419040" imgH="190440" progId="Equation.3">
                  <p:embed/>
                </p:oleObj>
              </mc:Choice>
              <mc:Fallback>
                <p:oleObj name="수식" r:id="rId31" imgW="419040" imgH="190440" progId="Equation.3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026693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84492"/>
              </p:ext>
            </p:extLst>
          </p:nvPr>
        </p:nvGraphicFramePr>
        <p:xfrm>
          <a:off x="6405563" y="2914106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수식" r:id="rId33" imgW="419040" imgH="190440" progId="Equation.3">
                  <p:embed/>
                </p:oleObj>
              </mc:Choice>
              <mc:Fallback>
                <p:oleObj name="수식" r:id="rId33" imgW="419040" imgH="190440" progId="Equation.3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914106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588224" y="2326557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450618" y="1368130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04752" y="1368130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84168" y="3406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33981" y="340667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07334" y="3190653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6948516" y="3190653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662799" y="2038525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38126" y="3982741"/>
            <a:ext cx="2754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입력과 출력의 쌍을 많이 주면서 </a:t>
            </a:r>
            <a:endParaRPr lang="en-US" altLang="ko-KR" sz="1400" dirty="0" smtClean="0"/>
          </a:p>
          <a:p>
            <a:r>
              <a:rPr lang="ko-KR" altLang="en-US" sz="1400" dirty="0" smtClean="0"/>
              <a:t>이러한 입력과 출력의 쌍을 </a:t>
            </a:r>
            <a:endParaRPr lang="en-US" altLang="ko-KR" sz="1400" dirty="0" smtClean="0"/>
          </a:p>
          <a:p>
            <a:r>
              <a:rPr lang="ko-KR" altLang="en-US" sz="1400" dirty="0" smtClean="0"/>
              <a:t>만족하도록 모델을 학습시킨다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07333" y="3677786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092280" y="3694709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59736" y="490639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47864" y="488946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3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4349656" y="2276872"/>
            <a:ext cx="11584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368323"/>
              </p:ext>
            </p:extLst>
          </p:nvPr>
        </p:nvGraphicFramePr>
        <p:xfrm>
          <a:off x="5265738" y="4035425"/>
          <a:ext cx="3533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수식" r:id="rId3" imgW="1650960" imgH="393480" progId="Equation.3">
                  <p:embed/>
                </p:oleObj>
              </mc:Choice>
              <mc:Fallback>
                <p:oleObj name="수식" r:id="rId3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4035425"/>
                        <a:ext cx="35337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20072" y="5158933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54428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수식" r:id="rId5" imgW="203040" imgH="228600" progId="Equation.3">
                  <p:embed/>
                </p:oleObj>
              </mc:Choice>
              <mc:Fallback>
                <p:oleObj name="수식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74697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00709"/>
              </p:ext>
            </p:extLst>
          </p:nvPr>
        </p:nvGraphicFramePr>
        <p:xfrm>
          <a:off x="157163" y="4314825"/>
          <a:ext cx="46243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수식" r:id="rId9" imgW="2158920" imgH="393480" progId="Equation.3">
                  <p:embed/>
                </p:oleObj>
              </mc:Choice>
              <mc:Fallback>
                <p:oleObj name="수식" r:id="rId9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4314825"/>
                        <a:ext cx="46243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2267744" y="3557982"/>
            <a:ext cx="1342194" cy="123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09862"/>
              </p:ext>
            </p:extLst>
          </p:nvPr>
        </p:nvGraphicFramePr>
        <p:xfrm>
          <a:off x="1691680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88473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8913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수식" r:id="rId15" imgW="152280" imgH="203040" progId="Equation.3">
                  <p:embed/>
                </p:oleObj>
              </mc:Choice>
              <mc:Fallback>
                <p:oleObj name="수식" r:id="rId1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/>
          <p:cNvSpPr/>
          <p:nvPr/>
        </p:nvSpPr>
        <p:spPr>
          <a:xfrm>
            <a:off x="3955918" y="764704"/>
            <a:ext cx="160763" cy="204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33265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149998" y="517322"/>
            <a:ext cx="420583" cy="34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267744" y="2996952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03762" y="1954932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4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43058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9015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532833"/>
              </p:ext>
            </p:extLst>
          </p:nvPr>
        </p:nvGraphicFramePr>
        <p:xfrm>
          <a:off x="157163" y="4314825"/>
          <a:ext cx="46243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수식" r:id="rId7" imgW="2158920" imgH="393480" progId="Equation.3">
                  <p:embed/>
                </p:oleObj>
              </mc:Choice>
              <mc:Fallback>
                <p:oleObj name="수식" r:id="rId7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4314825"/>
                        <a:ext cx="46243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3275856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296951"/>
              </p:ext>
            </p:extLst>
          </p:nvPr>
        </p:nvGraphicFramePr>
        <p:xfrm>
          <a:off x="1763688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10424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90755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297519"/>
              </p:ext>
            </p:extLst>
          </p:nvPr>
        </p:nvGraphicFramePr>
        <p:xfrm>
          <a:off x="5918200" y="4530725"/>
          <a:ext cx="1195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수식" r:id="rId15" imgW="558720" imgH="393480" progId="Equation.3">
                  <p:embed/>
                </p:oleObj>
              </mc:Choice>
              <mc:Fallback>
                <p:oleObj name="수식" r:id="rId15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530725"/>
                        <a:ext cx="11953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203"/>
              </p:ext>
            </p:extLst>
          </p:nvPr>
        </p:nvGraphicFramePr>
        <p:xfrm>
          <a:off x="5899150" y="3659188"/>
          <a:ext cx="1985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수식" r:id="rId17" imgW="927000" imgH="215640" progId="Equation.3">
                  <p:embed/>
                </p:oleObj>
              </mc:Choice>
              <mc:Fallback>
                <p:oleObj name="수식" r:id="rId17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659188"/>
                        <a:ext cx="19859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228184" y="4221088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8560" y="4523858"/>
            <a:ext cx="319031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6"/>
          </p:cNvCxnSpPr>
          <p:nvPr/>
        </p:nvCxnSpPr>
        <p:spPr>
          <a:xfrm>
            <a:off x="4737591" y="4721880"/>
            <a:ext cx="942586" cy="198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267744" y="2996952"/>
            <a:ext cx="669851" cy="444160"/>
            <a:chOff x="415174" y="1184641"/>
            <a:chExt cx="669851" cy="44416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749924" y="1957678"/>
            <a:ext cx="669851" cy="444160"/>
            <a:chOff x="415174" y="1184641"/>
            <a:chExt cx="669851" cy="44416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6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027526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66034"/>
              </p:ext>
            </p:extLst>
          </p:nvPr>
        </p:nvGraphicFramePr>
        <p:xfrm>
          <a:off x="3341688" y="3128963"/>
          <a:ext cx="99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수식" r:id="rId5" imgW="215640" imgH="215640" progId="Equation.3">
                  <p:embed/>
                </p:oleObj>
              </mc:Choice>
              <mc:Fallback>
                <p:oleObj name="수식" r:id="rId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128963"/>
                        <a:ext cx="99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16443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수식" r:id="rId7" imgW="164880" imgH="203040" progId="Equation.3">
                  <p:embed/>
                </p:oleObj>
              </mc:Choice>
              <mc:Fallback>
                <p:oleObj name="수식" r:id="rId7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54932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수식" r:id="rId9" imgW="152280" imgH="203040" progId="Equation.3">
                  <p:embed/>
                </p:oleObj>
              </mc:Choice>
              <mc:Fallback>
                <p:oleObj name="수식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4419" y="3131676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39752" y="4942909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다음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연결된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87894" y="3282768"/>
            <a:ext cx="325929" cy="37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6" idx="6"/>
            <a:endCxn id="3" idx="1"/>
          </p:cNvCxnSpPr>
          <p:nvPr/>
        </p:nvCxnSpPr>
        <p:spPr>
          <a:xfrm flipV="1">
            <a:off x="4113823" y="3316342"/>
            <a:ext cx="720596" cy="15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816178" y="3962413"/>
            <a:ext cx="269362" cy="980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03669" y="3962413"/>
            <a:ext cx="2540539" cy="1122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267744" y="2984840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1988840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62408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18853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09797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98270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78632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28449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77707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60282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44883"/>
              </p:ext>
            </p:extLst>
          </p:nvPr>
        </p:nvGraphicFramePr>
        <p:xfrm>
          <a:off x="6054254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254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6009818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50909"/>
              </p:ext>
            </p:extLst>
          </p:nvPr>
        </p:nvGraphicFramePr>
        <p:xfrm>
          <a:off x="2606675" y="4314825"/>
          <a:ext cx="46212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수식" r:id="rId7" imgW="2158920" imgH="393480" progId="Equation.3">
                  <p:embed/>
                </p:oleObj>
              </mc:Choice>
              <mc:Fallback>
                <p:oleObj name="수식" r:id="rId7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314825"/>
                        <a:ext cx="46212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5724128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91843"/>
              </p:ext>
            </p:extLst>
          </p:nvPr>
        </p:nvGraphicFramePr>
        <p:xfrm>
          <a:off x="4139952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3203848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56414"/>
              </p:ext>
            </p:extLst>
          </p:nvPr>
        </p:nvGraphicFramePr>
        <p:xfrm>
          <a:off x="5518150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04121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>
            <a:endCxn id="22" idx="2"/>
          </p:cNvCxnSpPr>
          <p:nvPr/>
        </p:nvCxnSpPr>
        <p:spPr>
          <a:xfrm>
            <a:off x="2195736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2" idx="2"/>
          </p:cNvCxnSpPr>
          <p:nvPr/>
        </p:nvCxnSpPr>
        <p:spPr>
          <a:xfrm flipV="1">
            <a:off x="2267744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3688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053444"/>
              </p:ext>
            </p:extLst>
          </p:nvPr>
        </p:nvGraphicFramePr>
        <p:xfrm>
          <a:off x="2986088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17780"/>
              </p:ext>
            </p:extLst>
          </p:nvPr>
        </p:nvGraphicFramePr>
        <p:xfrm>
          <a:off x="2741886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886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2996952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7214517" y="1988840"/>
            <a:ext cx="669851" cy="444160"/>
            <a:chOff x="415174" y="1184641"/>
            <a:chExt cx="669851" cy="44416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0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3821"/>
              </p:ext>
            </p:extLst>
          </p:nvPr>
        </p:nvGraphicFramePr>
        <p:xfrm>
          <a:off x="2165350" y="3986213"/>
          <a:ext cx="44053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수식" r:id="rId3" imgW="2057400" imgH="393480" progId="Equation.3">
                  <p:embed/>
                </p:oleObj>
              </mc:Choice>
              <mc:Fallback>
                <p:oleObj name="수식" r:id="rId3" imgW="2057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986213"/>
                        <a:ext cx="44053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>
            <a:endCxn id="15" idx="2"/>
          </p:cNvCxnSpPr>
          <p:nvPr/>
        </p:nvCxnSpPr>
        <p:spPr>
          <a:xfrm flipV="1">
            <a:off x="4099152" y="1936750"/>
            <a:ext cx="1485226" cy="204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42362"/>
              </p:ext>
            </p:extLst>
          </p:nvPr>
        </p:nvGraphicFramePr>
        <p:xfrm>
          <a:off x="4139952" y="5500688"/>
          <a:ext cx="327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500688"/>
                        <a:ext cx="327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402523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213488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080301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75761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60550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95486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71937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6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893143"/>
              </p:ext>
            </p:extLst>
          </p:nvPr>
        </p:nvGraphicFramePr>
        <p:xfrm>
          <a:off x="1338263" y="3986213"/>
          <a:ext cx="60626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수식" r:id="rId3" imgW="2831760" imgH="393480" progId="Equation.3">
                  <p:embed/>
                </p:oleObj>
              </mc:Choice>
              <mc:Fallback>
                <p:oleObj name="수식" r:id="rId3" imgW="283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986213"/>
                        <a:ext cx="60626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72032"/>
              </p:ext>
            </p:extLst>
          </p:nvPr>
        </p:nvGraphicFramePr>
        <p:xfrm>
          <a:off x="4168416" y="5517232"/>
          <a:ext cx="298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수식" r:id="rId5" imgW="139680" imgH="203040" progId="Equation.3">
                  <p:embed/>
                </p:oleObj>
              </mc:Choice>
              <mc:Fallback>
                <p:oleObj name="수식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416" y="5517232"/>
                        <a:ext cx="298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67197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70807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035279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45852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443459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914560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37459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203848" y="3979546"/>
            <a:ext cx="432048" cy="81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28578" y="4202038"/>
            <a:ext cx="1232684" cy="38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21968"/>
              </p:ext>
            </p:extLst>
          </p:nvPr>
        </p:nvGraphicFramePr>
        <p:xfrm>
          <a:off x="801688" y="4057650"/>
          <a:ext cx="70691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수식" r:id="rId3" imgW="3301920" imgH="393480" progId="Equation.3">
                  <p:embed/>
                </p:oleObj>
              </mc:Choice>
              <mc:Fallback>
                <p:oleObj name="수식" r:id="rId3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057650"/>
                        <a:ext cx="70691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1475656" y="4797152"/>
            <a:ext cx="1728192" cy="79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486615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67294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69319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03098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수식" r:id="rId11" imgW="139680" imgH="203040" progId="Equation.3">
                  <p:embed/>
                </p:oleObj>
              </mc:Choice>
              <mc:Fallback>
                <p:oleObj name="수식" r:id="rId1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940285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27321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32770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95176"/>
              </p:ext>
            </p:extLst>
          </p:nvPr>
        </p:nvGraphicFramePr>
        <p:xfrm>
          <a:off x="4139952" y="5460330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수식" r:id="rId19" imgW="203040" imgH="228600" progId="Equation.3">
                  <p:embed/>
                </p:oleObj>
              </mc:Choice>
              <mc:Fallback>
                <p:oleObj name="수식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460330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2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87537"/>
              </p:ext>
            </p:extLst>
          </p:nvPr>
        </p:nvGraphicFramePr>
        <p:xfrm>
          <a:off x="1944246" y="1586573"/>
          <a:ext cx="2364423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수식" r:id="rId3" imgW="1002960" imgH="393480" progId="Equation.3">
                  <p:embed/>
                </p:oleObj>
              </mc:Choice>
              <mc:Fallback>
                <p:oleObj name="수식" r:id="rId3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246" y="1586573"/>
                        <a:ext cx="2364423" cy="92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98072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업데이트 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96037" y="1867442"/>
            <a:ext cx="191686" cy="261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92494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예를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로 놓을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91880" y="2129289"/>
            <a:ext cx="0" cy="79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92591"/>
              </p:ext>
            </p:extLst>
          </p:nvPr>
        </p:nvGraphicFramePr>
        <p:xfrm>
          <a:off x="2036763" y="4292600"/>
          <a:ext cx="2393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수식" r:id="rId5" imgW="1015920" imgH="393480" progId="Equation.3">
                  <p:embed/>
                </p:oleObj>
              </mc:Choice>
              <mc:Fallback>
                <p:oleObj name="수식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292600"/>
                        <a:ext cx="2393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5589240"/>
            <a:ext cx="67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에 대해서 업데이트 하려면 이 </a:t>
            </a:r>
            <a:r>
              <a:rPr lang="ko-KR" altLang="en-US" dirty="0" err="1" smtClean="0"/>
              <a:t>그레디언트를</a:t>
            </a:r>
            <a:r>
              <a:rPr lang="ko-KR" altLang="en-US" dirty="0" smtClean="0"/>
              <a:t> 구할 수 있어야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284715"/>
              </p:ext>
            </p:extLst>
          </p:nvPr>
        </p:nvGraphicFramePr>
        <p:xfrm>
          <a:off x="827584" y="5519112"/>
          <a:ext cx="508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수식" r:id="rId7" imgW="215640" imgH="215640" progId="Equation.3">
                  <p:embed/>
                </p:oleObj>
              </mc:Choice>
              <mc:Fallback>
                <p:oleObj name="수식" r:id="rId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519112"/>
                        <a:ext cx="508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1331640" y="4941168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355976" y="522920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96854" y="4365104"/>
            <a:ext cx="65912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9" y="661789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75911"/>
              </p:ext>
            </p:extLst>
          </p:nvPr>
        </p:nvGraphicFramePr>
        <p:xfrm>
          <a:off x="1117600" y="4895850"/>
          <a:ext cx="15509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수식" r:id="rId4" imgW="723600" imgH="342720" progId="Equation.3">
                  <p:embed/>
                </p:oleObj>
              </mc:Choice>
              <mc:Fallback>
                <p:oleObj name="수식" r:id="rId4" imgW="7236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600" y="4895850"/>
                        <a:ext cx="1550988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4185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7" idx="2"/>
          </p:cNvCxnSpPr>
          <p:nvPr/>
        </p:nvCxnSpPr>
        <p:spPr>
          <a:xfrm flipV="1">
            <a:off x="1108358" y="4787860"/>
            <a:ext cx="0" cy="2160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979" y="57866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flipV="1">
            <a:off x="1968370" y="5363924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3768" y="5795972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411760" y="5363924"/>
            <a:ext cx="475291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472135" y="1093837"/>
            <a:ext cx="669851" cy="444160"/>
            <a:chOff x="415174" y="1184641"/>
            <a:chExt cx="669851" cy="44416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3421906" y="3025941"/>
            <a:ext cx="669851" cy="444160"/>
            <a:chOff x="415174" y="1184641"/>
            <a:chExt cx="669851" cy="44416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488359" y="2101949"/>
            <a:ext cx="669851" cy="444160"/>
            <a:chOff x="415174" y="1184641"/>
            <a:chExt cx="669851" cy="44416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95536" y="2606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0471" y="399577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r>
              <a:rPr lang="ko-KR" altLang="en-US" dirty="0" smtClean="0"/>
              <a:t>정답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6819" y="4502903"/>
            <a:ext cx="4591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현재의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구하시오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Weight</a:t>
            </a:r>
            <a:r>
              <a:rPr lang="ko-KR" altLang="en-US" dirty="0" smtClean="0"/>
              <a:t>들을 한번씩 업데이트 시키기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한번 업데이트된 후의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구하고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처음의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보다 정답에 </a:t>
            </a:r>
            <a:r>
              <a:rPr lang="ko-KR" altLang="en-US" dirty="0" err="1" smtClean="0"/>
              <a:t>가까왔는지를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확인하</a:t>
            </a:r>
            <a:r>
              <a:rPr lang="ko-KR" altLang="en-US" dirty="0"/>
              <a:t>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6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9578" y="15119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A=0.5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578" y="18813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A=0.1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63150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16247" y="31409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 smtClean="0">
                <a:solidFill>
                  <a:srgbClr val="FF0000"/>
                </a:solidFill>
              </a:rPr>
              <a:t>=0.5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584" y="349171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B=0.2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206597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Output</a:t>
            </a:r>
            <a:r>
              <a:rPr lang="ko-KR" altLang="en-US" dirty="0" smtClean="0">
                <a:solidFill>
                  <a:srgbClr val="FF0000"/>
                </a:solidFill>
              </a:rPr>
              <a:t>정답 </a:t>
            </a:r>
            <a:r>
              <a:rPr lang="en-US" altLang="ko-KR" dirty="0" smtClean="0">
                <a:solidFill>
                  <a:srgbClr val="FF0000"/>
                </a:solidFill>
              </a:rPr>
              <a:t>: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91565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Output</a:t>
            </a:r>
            <a:r>
              <a:rPr lang="ko-KR" altLang="en-US" dirty="0" smtClean="0">
                <a:solidFill>
                  <a:srgbClr val="0070C0"/>
                </a:solidFill>
              </a:rPr>
              <a:t>정답 </a:t>
            </a:r>
            <a:r>
              <a:rPr lang="en-US" altLang="ko-KR" dirty="0" smtClean="0">
                <a:solidFill>
                  <a:srgbClr val="0070C0"/>
                </a:solidFill>
              </a:rPr>
              <a:t>: 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452" y="4725144"/>
            <a:ext cx="7958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A=0.5, B=0.5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정답이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되게 하고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A=0.1, B=0.2</a:t>
            </a:r>
            <a:r>
              <a:rPr lang="ko-KR" altLang="en-US" dirty="0" smtClean="0"/>
              <a:t>일 </a:t>
            </a:r>
            <a:r>
              <a:rPr lang="ko-KR" altLang="en-US" dirty="0"/>
              <a:t>때는 </a:t>
            </a:r>
            <a:r>
              <a:rPr lang="en-US" altLang="ko-KR" dirty="0"/>
              <a:t>output </a:t>
            </a:r>
            <a:r>
              <a:rPr lang="ko-KR" altLang="en-US" dirty="0"/>
              <a:t>정답이 </a:t>
            </a:r>
            <a:r>
              <a:rPr lang="en-US" altLang="ko-KR" dirty="0" smtClean="0"/>
              <a:t>2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되게 </a:t>
            </a:r>
            <a:r>
              <a:rPr lang="ko-KR" altLang="en-US" dirty="0" smtClean="0"/>
              <a:t>하기 위해서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어떻게</a:t>
            </a:r>
            <a:endParaRPr lang="en-US" altLang="ko-KR" dirty="0" smtClean="0"/>
          </a:p>
          <a:p>
            <a:r>
              <a:rPr lang="ko-KR" altLang="en-US" dirty="0" smtClean="0"/>
              <a:t>업데이트시켜야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3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658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12243"/>
              </p:ext>
            </p:extLst>
          </p:nvPr>
        </p:nvGraphicFramePr>
        <p:xfrm>
          <a:off x="395536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81667"/>
              </p:ext>
            </p:extLst>
          </p:nvPr>
        </p:nvGraphicFramePr>
        <p:xfrm>
          <a:off x="3197949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49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24222"/>
              </p:ext>
            </p:extLst>
          </p:nvPr>
        </p:nvGraphicFramePr>
        <p:xfrm>
          <a:off x="107504" y="5310188"/>
          <a:ext cx="838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" name="수식" r:id="rId7" imgW="457200" imgH="190440" progId="Equation.3">
                  <p:embed/>
                </p:oleObj>
              </mc:Choice>
              <mc:Fallback>
                <p:oleObj name="수식" r:id="rId7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10188"/>
                        <a:ext cx="8382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21053"/>
              </p:ext>
            </p:extLst>
          </p:nvPr>
        </p:nvGraphicFramePr>
        <p:xfrm>
          <a:off x="3330451" y="5148263"/>
          <a:ext cx="1025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" name="수식" r:id="rId9" imgW="558720" imgH="215640" progId="Equation.3">
                  <p:embed/>
                </p:oleObj>
              </mc:Choice>
              <mc:Fallback>
                <p:oleObj name="수식" r:id="rId9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451" y="5148263"/>
                        <a:ext cx="1025525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644618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04858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76354"/>
              </p:ext>
            </p:extLst>
          </p:nvPr>
        </p:nvGraphicFramePr>
        <p:xfrm>
          <a:off x="3795713" y="1235075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1235075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85038"/>
              </p:ext>
            </p:extLst>
          </p:nvPr>
        </p:nvGraphicFramePr>
        <p:xfrm>
          <a:off x="3817938" y="1581150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1581150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06663"/>
              </p:ext>
            </p:extLst>
          </p:nvPr>
        </p:nvGraphicFramePr>
        <p:xfrm>
          <a:off x="3760788" y="1941513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1941513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38634"/>
              </p:ext>
            </p:extLst>
          </p:nvPr>
        </p:nvGraphicFramePr>
        <p:xfrm>
          <a:off x="3835450" y="2805113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50" y="2805113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229068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54278"/>
              </p:ext>
            </p:extLst>
          </p:nvPr>
        </p:nvGraphicFramePr>
        <p:xfrm>
          <a:off x="1437428" y="607963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수식" r:id="rId19" imgW="304560" imgH="152280" progId="Equation.3">
                  <p:embed/>
                </p:oleObj>
              </mc:Choice>
              <mc:Fallback>
                <p:oleObj name="수식" r:id="rId19" imgW="304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28" y="607963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50813"/>
              </p:ext>
            </p:extLst>
          </p:nvPr>
        </p:nvGraphicFramePr>
        <p:xfrm>
          <a:off x="3342748" y="629183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수식" r:id="rId21" imgW="317160" imgH="177480" progId="Equation.3">
                  <p:embed/>
                </p:oleObj>
              </mc:Choice>
              <mc:Fallback>
                <p:oleObj name="수식" r:id="rId21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748" y="629183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59632" y="600943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          을 입력으로 주면 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이  출력으로 나와야 해</a:t>
            </a:r>
            <a:r>
              <a:rPr lang="en-US" altLang="ko-KR" sz="1400" dirty="0" smtClean="0"/>
              <a:t>.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모델에 가르쳐준다</a:t>
            </a:r>
            <a:r>
              <a:rPr lang="en-US" altLang="ko-KR" sz="1400" dirty="0" smtClean="0">
                <a:sym typeface="Wingdings" pitchFamily="2" charset="2"/>
              </a:rPr>
              <a:t>.     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772711" y="1271384"/>
            <a:ext cx="1742594" cy="28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44008" y="958696"/>
            <a:ext cx="0" cy="3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24176"/>
              </p:ext>
            </p:extLst>
          </p:nvPr>
        </p:nvGraphicFramePr>
        <p:xfrm>
          <a:off x="6424613" y="1187450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수식" r:id="rId23" imgW="380880" imgH="190440" progId="Equation.3">
                  <p:embed/>
                </p:oleObj>
              </mc:Choice>
              <mc:Fallback>
                <p:oleObj name="수식" r:id="rId23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187450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18950"/>
              </p:ext>
            </p:extLst>
          </p:nvPr>
        </p:nvGraphicFramePr>
        <p:xfrm>
          <a:off x="6442075" y="1539875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수식" r:id="rId25" imgW="355320" imgH="190440" progId="Equation.3">
                  <p:embed/>
                </p:oleObj>
              </mc:Choice>
              <mc:Fallback>
                <p:oleObj name="수식" r:id="rId2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1539875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74192"/>
              </p:ext>
            </p:extLst>
          </p:nvPr>
        </p:nvGraphicFramePr>
        <p:xfrm>
          <a:off x="6405563" y="1905000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수식" r:id="rId27" imgW="419040" imgH="190440" progId="Equation.3">
                  <p:embed/>
                </p:oleObj>
              </mc:Choice>
              <mc:Fallback>
                <p:oleObj name="수식" r:id="rId2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1905000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96638"/>
              </p:ext>
            </p:extLst>
          </p:nvPr>
        </p:nvGraphicFramePr>
        <p:xfrm>
          <a:off x="6405563" y="2792413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" name="수식" r:id="rId29" imgW="419040" imgH="190440" progId="Equation.3">
                  <p:embed/>
                </p:oleObj>
              </mc:Choice>
              <mc:Fallback>
                <p:oleObj name="수식" r:id="rId29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792413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588224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450618" y="1246437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04752" y="1246437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84168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33981" y="32849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07334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6948516" y="3068960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662799" y="1916832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38126" y="3861048"/>
            <a:ext cx="2754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입력과 출력의 쌍을 많이 주면서 </a:t>
            </a:r>
            <a:endParaRPr lang="en-US" altLang="ko-KR" sz="1400" dirty="0" smtClean="0"/>
          </a:p>
          <a:p>
            <a:r>
              <a:rPr lang="ko-KR" altLang="en-US" sz="1400" dirty="0" smtClean="0"/>
              <a:t>이러한 입력과 출력의 쌍을 </a:t>
            </a:r>
            <a:endParaRPr lang="en-US" altLang="ko-KR" sz="1400" dirty="0" smtClean="0"/>
          </a:p>
          <a:p>
            <a:r>
              <a:rPr lang="ko-KR" altLang="en-US" sz="1400" dirty="0" smtClean="0"/>
              <a:t>만족하도록 모델을 학습시킨다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07333" y="3556093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092280" y="3573016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79912" y="36543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915775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6775" y="394993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학습이 끝나면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44618" y="532324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937850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9512" y="602128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445510" y="5622291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83555" y="5938263"/>
            <a:ext cx="219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  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일 것 같다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469846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83276"/>
              </p:ext>
            </p:extLst>
          </p:nvPr>
        </p:nvGraphicFramePr>
        <p:xfrm>
          <a:off x="3762574" y="5982331"/>
          <a:ext cx="2333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" name="수식" r:id="rId31" imgW="126720" imgH="152280" progId="Equation.3">
                  <p:embed/>
                </p:oleObj>
              </mc:Choice>
              <mc:Fallback>
                <p:oleObj name="수식" r:id="rId3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574" y="5982331"/>
                        <a:ext cx="233362" cy="277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46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2212" y="2415833"/>
            <a:ext cx="8099577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랜덤으로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가짜 </a:t>
            </a:r>
            <a:r>
              <a:rPr lang="en-US" altLang="ko-KR" dirty="0" smtClean="0"/>
              <a:t>2-D </a:t>
            </a:r>
            <a:r>
              <a:rPr lang="ko-KR" altLang="en-US" dirty="0" smtClean="0"/>
              <a:t>데이터 채우기</a:t>
            </a:r>
            <a:r>
              <a:rPr lang="en-US" altLang="ko-KR" dirty="0" smtClean="0"/>
              <a:t>. (float64 -&gt; float32</a:t>
            </a:r>
            <a:r>
              <a:rPr lang="ko-KR" altLang="en-US" dirty="0" smtClean="0"/>
              <a:t>로 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# Making 100  </a:t>
            </a:r>
            <a:r>
              <a:rPr lang="en-US" altLang="ko-KR" dirty="0" smtClean="0"/>
              <a:t>2-D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  </a:t>
            </a:r>
            <a:r>
              <a:rPr lang="en-US" altLang="ko-KR" dirty="0"/>
              <a:t>(float64 -&gt; </a:t>
            </a:r>
            <a:r>
              <a:rPr lang="en-US" altLang="ko-KR" dirty="0" smtClean="0"/>
              <a:t>float32)</a:t>
            </a:r>
            <a:endParaRPr lang="en-US" altLang="ko-KR" dirty="0"/>
          </a:p>
          <a:p>
            <a:r>
              <a:rPr lang="en-US" altLang="ko-KR" dirty="0" err="1" smtClean="0"/>
              <a:t>x_data</a:t>
            </a:r>
            <a:r>
              <a:rPr lang="en-US" altLang="ko-KR" dirty="0" smtClean="0"/>
              <a:t> = np.float32(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(2, 100))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학습 레이블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목표값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아래의 식으로 산출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W_true</a:t>
            </a:r>
            <a:r>
              <a:rPr lang="en-US" altLang="ko-KR" dirty="0" smtClean="0"/>
              <a:t> = [0.1, 0.2], </a:t>
            </a:r>
            <a:r>
              <a:rPr lang="en-US" altLang="ko-KR" dirty="0" err="1" smtClean="0"/>
              <a:t>b_true</a:t>
            </a:r>
            <a:r>
              <a:rPr lang="en-US" altLang="ko-KR" dirty="0" smtClean="0"/>
              <a:t> = 0.3)</a:t>
            </a:r>
          </a:p>
          <a:p>
            <a:r>
              <a:rPr lang="en-US" altLang="ko-KR" dirty="0"/>
              <a:t># Give labels to </a:t>
            </a:r>
            <a:r>
              <a:rPr lang="en-US" altLang="ko-KR" dirty="0" err="1"/>
              <a:t>x_data</a:t>
            </a:r>
            <a:r>
              <a:rPr lang="en-US" altLang="ko-KR" dirty="0"/>
              <a:t> by applying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  (</a:t>
            </a:r>
            <a:r>
              <a:rPr lang="en-US" altLang="ko-KR" dirty="0" err="1" smtClean="0"/>
              <a:t>W_true</a:t>
            </a:r>
            <a:r>
              <a:rPr lang="en-US" altLang="ko-KR" dirty="0" smtClean="0"/>
              <a:t> </a:t>
            </a:r>
            <a:r>
              <a:rPr lang="en-US" altLang="ko-KR" dirty="0"/>
              <a:t>= [0.1, 0.2], </a:t>
            </a:r>
            <a:r>
              <a:rPr lang="en-US" altLang="ko-KR" dirty="0" err="1" smtClean="0"/>
              <a:t>b_true</a:t>
            </a:r>
            <a:r>
              <a:rPr lang="en-US" altLang="ko-KR" dirty="0" smtClean="0"/>
              <a:t> </a:t>
            </a:r>
            <a:r>
              <a:rPr lang="en-US" altLang="ko-KR" dirty="0"/>
              <a:t>= 0.3)</a:t>
            </a:r>
            <a:r>
              <a:rPr lang="en-US" altLang="ko-KR" dirty="0">
                <a:sym typeface="Wingdings" panose="05000000000000000000" pitchFamily="2" charset="2"/>
              </a:rPr>
              <a:t> The parameters that we want to find)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y_data</a:t>
            </a:r>
            <a:r>
              <a:rPr lang="en-US" altLang="ko-KR" dirty="0" smtClean="0"/>
              <a:t> = np.dot([0.100, 0.200],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+ 0.300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95753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 smtClean="0"/>
              <a:t>데이터를 만들기</a:t>
            </a:r>
            <a:endParaRPr lang="ko-KR" altLang="en-US" dirty="0"/>
          </a:p>
        </p:txBody>
      </p:sp>
      <p:sp>
        <p:nvSpPr>
          <p:cNvPr id="9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1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00276" y="2758936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40248" y="2780928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3618" y="2758936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4597" y="3184242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758936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02675" y="2780928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37560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203684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59832" y="3131676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7516" y="44752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4788024" y="1556792"/>
            <a:ext cx="314031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1305641" y="2358172"/>
            <a:ext cx="314031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62152" y="1234068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Randorm</a:t>
            </a:r>
            <a:r>
              <a:rPr lang="ko-KR" altLang="en-US" dirty="0" smtClean="0"/>
              <a:t>으로 준다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2589" y="1927849"/>
            <a:ext cx="343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</a:t>
            </a:r>
            <a:r>
              <a:rPr lang="ko-KR" altLang="en-US" dirty="0" smtClean="0"/>
              <a:t>으로 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계산함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653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90503" y="2132856"/>
            <a:ext cx="669386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tf.zeros</a:t>
            </a:r>
            <a:r>
              <a:rPr lang="en-US" altLang="ko-KR" dirty="0" smtClean="0"/>
              <a:t>([1]))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1x2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웨이트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균등 </a:t>
            </a:r>
            <a:r>
              <a:rPr lang="ko-KR" altLang="en-US" dirty="0" err="1" smtClean="0"/>
              <a:t>랜덤값으로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tf.random_uniform</a:t>
            </a:r>
            <a:r>
              <a:rPr lang="en-US" altLang="ko-KR" dirty="0" smtClean="0"/>
              <a:t>([1, 2], -1.0, 1.0))</a:t>
            </a:r>
          </a:p>
          <a:p>
            <a:endParaRPr lang="en-US" altLang="ko-KR" dirty="0"/>
          </a:p>
          <a:p>
            <a:r>
              <a:rPr lang="en-US" altLang="ko-KR" dirty="0" smtClean="0"/>
              <a:t>#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x_data</a:t>
            </a:r>
            <a:r>
              <a:rPr lang="ko-KR" altLang="en-US" dirty="0" smtClean="0"/>
              <a:t>랑 곱하고 </a:t>
            </a:r>
            <a:r>
              <a:rPr lang="en-US" altLang="ko-KR" dirty="0" smtClean="0"/>
              <a:t> b</a:t>
            </a:r>
            <a:r>
              <a:rPr lang="ko-KR" altLang="en-US" dirty="0" smtClean="0"/>
              <a:t>를 더하기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tf.matmul</a:t>
            </a:r>
            <a:r>
              <a:rPr lang="en-US" altLang="ko-KR" dirty="0" smtClean="0"/>
              <a:t>(W,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0503" y="1628800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/>
              <a:t>입력 데이터와 </a:t>
            </a:r>
            <a:r>
              <a:rPr lang="en-US" altLang="ko-KR" dirty="0"/>
              <a:t>W, b</a:t>
            </a:r>
            <a:r>
              <a:rPr lang="ko-KR" altLang="en-US" dirty="0"/>
              <a:t>를 사용해 선형 모델을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9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8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31840" y="275893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06840" y="2780928"/>
            <a:ext cx="1736721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2809416"/>
            <a:ext cx="1089274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83568" y="3137560"/>
            <a:ext cx="393948" cy="1324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1534" y="2806328"/>
            <a:ext cx="682871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7141" y="280848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06276"/>
            <a:ext cx="3402964" cy="13942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13167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39634" y="313167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5520" y="447521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9752" y="1331476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Any random number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71800" y="1700808"/>
            <a:ext cx="467834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635896" y="1700808"/>
            <a:ext cx="178509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32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4028257" y="518047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4349" y="519450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840" y="56011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21" y="450912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13065" y="53732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78078" y="399891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158781" y="521025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0113" y="583995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97945" y="536051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95172" y="538762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29521" y="53605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8975" y="537210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66063" y="5382508"/>
            <a:ext cx="191039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86195" y="53698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723" y="538250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88943" y="5385596"/>
            <a:ext cx="1449823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2690" y="4127035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728794" y="3983019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82186" y="39957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69486" y="43557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0734" y="41651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+b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3246" y="541006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67195" y="520754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590433" y="573325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05739" y="573325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81721" y="574254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5172" y="413978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0.1r1+0.9r2+b=</a:t>
            </a:r>
            <a:endParaRPr lang="ko-KR" altLang="en-US" dirty="0"/>
          </a:p>
        </p:txBody>
      </p:sp>
      <p:sp>
        <p:nvSpPr>
          <p:cNvPr id="34" name="양쪽 대괄호 33"/>
          <p:cNvSpPr/>
          <p:nvPr/>
        </p:nvSpPr>
        <p:spPr>
          <a:xfrm>
            <a:off x="3962152" y="715974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928244" y="7300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9735" y="113666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3316" y="4462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46960" y="9087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왼쪽 중괄호 43"/>
          <p:cNvSpPr/>
          <p:nvPr/>
        </p:nvSpPr>
        <p:spPr>
          <a:xfrm rot="5400000">
            <a:off x="4811973" y="-465581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/>
          <p:cNvSpPr/>
          <p:nvPr/>
        </p:nvSpPr>
        <p:spPr>
          <a:xfrm rot="10800000">
            <a:off x="6092676" y="745755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44008" y="1375460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00276" y="896020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48" name="양쪽 대괄호 47"/>
          <p:cNvSpPr/>
          <p:nvPr/>
        </p:nvSpPr>
        <p:spPr>
          <a:xfrm>
            <a:off x="229067" y="923132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63416" y="8960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32870" y="907604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1" name="양쪽 대괄호 50"/>
          <p:cNvSpPr/>
          <p:nvPr/>
        </p:nvSpPr>
        <p:spPr>
          <a:xfrm>
            <a:off x="6740248" y="918012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20090" y="9053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3618" y="91801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93618" y="896020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24597" y="1321326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88367" y="2599543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57" name="양쪽 대괄호 56"/>
          <p:cNvSpPr/>
          <p:nvPr/>
        </p:nvSpPr>
        <p:spPr>
          <a:xfrm>
            <a:off x="2624471" y="2455527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77863" y="246822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65163" y="2828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46411" y="26376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896020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802675" y="918012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001090" y="743050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2339752" y="1287344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3000276" y="1423860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72969" y="1274644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524328" y="1340768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059832" y="1268760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115616" y="1278052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77516" y="26122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40" idx="2"/>
          </p:cNvCxnSpPr>
          <p:nvPr/>
        </p:nvCxnSpPr>
        <p:spPr>
          <a:xfrm flipV="1">
            <a:off x="870373" y="4509120"/>
            <a:ext cx="264132" cy="85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9952" y="3009726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 , y , and </a:t>
            </a:r>
            <a:r>
              <a:rPr lang="en-US" altLang="ko-KR" dirty="0" err="1" smtClean="0"/>
              <a:t>x_data</a:t>
            </a:r>
            <a:endParaRPr lang="en-US" altLang="ko-KR" dirty="0" smtClean="0"/>
          </a:p>
          <a:p>
            <a:r>
              <a:rPr lang="en-US" altLang="ko-KR" dirty="0" smtClean="0"/>
              <a:t>Find W and b which reduces the difference between</a:t>
            </a:r>
          </a:p>
          <a:p>
            <a:r>
              <a:rPr lang="en-US" altLang="ko-KR" dirty="0" smtClean="0"/>
              <a:t>y and </a:t>
            </a:r>
            <a:r>
              <a:rPr lang="en-US" altLang="ko-KR" dirty="0" err="1" smtClean="0"/>
              <a:t>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900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76" y="216169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 err="1" smtClean="0"/>
              <a:t>경사하강법</a:t>
            </a:r>
            <a:r>
              <a:rPr lang="en-US" altLang="ko-KR" dirty="0" smtClean="0"/>
              <a:t>(Gradient descent)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4980" y="2671301"/>
            <a:ext cx="6085332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손실 함수 정의 </a:t>
            </a:r>
            <a:r>
              <a:rPr lang="en-US" altLang="ko-KR" dirty="0" smtClean="0"/>
              <a:t>(define loss function)</a:t>
            </a:r>
            <a:endParaRPr lang="ko-KR" altLang="en-US" dirty="0" smtClean="0"/>
          </a:p>
          <a:p>
            <a:r>
              <a:rPr lang="en-US" altLang="ko-KR" dirty="0" smtClean="0"/>
              <a:t>loss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tf.square</a:t>
            </a:r>
            <a:r>
              <a:rPr lang="en-US" altLang="ko-KR" dirty="0" smtClean="0"/>
              <a:t>(y -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경사하강법으로</a:t>
            </a:r>
            <a:r>
              <a:rPr lang="ko-KR" altLang="en-US" dirty="0" smtClean="0"/>
              <a:t> 손실 함수를 최소화 </a:t>
            </a:r>
            <a:r>
              <a:rPr lang="en-US" altLang="ko-KR" dirty="0" smtClean="0"/>
              <a:t>(0.5</a:t>
            </a:r>
            <a:r>
              <a:rPr lang="ko-KR" altLang="en-US" dirty="0" smtClean="0"/>
              <a:t>는 학습 비율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en-US" altLang="ko-KR" dirty="0" smtClean="0"/>
              <a:t># Set the gradient descent optimizer with alpha = 0.5</a:t>
            </a:r>
          </a:p>
          <a:p>
            <a:r>
              <a:rPr lang="en-US" altLang="ko-KR" dirty="0" smtClean="0"/>
              <a:t>optimizer = </a:t>
            </a:r>
            <a:r>
              <a:rPr lang="en-US" altLang="ko-KR" dirty="0" err="1" smtClean="0"/>
              <a:t>tf.train.GradientDescentOptimizer</a:t>
            </a:r>
            <a:r>
              <a:rPr lang="en-US" altLang="ko-KR" dirty="0" smtClean="0"/>
              <a:t>(0.5)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loss</a:t>
            </a:r>
            <a:r>
              <a:rPr lang="ko-KR" altLang="en-US" dirty="0" smtClean="0"/>
              <a:t>를 최소화하는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</a:t>
            </a:r>
            <a:r>
              <a:rPr lang="ko-KR" altLang="en-US" dirty="0" smtClean="0"/>
              <a:t>를 찾는 학습 오퍼레이션을 정의</a:t>
            </a:r>
            <a:endParaRPr lang="en-US" altLang="ko-KR" dirty="0" smtClean="0"/>
          </a:p>
          <a:p>
            <a:r>
              <a:rPr lang="en-US" altLang="ko-KR" dirty="0"/>
              <a:t># </a:t>
            </a:r>
            <a:r>
              <a:rPr lang="en-US" altLang="ko-KR" dirty="0" smtClean="0"/>
              <a:t>set the train operator which finds W and b which minimize loss</a:t>
            </a:r>
          </a:p>
          <a:p>
            <a:r>
              <a:rPr lang="en-US" altLang="ko-KR" dirty="0" smtClean="0"/>
              <a:t>train = </a:t>
            </a:r>
            <a:r>
              <a:rPr lang="en-US" altLang="ko-KR" dirty="0" err="1" smtClean="0"/>
              <a:t>optimizer.minimize</a:t>
            </a:r>
            <a:r>
              <a:rPr lang="en-US" altLang="ko-KR" dirty="0" smtClean="0"/>
              <a:t>(loss)</a:t>
            </a:r>
            <a:endParaRPr lang="ko-KR" altLang="en-US" dirty="0"/>
          </a:p>
        </p:txBody>
      </p:sp>
      <p:sp>
        <p:nvSpPr>
          <p:cNvPr id="7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1156" y="1812880"/>
            <a:ext cx="78673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모든 변수를 초기화하는 오퍼레이션 정의</a:t>
            </a:r>
            <a:r>
              <a:rPr lang="en-US" altLang="ko-KR" dirty="0" smtClean="0"/>
              <a:t> (operation which initializes all variables)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tf.initialize_all_variables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세션 시작 </a:t>
            </a:r>
            <a:r>
              <a:rPr lang="en-US" altLang="ko-KR" dirty="0" smtClean="0"/>
              <a:t>(start session)</a:t>
            </a:r>
            <a:endParaRPr lang="ko-KR" altLang="en-US" dirty="0" smtClean="0"/>
          </a:p>
          <a:p>
            <a:r>
              <a:rPr lang="en-US" altLang="ko-KR" dirty="0" err="1" smtClean="0"/>
              <a:t>sess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tf.Session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200</a:t>
            </a:r>
            <a:r>
              <a:rPr lang="ko-KR" altLang="en-US" dirty="0" smtClean="0"/>
              <a:t>번 학습</a:t>
            </a:r>
            <a:r>
              <a:rPr lang="en-US" altLang="ko-KR" dirty="0" smtClean="0"/>
              <a:t>. 200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train operation</a:t>
            </a:r>
            <a:r>
              <a:rPr lang="ko-KR" altLang="en-US" dirty="0" smtClean="0"/>
              <a:t>을 실행하기 </a:t>
            </a:r>
            <a:r>
              <a:rPr lang="en-US" altLang="ko-KR" dirty="0" smtClean="0"/>
              <a:t>(iterate 200 times the train operation)</a:t>
            </a:r>
          </a:p>
          <a:p>
            <a:r>
              <a:rPr lang="en-US" altLang="ko-KR" dirty="0" smtClean="0"/>
              <a:t>for step in range(200):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(train)</a:t>
            </a:r>
          </a:p>
          <a:p>
            <a:r>
              <a:rPr lang="en-US" altLang="ko-KR" dirty="0" smtClean="0"/>
              <a:t>    if step % 20 == 0:        </a:t>
            </a:r>
          </a:p>
          <a:p>
            <a:r>
              <a:rPr lang="en-US" altLang="ko-KR" dirty="0" smtClean="0"/>
              <a:t>        print step,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(W),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1156" y="141277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mtClean="0"/>
              <a:t>학습세션시작</a:t>
            </a:r>
            <a:endParaRPr lang="ko-KR" altLang="en-US" dirty="0"/>
          </a:p>
        </p:txBody>
      </p:sp>
      <p:sp>
        <p:nvSpPr>
          <p:cNvPr id="7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tx1"/>
                </a:solidFill>
              </a:rPr>
              <a:t>모델 학습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3068960"/>
            <a:ext cx="6745206" cy="23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0374" y="1556792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의 레이블은 </a:t>
            </a:r>
            <a:r>
              <a:rPr lang="en-US" altLang="ko-KR" dirty="0"/>
              <a:t>0~9</a:t>
            </a:r>
            <a:r>
              <a:rPr lang="ko-KR" altLang="en-US" dirty="0"/>
              <a:t>의 값이지만</a:t>
            </a:r>
            <a:r>
              <a:rPr lang="en-US" altLang="ko-KR" dirty="0"/>
              <a:t>, </a:t>
            </a:r>
            <a:r>
              <a:rPr lang="ko-KR" altLang="en-US" dirty="0"/>
              <a:t>이것은 연속된 숫자가 아닌 카테고리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One-Hot Encoding</a:t>
            </a:r>
            <a:r>
              <a:rPr lang="ko-KR" altLang="en-US" dirty="0"/>
              <a:t>이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번째 카테고리는 </a:t>
            </a:r>
            <a:r>
              <a:rPr lang="en-US" altLang="ko-KR" dirty="0"/>
              <a:t>[0, 0, 0, 0, 0, 1, 0, 0, 0, 0], </a:t>
            </a:r>
            <a:r>
              <a:rPr lang="en-US" altLang="ko-KR" dirty="0" smtClean="0"/>
              <a:t> 0</a:t>
            </a:r>
            <a:r>
              <a:rPr lang="ko-KR" altLang="en-US" dirty="0"/>
              <a:t>은 </a:t>
            </a:r>
            <a:r>
              <a:rPr lang="en-US" altLang="ko-KR" dirty="0"/>
              <a:t>[1, 0, 0, 0, 0, 0, 0, 0, 0, 0] </a:t>
            </a:r>
            <a:r>
              <a:rPr lang="ko-KR" altLang="en-US" dirty="0"/>
              <a:t>식으로 </a:t>
            </a:r>
            <a:r>
              <a:rPr lang="ko-KR" altLang="en-US" dirty="0" smtClean="0"/>
              <a:t>표현됨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020732" cy="268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2212" y="1303149"/>
            <a:ext cx="8099577" cy="1765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에는 </a:t>
            </a:r>
            <a:r>
              <a:rPr lang="en-US" altLang="ko-KR" dirty="0"/>
              <a:t>55,000</a:t>
            </a:r>
            <a:r>
              <a:rPr lang="ko-KR" altLang="en-US" dirty="0"/>
              <a:t>개의 학습용 이미지 </a:t>
            </a:r>
            <a:r>
              <a:rPr lang="en-US" altLang="ko-KR" dirty="0"/>
              <a:t>+ 10,000</a:t>
            </a:r>
            <a:r>
              <a:rPr lang="ko-KR" altLang="en-US" dirty="0"/>
              <a:t>개의 테스트 이미지 </a:t>
            </a:r>
            <a:r>
              <a:rPr lang="en-US" altLang="ko-KR" dirty="0"/>
              <a:t>+ 5,000</a:t>
            </a:r>
            <a:r>
              <a:rPr lang="ko-KR" altLang="en-US" dirty="0"/>
              <a:t>개의 검증 이미지가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각 이미지는 </a:t>
            </a:r>
            <a:r>
              <a:rPr lang="en-US" altLang="ko-KR" dirty="0"/>
              <a:t>28x28 </a:t>
            </a:r>
            <a:r>
              <a:rPr lang="ko-KR" altLang="en-US" dirty="0"/>
              <a:t>크기를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. </a:t>
            </a:r>
            <a:r>
              <a:rPr lang="ko-KR" altLang="en-US" dirty="0"/>
              <a:t>이것을 펼치면 </a:t>
            </a:r>
            <a:r>
              <a:rPr lang="en-US" altLang="ko-KR" dirty="0"/>
              <a:t>784 </a:t>
            </a:r>
            <a:r>
              <a:rPr lang="ko-KR" altLang="en-US" dirty="0"/>
              <a:t>차원의 벡터가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read_data_sets</a:t>
            </a:r>
            <a:r>
              <a:rPr lang="ko-KR" altLang="en-US" dirty="0"/>
              <a:t>에서 반환되는 값은 </a:t>
            </a:r>
            <a:r>
              <a:rPr lang="en-US" altLang="ko-KR" dirty="0" err="1"/>
              <a:t>mnist.train.image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/>
              <a:t>[55000, 784] </a:t>
            </a:r>
            <a:r>
              <a:rPr lang="ko-KR" altLang="en-US" dirty="0"/>
              <a:t>크기의 </a:t>
            </a:r>
            <a:r>
              <a:rPr lang="ko-KR" altLang="en-US" dirty="0" err="1" smtClean="0"/>
              <a:t>텐서임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4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428568"/>
            <a:ext cx="8099577" cy="19284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2D </a:t>
            </a:r>
            <a:r>
              <a:rPr lang="ko-KR" altLang="en-US" dirty="0" err="1"/>
              <a:t>텐서를</a:t>
            </a:r>
            <a:r>
              <a:rPr lang="ko-KR" altLang="en-US" dirty="0"/>
              <a:t> 위한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en-US" altLang="ko-KR" dirty="0"/>
              <a:t>(Placeholder)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이곳에 데이터가 채워지게 됩니다</a:t>
            </a:r>
            <a:r>
              <a:rPr lang="en-US" altLang="ko-KR" dirty="0"/>
              <a:t>. None</a:t>
            </a:r>
            <a:r>
              <a:rPr lang="ko-KR" altLang="en-US" dirty="0"/>
              <a:t>은 행의 수가 한정되지 않는다는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가중치와 바이어스 변수는 기본값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 </a:t>
            </a:r>
            <a:r>
              <a:rPr lang="ko-KR" altLang="en-US" dirty="0"/>
              <a:t>이 변수들에 학습의 결과가 저장됩니다</a:t>
            </a:r>
            <a:r>
              <a:rPr lang="en-US" altLang="ko-KR" dirty="0"/>
              <a:t>. W</a:t>
            </a:r>
            <a:r>
              <a:rPr lang="ko-KR" altLang="en-US" dirty="0"/>
              <a:t>는 </a:t>
            </a:r>
            <a:r>
              <a:rPr lang="en-US" altLang="ko-KR" dirty="0"/>
              <a:t>[784, 10]</a:t>
            </a:r>
            <a:r>
              <a:rPr lang="ko-KR" altLang="en-US" dirty="0"/>
              <a:t>의 행태를 가지는데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784</a:t>
            </a:r>
            <a:r>
              <a:rPr lang="ko-KR" altLang="en-US" dirty="0"/>
              <a:t>차원의 이미지 벡터를 곱해</a:t>
            </a:r>
            <a:r>
              <a:rPr lang="en-US" altLang="ko-KR" dirty="0"/>
              <a:t>, 10</a:t>
            </a:r>
            <a:r>
              <a:rPr lang="ko-KR" altLang="en-US" dirty="0"/>
              <a:t>차원</a:t>
            </a:r>
            <a:r>
              <a:rPr lang="en-US" altLang="ko-KR" dirty="0"/>
              <a:t>(</a:t>
            </a: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en-US" altLang="ko-KR" dirty="0"/>
              <a:t>0~9)</a:t>
            </a:r>
            <a:r>
              <a:rPr lang="ko-KR" altLang="en-US" dirty="0"/>
              <a:t>의 결과를 내기 위한 것입니다</a:t>
            </a:r>
            <a:r>
              <a:rPr lang="en-US" altLang="ko-KR" dirty="0"/>
              <a:t>. b</a:t>
            </a:r>
            <a:r>
              <a:rPr lang="ko-KR" altLang="en-US" dirty="0"/>
              <a:t>는 결과에 더하기 위해 </a:t>
            </a:r>
            <a:r>
              <a:rPr lang="en-US" altLang="ko-KR" dirty="0"/>
              <a:t>10</a:t>
            </a:r>
            <a:r>
              <a:rPr lang="ko-KR" altLang="en-US" dirty="0"/>
              <a:t>차원이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4417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이미지 데이터 </a:t>
            </a:r>
            <a:r>
              <a:rPr lang="ko-KR" altLang="en-US" dirty="0" err="1"/>
              <a:t>플레이스홀더</a:t>
            </a:r>
            <a:endParaRPr lang="ko-KR" altLang="en-US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 784])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웨이트와</a:t>
            </a:r>
            <a:r>
              <a:rPr lang="ko-KR" altLang="en-US" dirty="0"/>
              <a:t> 바이어스 변수</a:t>
            </a:r>
          </a:p>
          <a:p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([784,10]))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([10]))</a:t>
            </a:r>
            <a:endParaRPr lang="ko-KR" altLang="en-US" dirty="0"/>
          </a:p>
        </p:txBody>
      </p:sp>
      <p:sp>
        <p:nvSpPr>
          <p:cNvPr id="5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4" y="1080545"/>
            <a:ext cx="387635" cy="4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35" y="191683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5" y="2812817"/>
            <a:ext cx="481241" cy="30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52" y="1571202"/>
            <a:ext cx="503925" cy="3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3701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47" y="232265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16" y="3305855"/>
            <a:ext cx="582302" cy="3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64" y="1722306"/>
            <a:ext cx="670725" cy="48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09243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981983"/>
              </p:ext>
            </p:extLst>
          </p:nvPr>
        </p:nvGraphicFramePr>
        <p:xfrm>
          <a:off x="600121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" name="수식" r:id="rId10" imgW="114120" imgH="126720" progId="Equation.3">
                  <p:embed/>
                </p:oleObj>
              </mc:Choice>
              <mc:Fallback>
                <p:oleObj name="수식" r:id="rId10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1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47152"/>
              </p:ext>
            </p:extLst>
          </p:nvPr>
        </p:nvGraphicFramePr>
        <p:xfrm>
          <a:off x="3402534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4" name="수식" r:id="rId12" imgW="126720" imgH="152280" progId="Equation.3">
                  <p:embed/>
                </p:oleObj>
              </mc:Choice>
              <mc:Fallback>
                <p:oleObj name="수식" r:id="rId1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260414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584753"/>
              </p:ext>
            </p:extLst>
          </p:nvPr>
        </p:nvGraphicFramePr>
        <p:xfrm>
          <a:off x="179512" y="5427633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" name="수식" r:id="rId14" imgW="355320" imgH="190440" progId="Equation.3">
                  <p:embed/>
                </p:oleObj>
              </mc:Choice>
              <mc:Fallback>
                <p:oleObj name="수식" r:id="rId14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27633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33837"/>
              </p:ext>
            </p:extLst>
          </p:nvPr>
        </p:nvGraphicFramePr>
        <p:xfrm>
          <a:off x="3511207" y="5137150"/>
          <a:ext cx="15605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" name="수식" r:id="rId16" imgW="850680" imgH="228600" progId="Equation.3">
                  <p:embed/>
                </p:oleObj>
              </mc:Choice>
              <mc:Fallback>
                <p:oleObj name="수식" r:id="rId16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207" y="5137150"/>
                        <a:ext cx="1560513" cy="417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849203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009443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56342"/>
              </p:ext>
            </p:extLst>
          </p:nvPr>
        </p:nvGraphicFramePr>
        <p:xfrm>
          <a:off x="3677270" y="1255738"/>
          <a:ext cx="1974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" name="수식" r:id="rId18" imgW="1079280" imgH="203040" progId="Equation.3">
                  <p:embed/>
                </p:oleObj>
              </mc:Choice>
              <mc:Fallback>
                <p:oleObj name="수식" r:id="rId18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270" y="1255738"/>
                        <a:ext cx="19748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85211"/>
              </p:ext>
            </p:extLst>
          </p:nvPr>
        </p:nvGraphicFramePr>
        <p:xfrm>
          <a:off x="3657768" y="1786223"/>
          <a:ext cx="2443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수식" r:id="rId20" imgW="1333440" imgH="203040" progId="Equation.3">
                  <p:embed/>
                </p:oleObj>
              </mc:Choice>
              <mc:Fallback>
                <p:oleObj name="수식" r:id="rId20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68" y="1786223"/>
                        <a:ext cx="2443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50896"/>
              </p:ext>
            </p:extLst>
          </p:nvPr>
        </p:nvGraphicFramePr>
        <p:xfrm>
          <a:off x="3667125" y="2347913"/>
          <a:ext cx="1974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수식" r:id="rId22" imgW="1079280" imgH="203040" progId="Equation.3">
                  <p:embed/>
                </p:oleObj>
              </mc:Choice>
              <mc:Fallback>
                <p:oleObj name="수식" r:id="rId22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347913"/>
                        <a:ext cx="19748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90780"/>
              </p:ext>
            </p:extLst>
          </p:nvPr>
        </p:nvGraphicFramePr>
        <p:xfrm>
          <a:off x="3641005" y="3214688"/>
          <a:ext cx="2443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수식" r:id="rId24" imgW="1333440" imgH="203040" progId="Equation.3">
                  <p:embed/>
                </p:oleObj>
              </mc:Choice>
              <mc:Fallback>
                <p:oleObj name="수식" r:id="rId24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005" y="3214688"/>
                        <a:ext cx="2443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808185"/>
            <a:ext cx="553998" cy="332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87953"/>
              </p:ext>
            </p:extLst>
          </p:nvPr>
        </p:nvGraphicFramePr>
        <p:xfrm>
          <a:off x="1337546" y="670662"/>
          <a:ext cx="4238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수식" r:id="rId26" imgW="215640" imgH="126720" progId="Equation.3">
                  <p:embed/>
                </p:oleObj>
              </mc:Choice>
              <mc:Fallback>
                <p:oleObj name="수식" r:id="rId26" imgW="21564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546" y="670662"/>
                        <a:ext cx="423863" cy="211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99912"/>
              </p:ext>
            </p:extLst>
          </p:nvPr>
        </p:nvGraphicFramePr>
        <p:xfrm>
          <a:off x="3680718" y="602332"/>
          <a:ext cx="6032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수식" r:id="rId28" imgW="355320" imgH="203040" progId="Equation.3">
                  <p:embed/>
                </p:oleObj>
              </mc:Choice>
              <mc:Fallback>
                <p:oleObj name="수식" r:id="rId28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718" y="602332"/>
                        <a:ext cx="603250" cy="306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59632" y="600943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                    을 입력으로 주면  </a:t>
            </a:r>
            <a:r>
              <a:rPr lang="en-US" altLang="ko-KR" sz="1400" dirty="0" smtClean="0"/>
              <a:t>          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가 출력으로 나와야 해</a:t>
            </a:r>
            <a:r>
              <a:rPr lang="en-US" altLang="ko-KR" sz="1400" dirty="0" smtClean="0"/>
              <a:t>.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모델에 가르쳐준다</a:t>
            </a:r>
            <a:r>
              <a:rPr lang="en-US" altLang="ko-KR" sz="1400" dirty="0" smtClean="0">
                <a:sym typeface="Wingdings" pitchFamily="2" charset="2"/>
              </a:rPr>
              <a:t>.     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615590" y="1204461"/>
            <a:ext cx="2108538" cy="422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69859" y="958696"/>
            <a:ext cx="1" cy="24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38640"/>
              </p:ext>
            </p:extLst>
          </p:nvPr>
        </p:nvGraphicFramePr>
        <p:xfrm>
          <a:off x="7176771" y="1157685"/>
          <a:ext cx="1334135" cy="41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수식" r:id="rId30" imgW="660240" imgH="203040" progId="Equation.3">
                  <p:embed/>
                </p:oleObj>
              </mc:Choice>
              <mc:Fallback>
                <p:oleObj name="수식" r:id="rId30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771" y="1157685"/>
                        <a:ext cx="1334135" cy="41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921218"/>
              </p:ext>
            </p:extLst>
          </p:nvPr>
        </p:nvGraphicFramePr>
        <p:xfrm>
          <a:off x="7186613" y="1528763"/>
          <a:ext cx="1679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수식" r:id="rId32" imgW="914400" imgH="203040" progId="Equation.3">
                  <p:embed/>
                </p:oleObj>
              </mc:Choice>
              <mc:Fallback>
                <p:oleObj name="수식" r:id="rId32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1528763"/>
                        <a:ext cx="1679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77521"/>
              </p:ext>
            </p:extLst>
          </p:nvPr>
        </p:nvGraphicFramePr>
        <p:xfrm>
          <a:off x="7253288" y="1893888"/>
          <a:ext cx="1212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수식" r:id="rId34" imgW="660240" imgH="203040" progId="Equation.3">
                  <p:embed/>
                </p:oleObj>
              </mc:Choice>
              <mc:Fallback>
                <p:oleObj name="수식" r:id="rId34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1893888"/>
                        <a:ext cx="12128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7404"/>
              </p:ext>
            </p:extLst>
          </p:nvPr>
        </p:nvGraphicFramePr>
        <p:xfrm>
          <a:off x="7185025" y="2781300"/>
          <a:ext cx="16811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수식" r:id="rId36" imgW="914400" imgH="203040" progId="Equation.3">
                  <p:embed/>
                </p:oleObj>
              </mc:Choice>
              <mc:Fallback>
                <p:oleObj name="수식" r:id="rId36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2781300"/>
                        <a:ext cx="16811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34426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369295" y="1097236"/>
            <a:ext cx="560311" cy="20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81505" y="1246437"/>
            <a:ext cx="677976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98077" y="32849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476242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8224210" y="3068960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6806242" y="1873579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72200" y="3914472"/>
            <a:ext cx="2754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입력과 출력의 쌍을 많이 주면서 </a:t>
            </a:r>
            <a:endParaRPr lang="en-US" altLang="ko-KR" sz="1400" dirty="0" smtClean="0"/>
          </a:p>
          <a:p>
            <a:r>
              <a:rPr lang="ko-KR" altLang="en-US" sz="1400" dirty="0" smtClean="0"/>
              <a:t>이러한 입력과 출력의 쌍을 </a:t>
            </a:r>
            <a:endParaRPr lang="en-US" altLang="ko-KR" sz="1400" dirty="0" smtClean="0"/>
          </a:p>
          <a:p>
            <a:r>
              <a:rPr lang="ko-KR" altLang="en-US" sz="1400" dirty="0" smtClean="0"/>
              <a:t>만족하도록 모델을 학습시킨다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806242" y="3556094"/>
            <a:ext cx="465187" cy="35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357235" y="3573016"/>
            <a:ext cx="599141" cy="37692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35896" y="4067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03859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94859" y="394993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학습이 끝나면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0490" y="5301208"/>
            <a:ext cx="52713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49538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212" y="620595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5576" y="58052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27504" y="5981783"/>
            <a:ext cx="281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                </a:t>
            </a:r>
            <a:r>
              <a:rPr lang="ko-KR" altLang="en-US" sz="1600" dirty="0" smtClean="0"/>
              <a:t>는  고양이 일  것 같다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681534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03149"/>
              </p:ext>
            </p:extLst>
          </p:nvPr>
        </p:nvGraphicFramePr>
        <p:xfrm>
          <a:off x="3764513" y="5924550"/>
          <a:ext cx="65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수식" r:id="rId38" imgW="355320" imgH="215640" progId="Equation.3">
                  <p:embed/>
                </p:oleObj>
              </mc:Choice>
              <mc:Fallback>
                <p:oleObj name="수식" r:id="rId38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513" y="5924550"/>
                        <a:ext cx="6540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7" y="5416522"/>
            <a:ext cx="378741" cy="39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56" y="476672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757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840448"/>
              </p:ext>
            </p:extLst>
          </p:nvPr>
        </p:nvGraphicFramePr>
        <p:xfrm>
          <a:off x="611560" y="1268760"/>
          <a:ext cx="47323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수식" r:id="rId3" imgW="2679480" imgH="419040" progId="Equation.3">
                  <p:embed/>
                </p:oleObj>
              </mc:Choice>
              <mc:Fallback>
                <p:oleObj name="수식" r:id="rId3" imgW="2679480" imgH="41904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760"/>
                        <a:ext cx="47323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18" y="2203698"/>
            <a:ext cx="3110439" cy="173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3560562" y="3789040"/>
            <a:ext cx="0" cy="100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4922" y="47986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41" y="4602228"/>
            <a:ext cx="3723639" cy="19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94828"/>
              </p:ext>
            </p:extLst>
          </p:nvPr>
        </p:nvGraphicFramePr>
        <p:xfrm>
          <a:off x="5608347" y="764704"/>
          <a:ext cx="1167665" cy="55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수식" r:id="rId7" imgW="799920" imgH="380880" progId="Equation.3">
                  <p:embed/>
                </p:oleObj>
              </mc:Choice>
              <mc:Fallback>
                <p:oleObj name="수식" r:id="rId7" imgW="799920" imgH="3808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347" y="764704"/>
                        <a:ext cx="1167665" cy="558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5292080" y="141277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86747" y="17728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608990"/>
              </p:ext>
            </p:extLst>
          </p:nvPr>
        </p:nvGraphicFramePr>
        <p:xfrm>
          <a:off x="7092280" y="1268760"/>
          <a:ext cx="6715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수식" r:id="rId9" imgW="380880" imgH="393480" progId="Equation.3">
                  <p:embed/>
                </p:oleObj>
              </mc:Choice>
              <mc:Fallback>
                <p:oleObj name="수식" r:id="rId9" imgW="380880" imgH="3934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268760"/>
                        <a:ext cx="6715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1861"/>
              </p:ext>
            </p:extLst>
          </p:nvPr>
        </p:nvGraphicFramePr>
        <p:xfrm>
          <a:off x="5613400" y="1782763"/>
          <a:ext cx="11477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수식" r:id="rId11" imgW="787320" imgH="380880" progId="Equation.3">
                  <p:embed/>
                </p:oleObj>
              </mc:Choice>
              <mc:Fallback>
                <p:oleObj name="수식" r:id="rId11" imgW="787320" imgH="38088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782763"/>
                        <a:ext cx="11477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꺾인 연결선 19"/>
          <p:cNvCxnSpPr>
            <a:stCxn id="16397" idx="3"/>
          </p:cNvCxnSpPr>
          <p:nvPr/>
        </p:nvCxnSpPr>
        <p:spPr>
          <a:xfrm flipV="1">
            <a:off x="5292080" y="2492896"/>
            <a:ext cx="894767" cy="31068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3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6353"/>
              </p:ext>
            </p:extLst>
          </p:nvPr>
        </p:nvGraphicFramePr>
        <p:xfrm>
          <a:off x="751657" y="1235200"/>
          <a:ext cx="60769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수식" r:id="rId3" imgW="3441600" imgH="469800" progId="Equation.3">
                  <p:embed/>
                </p:oleObj>
              </mc:Choice>
              <mc:Fallback>
                <p:oleObj name="수식" r:id="rId3" imgW="3441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57" y="1235200"/>
                        <a:ext cx="60769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14855"/>
              </p:ext>
            </p:extLst>
          </p:nvPr>
        </p:nvGraphicFramePr>
        <p:xfrm>
          <a:off x="683568" y="2340100"/>
          <a:ext cx="62118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수식" r:id="rId5" imgW="3517560" imgH="469800" progId="Equation.3">
                  <p:embed/>
                </p:oleObj>
              </mc:Choice>
              <mc:Fallback>
                <p:oleObj name="수식" r:id="rId5" imgW="3517560" imgH="4698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0100"/>
                        <a:ext cx="62118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34803"/>
              </p:ext>
            </p:extLst>
          </p:nvPr>
        </p:nvGraphicFramePr>
        <p:xfrm>
          <a:off x="371413" y="4797152"/>
          <a:ext cx="81851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수식" r:id="rId7" imgW="4635360" imgH="469800" progId="Equation.3">
                  <p:embed/>
                </p:oleObj>
              </mc:Choice>
              <mc:Fallback>
                <p:oleObj name="수식" r:id="rId7" imgW="4635360" imgH="4698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13" y="4797152"/>
                        <a:ext cx="81851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4283968" y="3717032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3851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한꺼번에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17933" y="98072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319323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0619" y="4528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47242" y="453280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29797" y="1307555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9322" y="2461424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52342" y="5661248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5662989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99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44730"/>
              </p:ext>
            </p:extLst>
          </p:nvPr>
        </p:nvGraphicFramePr>
        <p:xfrm>
          <a:off x="751657" y="947168"/>
          <a:ext cx="60769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수식" r:id="rId3" imgW="3441600" imgH="469800" progId="Equation.3">
                  <p:embed/>
                </p:oleObj>
              </mc:Choice>
              <mc:Fallback>
                <p:oleObj name="수식" r:id="rId3" imgW="3441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57" y="947168"/>
                        <a:ext cx="60769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80826"/>
              </p:ext>
            </p:extLst>
          </p:nvPr>
        </p:nvGraphicFramePr>
        <p:xfrm>
          <a:off x="1075259" y="4797425"/>
          <a:ext cx="63912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수식" r:id="rId5" imgW="3619440" imgH="469800" progId="Equation.3">
                  <p:embed/>
                </p:oleObj>
              </mc:Choice>
              <mc:Fallback>
                <p:oleObj name="수식" r:id="rId5" imgW="3619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259" y="4797425"/>
                        <a:ext cx="639127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3528867" y="4127909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37525" y="4209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한꺼번에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7933" y="69269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8406" y="484058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52292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29797" y="1019523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96958" y="2461424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54924" y="4586267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0646" y="5335437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3993"/>
              </p:ext>
            </p:extLst>
          </p:nvPr>
        </p:nvGraphicFramePr>
        <p:xfrm>
          <a:off x="769973" y="2403004"/>
          <a:ext cx="51355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수식" r:id="rId7" imgW="2908080" imgH="469800" progId="Equation.3">
                  <p:embed/>
                </p:oleObj>
              </mc:Choice>
              <mc:Fallback>
                <p:oleObj name="수식" r:id="rId7" imgW="2908080" imgH="4698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73" y="2403004"/>
                        <a:ext cx="513556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5576" y="1979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</a:t>
            </a:r>
            <a:r>
              <a:rPr lang="ko-KR" altLang="en-US" dirty="0"/>
              <a:t>는</a:t>
            </a:r>
          </a:p>
        </p:txBody>
      </p:sp>
      <p:cxnSp>
        <p:nvCxnSpPr>
          <p:cNvPr id="6" name="구부러진 연결선 5"/>
          <p:cNvCxnSpPr>
            <a:stCxn id="2" idx="3"/>
          </p:cNvCxnSpPr>
          <p:nvPr/>
        </p:nvCxnSpPr>
        <p:spPr>
          <a:xfrm flipV="1">
            <a:off x="5905535" y="1772817"/>
            <a:ext cx="682690" cy="104690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4208" y="2276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같다</a:t>
            </a:r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47387"/>
              </p:ext>
            </p:extLst>
          </p:nvPr>
        </p:nvGraphicFramePr>
        <p:xfrm>
          <a:off x="693093" y="3243635"/>
          <a:ext cx="52482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수식" r:id="rId9" imgW="2971800" imgH="469800" progId="Equation.3">
                  <p:embed/>
                </p:oleObj>
              </mc:Choice>
              <mc:Fallback>
                <p:oleObj name="수식" r:id="rId9" imgW="2971800" imgH="469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93" y="3243635"/>
                        <a:ext cx="52482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63688" y="297720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82738" y="377882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7278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1680" y="1988840"/>
            <a:ext cx="11521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1331640" y="2017415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4917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 rot="16200000">
            <a:off x="2195736" y="1268760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7750" y="146503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3735" y="2049676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206" y="2288437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4239" y="2564904"/>
            <a:ext cx="615553" cy="555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….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2738" y="5106274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2194" y="2011576"/>
            <a:ext cx="444195" cy="94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8379" y="234818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>
            <a:off x="3535313" y="2030626"/>
            <a:ext cx="216024" cy="947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3137120" y="1579782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39185" y="146618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1917" y="341970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=</a:t>
            </a:r>
            <a:endParaRPr lang="ko-KR" altLang="en-US" sz="3600" dirty="0"/>
          </a:p>
        </p:txBody>
      </p:sp>
      <p:sp>
        <p:nvSpPr>
          <p:cNvPr id="17" name="직사각형 16"/>
          <p:cNvSpPr/>
          <p:nvPr/>
        </p:nvSpPr>
        <p:spPr>
          <a:xfrm>
            <a:off x="4677916" y="1988840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8" name="오른쪽 중괄호 17"/>
          <p:cNvSpPr/>
          <p:nvPr/>
        </p:nvSpPr>
        <p:spPr>
          <a:xfrm rot="16200000">
            <a:off x="4827212" y="1598386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29277" y="1484784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20" name="왼쪽 중괄호 19"/>
          <p:cNvSpPr/>
          <p:nvPr/>
        </p:nvSpPr>
        <p:spPr>
          <a:xfrm flipH="1">
            <a:off x="5220072" y="1988840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6096" y="34631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10227" y="2021101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08104" y="982469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영상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en-US" altLang="ko-KR" sz="1200" dirty="0" smtClean="0"/>
              <a:t>one-hot coding</a:t>
            </a:r>
            <a:r>
              <a:rPr lang="ko-KR" altLang="en-US" sz="1200" dirty="0" smtClean="0"/>
              <a:t>형의</a:t>
            </a:r>
            <a:endParaRPr lang="en-US" altLang="ko-KR" sz="1200" dirty="0" smtClean="0"/>
          </a:p>
          <a:p>
            <a:r>
              <a:rPr lang="ko-KR" altLang="en-US" sz="1200" dirty="0" smtClean="0"/>
              <a:t>벡터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확률분포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94077" y="1945407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1" name="오른쪽 중괄호 30"/>
          <p:cNvSpPr/>
          <p:nvPr/>
        </p:nvSpPr>
        <p:spPr>
          <a:xfrm rot="16200000">
            <a:off x="7143373" y="1554953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45438" y="1441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33" name="왼쪽 중괄호 32"/>
          <p:cNvSpPr/>
          <p:nvPr/>
        </p:nvSpPr>
        <p:spPr>
          <a:xfrm flipH="1">
            <a:off x="7536233" y="1945407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29275" y="35012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026388" y="1977668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287997" y="1584002"/>
            <a:ext cx="892027" cy="450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6079221" y="3573016"/>
            <a:ext cx="654789" cy="1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940152" y="30596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0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3568" y="26717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모델 구현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</a:t>
            </a:r>
            <a:r>
              <a:rPr lang="en-US" altLang="ko-KR" dirty="0" err="1"/>
              <a:t>x,W</a:t>
            </a:r>
            <a:r>
              <a:rPr lang="en-US" altLang="ko-KR" dirty="0"/>
              <a:t>) + b)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정답 레이블용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endParaRPr lang="ko-KR" altLang="en-US" dirty="0"/>
          </a:p>
          <a:p>
            <a:r>
              <a:rPr lang="en-US" altLang="ko-KR" dirty="0"/>
              <a:t>y_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[None,10])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7450" y="5446965"/>
            <a:ext cx="7413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Loss </a:t>
            </a:r>
            <a:r>
              <a:rPr lang="ko-KR" altLang="en-US" dirty="0"/>
              <a:t>함수</a:t>
            </a:r>
          </a:p>
          <a:p>
            <a:r>
              <a:rPr lang="en-US" altLang="ko-KR" dirty="0" err="1"/>
              <a:t>cross_entropy</a:t>
            </a:r>
            <a:r>
              <a:rPr lang="en-US" altLang="ko-KR" dirty="0"/>
              <a:t> = -</a:t>
            </a:r>
            <a:r>
              <a:rPr lang="en-US" altLang="ko-KR" dirty="0" err="1"/>
              <a:t>tf.reduce_sum</a:t>
            </a:r>
            <a:r>
              <a:rPr lang="en-US" altLang="ko-KR" dirty="0"/>
              <a:t>(y_*tf.log(y))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275634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모델은 한 줄로 간단히 정의됩니다</a:t>
            </a:r>
            <a:r>
              <a:rPr lang="en-US" altLang="ko-KR" dirty="0"/>
              <a:t>. </a:t>
            </a:r>
            <a:r>
              <a:rPr lang="ko-KR" altLang="en-US" dirty="0" err="1"/>
              <a:t>액티베이션</a:t>
            </a:r>
            <a:r>
              <a:rPr lang="ko-KR" altLang="en-US" dirty="0"/>
              <a:t> 함수는 </a:t>
            </a:r>
            <a:r>
              <a:rPr lang="ko-KR" altLang="en-US" dirty="0" err="1"/>
              <a:t>소프트맥스</a:t>
            </a:r>
            <a:r>
              <a:rPr lang="en-US" altLang="ko-KR" dirty="0"/>
              <a:t>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 x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/>
              <a:t>의 위치가 바뀐 것은 </a:t>
            </a:r>
            <a:r>
              <a:rPr lang="en-US" altLang="ko-KR" dirty="0"/>
              <a:t>x</a:t>
            </a:r>
            <a:r>
              <a:rPr lang="ko-KR" altLang="en-US" dirty="0"/>
              <a:t>를 확장 가능한 입력을 가지는 </a:t>
            </a:r>
            <a:r>
              <a:rPr lang="en-US" altLang="ko-KR" dirty="0"/>
              <a:t>2D</a:t>
            </a:r>
            <a:r>
              <a:rPr lang="ko-KR" altLang="en-US" dirty="0" err="1"/>
              <a:t>텐서로</a:t>
            </a:r>
            <a:r>
              <a:rPr lang="ko-KR" altLang="en-US" dirty="0"/>
              <a:t> 하기 </a:t>
            </a:r>
            <a:r>
              <a:rPr lang="ko-KR" altLang="en-US" dirty="0" smtClean="0"/>
              <a:t>위해서임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그림은 다음 페이지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4449886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y_</a:t>
            </a:r>
            <a:r>
              <a:rPr lang="ko-KR" altLang="en-US" dirty="0"/>
              <a:t>에 학습용 정답이 채워집니다</a:t>
            </a:r>
            <a:r>
              <a:rPr lang="en-US" altLang="ko-KR" dirty="0"/>
              <a:t>. </a:t>
            </a:r>
            <a:r>
              <a:rPr lang="ko-KR" altLang="en-US" dirty="0"/>
              <a:t>손실 함수는 정보 이론의 크로스 엔트로피</a:t>
            </a:r>
            <a:r>
              <a:rPr lang="en-US" altLang="ko-KR" dirty="0"/>
              <a:t>(Cross-Entropy) </a:t>
            </a:r>
            <a:r>
              <a:rPr lang="ko-KR" altLang="en-US" dirty="0"/>
              <a:t>방식으로 정의합니다</a:t>
            </a:r>
            <a:r>
              <a:rPr lang="en-US" altLang="ko-KR" dirty="0" smtClean="0"/>
              <a:t>. </a:t>
            </a:r>
            <a:r>
              <a:rPr lang="ko-KR" altLang="en-US" dirty="0"/>
              <a:t>이 함수는 하나의 예측에 대한 것이 아니라 한 배치</a:t>
            </a:r>
            <a:r>
              <a:rPr lang="en-US" altLang="ko-KR" dirty="0"/>
              <a:t>(Batch)</a:t>
            </a:r>
            <a:r>
              <a:rPr lang="ko-KR" altLang="en-US" dirty="0"/>
              <a:t>내 모든 예측의 </a:t>
            </a:r>
            <a:r>
              <a:rPr lang="ko-KR" altLang="en-US" dirty="0" err="1"/>
              <a:t>로스를</a:t>
            </a:r>
            <a:r>
              <a:rPr lang="ko-KR" altLang="en-US" dirty="0"/>
              <a:t> 더한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0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3079633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학습 오퍼레이션</a:t>
            </a:r>
          </a:p>
          <a:p>
            <a:r>
              <a:rPr lang="en-US" altLang="ko-KR" dirty="0" err="1"/>
              <a:t>train_step</a:t>
            </a:r>
            <a:r>
              <a:rPr lang="en-US" altLang="ko-KR" dirty="0"/>
              <a:t>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(0.01).minimize(</a:t>
            </a:r>
            <a:r>
              <a:rPr lang="en-US" altLang="ko-KR" dirty="0" err="1"/>
              <a:t>cross_entropy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183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모든 변수 초기화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 = </a:t>
            </a:r>
            <a:r>
              <a:rPr lang="en-US" altLang="ko-KR" dirty="0" err="1"/>
              <a:t>tf.initialize_all_variables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445515"/>
            <a:ext cx="736325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ko-KR" altLang="en-US" dirty="0" err="1"/>
              <a:t>텐서플로우는</a:t>
            </a:r>
            <a:r>
              <a:rPr lang="ko-KR" altLang="en-US" dirty="0"/>
              <a:t> 우리 모델이 어떤 동작을 </a:t>
            </a:r>
            <a:r>
              <a:rPr lang="ko-KR" altLang="en-US" dirty="0" err="1"/>
              <a:t>해야하는지</a:t>
            </a:r>
            <a:r>
              <a:rPr lang="ko-KR" altLang="en-US" dirty="0"/>
              <a:t> 알기에</a:t>
            </a:r>
            <a:r>
              <a:rPr lang="en-US" altLang="ko-KR" dirty="0"/>
              <a:t>, </a:t>
            </a:r>
            <a:r>
              <a:rPr lang="ko-KR" altLang="en-US" dirty="0" err="1"/>
              <a:t>역전파</a:t>
            </a:r>
            <a:r>
              <a:rPr lang="ko-KR" altLang="en-US" dirty="0"/>
              <a:t> 방법</a:t>
            </a:r>
            <a:r>
              <a:rPr lang="en-US" altLang="ko-KR" dirty="0"/>
              <a:t>(Backpropagation)</a:t>
            </a:r>
            <a:r>
              <a:rPr lang="ko-KR" altLang="en-US" dirty="0"/>
              <a:t>을 통해 변수를 결정할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경사하강법에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의 </a:t>
            </a:r>
            <a:r>
              <a:rPr lang="ko-KR" altLang="en-US" dirty="0" err="1"/>
              <a:t>학습률로</a:t>
            </a:r>
            <a:r>
              <a:rPr lang="ko-KR" altLang="en-US" dirty="0"/>
              <a:t> 최적화기</a:t>
            </a:r>
            <a:r>
              <a:rPr lang="en-US" altLang="ko-KR" dirty="0"/>
              <a:t>(Optimizer)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그것을 통해 손실을 최소화하도록 학습 오퍼레이션을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3797972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세션 시작 전에 변수를 초기화 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996952"/>
            <a:ext cx="8099577" cy="11982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임의로 </a:t>
            </a:r>
            <a:r>
              <a:rPr lang="en-US" altLang="ko-KR" dirty="0"/>
              <a:t>100</a:t>
            </a:r>
            <a:r>
              <a:rPr lang="ko-KR" altLang="en-US" dirty="0"/>
              <a:t>개 샘플링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range(1000):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batch_xs</a:t>
            </a:r>
            <a:r>
              <a:rPr lang="en-US" altLang="ko-KR" dirty="0"/>
              <a:t>, </a:t>
            </a:r>
            <a:r>
              <a:rPr lang="en-US" altLang="ko-KR" dirty="0" err="1"/>
              <a:t>batch_ys</a:t>
            </a:r>
            <a:r>
              <a:rPr lang="en-US" altLang="ko-KR" dirty="0"/>
              <a:t> = </a:t>
            </a:r>
            <a:r>
              <a:rPr lang="en-US" altLang="ko-KR" dirty="0" err="1"/>
              <a:t>mnist.train.next_batch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train_step</a:t>
            </a:r>
            <a:r>
              <a:rPr lang="en-US" altLang="ko-KR" dirty="0"/>
              <a:t>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batch_xs</a:t>
            </a:r>
            <a:r>
              <a:rPr lang="en-US" altLang="ko-KR" dirty="0"/>
              <a:t>, y_: </a:t>
            </a:r>
            <a:r>
              <a:rPr lang="en-US" altLang="ko-KR" dirty="0" err="1"/>
              <a:t>batch_ys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4439" y="2091575"/>
            <a:ext cx="6693865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스텝 당 </a:t>
            </a:r>
            <a:r>
              <a:rPr lang="en-US" altLang="ko-KR" dirty="0"/>
              <a:t>100</a:t>
            </a:r>
            <a:r>
              <a:rPr lang="ko-KR" altLang="en-US" dirty="0"/>
              <a:t>개 단위로 </a:t>
            </a:r>
            <a:r>
              <a:rPr lang="ko-KR" altLang="en-US" dirty="0" err="1"/>
              <a:t>샘플링하여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번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153775"/>
            <a:ext cx="8099577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샘플링된</a:t>
            </a:r>
            <a:r>
              <a:rPr lang="ko-KR" altLang="en-US" dirty="0"/>
              <a:t> 데이터는 </a:t>
            </a:r>
            <a:r>
              <a:rPr lang="en-US" altLang="ko-KR" dirty="0" err="1"/>
              <a:t>feed_dict</a:t>
            </a:r>
            <a:r>
              <a:rPr lang="en-US" altLang="ko-KR" dirty="0"/>
              <a:t> </a:t>
            </a:r>
            <a:r>
              <a:rPr lang="ko-KR" altLang="en-US" dirty="0"/>
              <a:t>인자를 참고해서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홀더에</a:t>
            </a:r>
            <a:r>
              <a:rPr lang="ko-KR" altLang="en-US" dirty="0"/>
              <a:t> 공급됩니다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ko-KR" altLang="en-US" dirty="0" err="1"/>
              <a:t>랜덤한</a:t>
            </a:r>
            <a:r>
              <a:rPr lang="ko-KR" altLang="en-US" dirty="0"/>
              <a:t> 작은 배치로 학습 하는 것을 </a:t>
            </a:r>
            <a:r>
              <a:rPr lang="ko-KR" altLang="en-US" dirty="0" err="1"/>
              <a:t>스토캐스틱</a:t>
            </a:r>
            <a:r>
              <a:rPr lang="ko-KR" altLang="en-US" dirty="0"/>
              <a:t> 학습</a:t>
            </a:r>
            <a:r>
              <a:rPr lang="en-US" altLang="ko-KR" dirty="0"/>
              <a:t>(Stochastic Training)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/>
              <a:t>비용이 싸고 결과는 비슷합니다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계산된 레이블들 중 가장 점수가 높은 것을 선택합니다</a:t>
            </a:r>
            <a:r>
              <a:rPr lang="en-US" altLang="ko-KR" dirty="0"/>
              <a:t>. </a:t>
            </a:r>
            <a:r>
              <a:rPr lang="ko-KR" altLang="en-US" dirty="0"/>
              <a:t>아래에 나오는 </a:t>
            </a:r>
            <a:r>
              <a:rPr lang="en-US" altLang="ko-KR" dirty="0" err="1"/>
              <a:t>tf.argmax</a:t>
            </a:r>
            <a:r>
              <a:rPr lang="ko-KR" altLang="en-US" dirty="0"/>
              <a:t>함수는 </a:t>
            </a:r>
            <a:r>
              <a:rPr lang="ko-KR" altLang="en-US" dirty="0" err="1"/>
              <a:t>텐서</a:t>
            </a:r>
            <a:r>
              <a:rPr lang="ko-KR" altLang="en-US" dirty="0"/>
              <a:t> 내의 지정된 축에서 가장 높은 값의 인덱스를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tf.equal</a:t>
            </a:r>
            <a:r>
              <a:rPr lang="ko-KR" altLang="en-US" dirty="0"/>
              <a:t>에서는 예측 값과 정답이 같으면 </a:t>
            </a:r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 </a:t>
            </a:r>
            <a:r>
              <a:rPr lang="ko-KR" altLang="en-US" dirty="0"/>
              <a:t>값이 반환되는데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float</a:t>
            </a:r>
            <a:r>
              <a:rPr lang="ko-KR" altLang="en-US" dirty="0"/>
              <a:t>형으로 바꾸고 평균을 계산해 정확도를 구합니다</a:t>
            </a:r>
            <a:r>
              <a:rPr lang="en-US" altLang="ko-KR" dirty="0"/>
              <a:t>. </a:t>
            </a:r>
            <a:r>
              <a:rPr lang="ko-KR" altLang="en-US" dirty="0"/>
              <a:t>정확도는 학습 데이터가 아닌 테스트 데이터를 </a:t>
            </a:r>
            <a:r>
              <a:rPr lang="ko-KR" altLang="en-US" dirty="0" err="1"/>
              <a:t>사용해야합니다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2212" y="4293096"/>
            <a:ext cx="8099577" cy="16052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정답율</a:t>
            </a:r>
            <a:endParaRPr lang="ko-KR" altLang="en-US" dirty="0" smtClean="0"/>
          </a:p>
          <a:p>
            <a:r>
              <a:rPr lang="en-US" altLang="ko-KR" dirty="0" err="1" smtClean="0"/>
              <a:t>correct_prediction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tf.equal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(y,1), 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(y_,1))</a:t>
            </a:r>
          </a:p>
          <a:p>
            <a:r>
              <a:rPr lang="en-US" altLang="ko-KR" dirty="0" smtClean="0"/>
              <a:t>accuracy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tf.cast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correct_prediction</a:t>
            </a:r>
            <a:r>
              <a:rPr lang="en-US" altLang="ko-KR" dirty="0" smtClean="0"/>
              <a:t>, "float"))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(accuracy,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={x: </a:t>
            </a:r>
            <a:r>
              <a:rPr lang="en-US" altLang="ko-KR" dirty="0" err="1" smtClean="0"/>
              <a:t>mnist.test.images</a:t>
            </a:r>
            <a:r>
              <a:rPr lang="en-US" altLang="ko-KR" dirty="0" smtClean="0"/>
              <a:t>, y_: </a:t>
            </a:r>
            <a:r>
              <a:rPr lang="en-US" altLang="ko-KR" dirty="0" err="1" smtClean="0"/>
              <a:t>mnist.test.labels</a:t>
            </a:r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6093296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 0.9155</a:t>
            </a:r>
            <a:endParaRPr lang="ko-KR" altLang="en-US" dirty="0"/>
          </a:p>
        </p:txBody>
      </p:sp>
      <p:sp>
        <p:nvSpPr>
          <p:cNvPr id="5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6647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3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1988840"/>
            <a:ext cx="11521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683568" y="2017415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34917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 rot="16200000">
            <a:off x="1547664" y="1268760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9678" y="146503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45663" y="2049676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7134" y="2288437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6167" y="2564904"/>
            <a:ext cx="615553" cy="555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….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4666" y="5106274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4591" y="2011576"/>
            <a:ext cx="591225" cy="94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0782" y="234818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>
            <a:off x="2926105" y="2030626"/>
            <a:ext cx="162302" cy="947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2527148" y="1579782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91113" y="146618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87669" y="270892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=</a:t>
            </a:r>
            <a:endParaRPr lang="ko-KR" altLang="en-US" sz="3600" dirty="0"/>
          </a:p>
        </p:txBody>
      </p:sp>
      <p:sp>
        <p:nvSpPr>
          <p:cNvPr id="17" name="직사각형 16"/>
          <p:cNvSpPr/>
          <p:nvPr/>
        </p:nvSpPr>
        <p:spPr>
          <a:xfrm>
            <a:off x="5591705" y="1988840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8" name="오른쪽 중괄호 17"/>
          <p:cNvSpPr/>
          <p:nvPr/>
        </p:nvSpPr>
        <p:spPr>
          <a:xfrm rot="16200000">
            <a:off x="5741001" y="1598386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43066" y="1484784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20" name="왼쪽 중괄호 19"/>
          <p:cNvSpPr/>
          <p:nvPr/>
        </p:nvSpPr>
        <p:spPr>
          <a:xfrm flipH="1">
            <a:off x="6133861" y="1988840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49885" y="346314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None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5624016" y="2021101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21893" y="982469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영상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en-US" altLang="ko-KR" sz="1200" dirty="0" smtClean="0"/>
              <a:t>one-hot coding</a:t>
            </a:r>
            <a:r>
              <a:rPr lang="ko-KR" altLang="en-US" sz="1200" dirty="0" smtClean="0"/>
              <a:t>형의</a:t>
            </a:r>
            <a:endParaRPr lang="en-US" altLang="ko-KR" sz="1200" dirty="0" smtClean="0"/>
          </a:p>
          <a:p>
            <a:r>
              <a:rPr lang="ko-KR" altLang="en-US" sz="1200" dirty="0" smtClean="0"/>
              <a:t>벡터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확률분포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07866" y="1945407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1" name="오른쪽 중괄호 30"/>
          <p:cNvSpPr/>
          <p:nvPr/>
        </p:nvSpPr>
        <p:spPr>
          <a:xfrm rot="16200000">
            <a:off x="8057162" y="1554953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59227" y="1441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33" name="왼쪽 중괄호 32"/>
          <p:cNvSpPr/>
          <p:nvPr/>
        </p:nvSpPr>
        <p:spPr>
          <a:xfrm flipH="1">
            <a:off x="8450022" y="1945407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87080" y="350124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None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7940177" y="1977668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201786" y="1584002"/>
            <a:ext cx="892027" cy="450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6993010" y="3573016"/>
            <a:ext cx="654789" cy="1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945068" y="323446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softmax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3472830" y="2067777"/>
            <a:ext cx="591225" cy="58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18868" y="2060848"/>
            <a:ext cx="303392" cy="58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W3</a:t>
            </a:r>
            <a:endParaRPr lang="ko-KR" altLang="en-US" sz="1400" dirty="0"/>
          </a:p>
        </p:txBody>
      </p:sp>
      <p:sp>
        <p:nvSpPr>
          <p:cNvPr id="38" name="오른쪽 중괄호 37"/>
          <p:cNvSpPr/>
          <p:nvPr/>
        </p:nvSpPr>
        <p:spPr>
          <a:xfrm rot="16200000">
            <a:off x="3706206" y="1670394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570171" y="155679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</a:t>
            </a:r>
            <a:endParaRPr lang="ko-KR" altLang="en-US" sz="1400" dirty="0"/>
          </a:p>
        </p:txBody>
      </p:sp>
      <p:sp>
        <p:nvSpPr>
          <p:cNvPr id="42" name="오른쪽 중괄호 41"/>
          <p:cNvSpPr/>
          <p:nvPr/>
        </p:nvSpPr>
        <p:spPr>
          <a:xfrm rot="16200000">
            <a:off x="4518373" y="1757218"/>
            <a:ext cx="110856" cy="2844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03601" y="160905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995936" y="261716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</a:t>
            </a:r>
            <a:endParaRPr lang="ko-KR" altLang="en-US" sz="1400" dirty="0"/>
          </a:p>
        </p:txBody>
      </p:sp>
      <p:sp>
        <p:nvSpPr>
          <p:cNvPr id="45" name="오른쪽 중괄호 44"/>
          <p:cNvSpPr/>
          <p:nvPr/>
        </p:nvSpPr>
        <p:spPr>
          <a:xfrm>
            <a:off x="4067944" y="2132856"/>
            <a:ext cx="162302" cy="48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중괄호 45"/>
          <p:cNvSpPr/>
          <p:nvPr/>
        </p:nvSpPr>
        <p:spPr>
          <a:xfrm>
            <a:off x="4788024" y="2132856"/>
            <a:ext cx="162302" cy="48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38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25068" y="1166843"/>
            <a:ext cx="669386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W1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([784, 256]))</a:t>
            </a:r>
          </a:p>
          <a:p>
            <a:r>
              <a:rPr lang="en-US" altLang="ko-KR" dirty="0"/>
              <a:t>W2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([256, 256]))</a:t>
            </a:r>
          </a:p>
          <a:p>
            <a:r>
              <a:rPr lang="en-US" altLang="ko-KR" dirty="0"/>
              <a:t>W3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([256,  10]))</a:t>
            </a:r>
          </a:p>
          <a:p>
            <a:endParaRPr lang="en-US" altLang="ko-KR" dirty="0"/>
          </a:p>
          <a:p>
            <a:r>
              <a:rPr lang="en-US" altLang="ko-KR" dirty="0"/>
              <a:t>B1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([256]))</a:t>
            </a:r>
          </a:p>
          <a:p>
            <a:r>
              <a:rPr lang="en-US" altLang="ko-KR" dirty="0"/>
              <a:t>B2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([256]))</a:t>
            </a:r>
          </a:p>
          <a:p>
            <a:r>
              <a:rPr lang="en-US" altLang="ko-KR" dirty="0"/>
              <a:t>B3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([ 10]))</a:t>
            </a:r>
          </a:p>
          <a:p>
            <a:endParaRPr lang="en-US" altLang="ko-KR" dirty="0"/>
          </a:p>
          <a:p>
            <a:r>
              <a:rPr lang="en-US" altLang="ko-KR" dirty="0"/>
              <a:t># Construct model</a:t>
            </a:r>
          </a:p>
          <a:p>
            <a:r>
              <a:rPr lang="en-US" altLang="ko-KR" dirty="0"/>
              <a:t>L1 = </a:t>
            </a:r>
            <a:r>
              <a:rPr lang="en-US" altLang="ko-KR" dirty="0" err="1"/>
              <a:t>tf.nn.relu</a:t>
            </a:r>
            <a:r>
              <a:rPr lang="en-US" altLang="ko-KR" dirty="0"/>
              <a:t>(</a:t>
            </a:r>
            <a:r>
              <a:rPr lang="en-US" altLang="ko-KR" dirty="0" err="1"/>
              <a:t>tf.add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 W1), B1))</a:t>
            </a:r>
          </a:p>
          <a:p>
            <a:r>
              <a:rPr lang="en-US" altLang="ko-KR" dirty="0"/>
              <a:t>L2 = </a:t>
            </a:r>
            <a:r>
              <a:rPr lang="en-US" altLang="ko-KR" dirty="0" err="1"/>
              <a:t>tf.nn.relu</a:t>
            </a:r>
            <a:r>
              <a:rPr lang="en-US" altLang="ko-KR" dirty="0"/>
              <a:t>(</a:t>
            </a:r>
            <a:r>
              <a:rPr lang="en-US" altLang="ko-KR" dirty="0" err="1"/>
              <a:t>tf.add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(L1, W2), B2)) # Hidden layer with </a:t>
            </a:r>
            <a:r>
              <a:rPr lang="en-US" altLang="ko-KR" dirty="0" err="1"/>
              <a:t>ReLU</a:t>
            </a:r>
            <a:r>
              <a:rPr lang="en-US" altLang="ko-KR" dirty="0"/>
              <a:t> activation</a:t>
            </a:r>
          </a:p>
          <a:p>
            <a:r>
              <a:rPr lang="en-US" altLang="ko-KR" dirty="0"/>
              <a:t>hypothesis = </a:t>
            </a:r>
            <a:r>
              <a:rPr lang="en-US" altLang="ko-KR" dirty="0" err="1"/>
              <a:t>tf.add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(L2, W3), B3)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http://pythonkim.tistory.com/47 [</a:t>
            </a:r>
            <a:r>
              <a:rPr lang="ko-KR" altLang="en-US" dirty="0" err="1"/>
              <a:t>파이쿵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74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04661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70827"/>
              </p:ext>
            </p:extLst>
          </p:nvPr>
        </p:nvGraphicFramePr>
        <p:xfrm>
          <a:off x="1318650" y="5157192"/>
          <a:ext cx="442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수식" r:id="rId5" imgW="241200" imgH="190440" progId="Equation.3">
                  <p:embed/>
                </p:oleObj>
              </mc:Choice>
              <mc:Fallback>
                <p:oleObj name="수식" r:id="rId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650" y="5157192"/>
                        <a:ext cx="4429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013850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398280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</a:t>
            </a:r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9223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38096"/>
              </p:ext>
            </p:extLst>
          </p:nvPr>
        </p:nvGraphicFramePr>
        <p:xfrm>
          <a:off x="395536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23416"/>
              </p:ext>
            </p:extLst>
          </p:nvPr>
        </p:nvGraphicFramePr>
        <p:xfrm>
          <a:off x="3315566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66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179" y="399353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</a:t>
            </a:r>
            <a:r>
              <a:rPr lang="en-US" altLang="ko-KR" dirty="0" smtClean="0"/>
              <a:t>Z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9127"/>
              </p:ext>
            </p:extLst>
          </p:nvPr>
        </p:nvGraphicFramePr>
        <p:xfrm>
          <a:off x="6038850" y="4450471"/>
          <a:ext cx="155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수식" r:id="rId15" imgW="850680" imgH="215640" progId="Equation.3">
                  <p:embed/>
                </p:oleObj>
              </mc:Choice>
              <mc:Fallback>
                <p:oleObj name="수식" r:id="rId15" imgW="850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8850" y="4450471"/>
                        <a:ext cx="155733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66712"/>
              </p:ext>
            </p:extLst>
          </p:nvPr>
        </p:nvGraphicFramePr>
        <p:xfrm>
          <a:off x="5273989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수식" r:id="rId17" imgW="114120" imgH="126720" progId="Equation.3">
                  <p:embed/>
                </p:oleObj>
              </mc:Choice>
              <mc:Fallback>
                <p:oleObj name="수식" r:id="rId17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89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415798"/>
              </p:ext>
            </p:extLst>
          </p:nvPr>
        </p:nvGraphicFramePr>
        <p:xfrm>
          <a:off x="8227070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수식" r:id="rId18" imgW="126720" imgH="152280" progId="Equation.3">
                  <p:embed/>
                </p:oleObj>
              </mc:Choice>
              <mc:Fallback>
                <p:oleObj name="수식" r:id="rId1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070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33594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915816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519121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812360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560" y="398274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모델의 설계</a:t>
            </a:r>
            <a:r>
              <a:rPr lang="en-US" altLang="ko-KR" sz="2400" dirty="0" smtClean="0"/>
              <a:t>: </a:t>
            </a:r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어떤 모델을 쓸 것인지 설계해야 함</a:t>
            </a:r>
            <a:endParaRPr lang="en-US" altLang="ko-KR" sz="2000" dirty="0" smtClean="0"/>
          </a:p>
          <a:p>
            <a:r>
              <a:rPr lang="ko-KR" altLang="en-US" sz="2000" dirty="0" smtClean="0"/>
              <a:t>입력과 출력의 관계의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형태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정해야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36178"/>
              </p:ext>
            </p:extLst>
          </p:nvPr>
        </p:nvGraphicFramePr>
        <p:xfrm>
          <a:off x="6036866" y="5207166"/>
          <a:ext cx="6524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수식" r:id="rId19" imgW="355320" imgH="190440" progId="Equation.3">
                  <p:embed/>
                </p:oleObj>
              </mc:Choice>
              <mc:Fallback>
                <p:oleObj name="수식" r:id="rId19" imgW="355320" imgH="1904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866" y="5207166"/>
                        <a:ext cx="65246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246642" y="5179226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           가 구해야 </a:t>
            </a:r>
            <a:endParaRPr lang="en-US" altLang="ko-KR" sz="1400" dirty="0" smtClean="0"/>
          </a:p>
          <a:p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됨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5231716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              가 구해야</a:t>
            </a:r>
            <a:endParaRPr lang="en-US" altLang="ko-KR" sz="1400" dirty="0" smtClean="0"/>
          </a:p>
          <a:p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됨</a:t>
            </a:r>
            <a:endParaRPr lang="ko-KR" altLang="en-US" sz="14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475656" y="4725144"/>
            <a:ext cx="36004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687901" y="4653136"/>
            <a:ext cx="579844" cy="5785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156176" y="4769212"/>
            <a:ext cx="288032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422174" y="4736161"/>
            <a:ext cx="576064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0232" y="4725144"/>
            <a:ext cx="72008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7584" y="5805264"/>
            <a:ext cx="2541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미지수가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최소한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쌍의 데이터가 있어야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구할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652120" y="5805264"/>
            <a:ext cx="2622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미지수가 </a:t>
            </a:r>
            <a:r>
              <a:rPr lang="en-US" altLang="ko-KR" sz="1400" dirty="0"/>
              <a:t>3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최소한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쌍의 데이터가 있어야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구할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946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616" y="2084064"/>
            <a:ext cx="669386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https://gist.github.com/haje01/202ac276bace4b25dd3f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779748"/>
            <a:ext cx="498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https://www.kadenze.com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딥러닝</a:t>
            </a:r>
            <a:r>
              <a:rPr lang="ko-KR" altLang="en-US" dirty="0" smtClean="0">
                <a:sym typeface="Wingdings" panose="05000000000000000000" pitchFamily="2" charset="2"/>
              </a:rPr>
              <a:t> 동영상 강좌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8516" y="2987660"/>
            <a:ext cx="325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https://github.com/pkmital/CADL</a:t>
            </a:r>
            <a:endParaRPr lang="ko-KR" altLang="en-US" dirty="0"/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852805" y="766276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73855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20765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908593" y="3982803"/>
            <a:ext cx="2178242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Inception </a:t>
            </a:r>
            <a:r>
              <a:rPr lang="ko-KR" altLang="en-US" sz="1600" dirty="0" smtClean="0"/>
              <a:t>모델 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5988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73465"/>
              </p:ext>
            </p:extLst>
          </p:nvPr>
        </p:nvGraphicFramePr>
        <p:xfrm>
          <a:off x="323528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수식" r:id="rId9" imgW="114120" imgH="126720" progId="Equation.3">
                  <p:embed/>
                </p:oleObj>
              </mc:Choice>
              <mc:Fallback>
                <p:oleObj name="수식" r:id="rId9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57044"/>
              </p:ext>
            </p:extLst>
          </p:nvPr>
        </p:nvGraphicFramePr>
        <p:xfrm>
          <a:off x="3402534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09443" y="3993531"/>
            <a:ext cx="2635673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VGG </a:t>
            </a:r>
            <a:r>
              <a:rPr lang="ko-KR" altLang="en-US" sz="1600" dirty="0" smtClean="0"/>
              <a:t>모델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497158"/>
              </p:ext>
            </p:extLst>
          </p:nvPr>
        </p:nvGraphicFramePr>
        <p:xfrm>
          <a:off x="4860032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50645"/>
              </p:ext>
            </p:extLst>
          </p:nvPr>
        </p:nvGraphicFramePr>
        <p:xfrm>
          <a:off x="8659118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수식" r:id="rId14" imgW="126720" imgH="152280" progId="Equation.3">
                  <p:embed/>
                </p:oleObj>
              </mc:Choice>
              <mc:Fallback>
                <p:oleObj name="수식" r:id="rId1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118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61586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059832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105164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244408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0749" y="398274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모델의 설계</a:t>
            </a:r>
            <a:r>
              <a:rPr lang="en-US" altLang="ko-KR" sz="2400" dirty="0" smtClean="0"/>
              <a:t>: </a:t>
            </a:r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어떤 모델을 쓸 것인지 설계해야 함</a:t>
            </a:r>
            <a:endParaRPr lang="en-US" altLang="ko-KR" sz="2000" dirty="0" smtClean="0"/>
          </a:p>
          <a:p>
            <a:r>
              <a:rPr lang="ko-KR" altLang="en-US" sz="2000" dirty="0" smtClean="0"/>
              <a:t>입력과 출력의 관계의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형태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정해야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형태가 성능을 좌우함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68" y="5415623"/>
            <a:ext cx="23576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Inception</a:t>
            </a:r>
            <a:r>
              <a:rPr lang="ko-KR" altLang="en-US" sz="1400" dirty="0" smtClean="0"/>
              <a:t>모델에 들어가는</a:t>
            </a:r>
            <a:endParaRPr lang="en-US" altLang="ko-KR" sz="1400" dirty="0" smtClean="0"/>
          </a:p>
          <a:p>
            <a:r>
              <a:rPr lang="ko-KR" altLang="en-US" sz="1400" dirty="0" smtClean="0"/>
              <a:t>무수한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(weight, bias)</a:t>
            </a:r>
          </a:p>
          <a:p>
            <a:r>
              <a:rPr lang="ko-KR" altLang="en-US" sz="1400" dirty="0" smtClean="0"/>
              <a:t>들을 구해야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성능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에러율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3.6%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156"/>
            <a:ext cx="1979222" cy="47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35696" y="4989447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9984" y="3433838"/>
            <a:ext cx="554182" cy="238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52120" y="5426640"/>
            <a:ext cx="23576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VGG </a:t>
            </a:r>
            <a:r>
              <a:rPr lang="ko-KR" altLang="en-US" sz="1400" dirty="0" smtClean="0"/>
              <a:t>모델에 들어가는</a:t>
            </a:r>
            <a:endParaRPr lang="en-US" altLang="ko-KR" sz="1400" dirty="0" smtClean="0"/>
          </a:p>
          <a:p>
            <a:r>
              <a:rPr lang="ko-KR" altLang="en-US" sz="1400" dirty="0" smtClean="0"/>
              <a:t>무수한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(weight, bias)</a:t>
            </a:r>
          </a:p>
          <a:p>
            <a:r>
              <a:rPr lang="ko-KR" altLang="en-US" sz="1400" dirty="0" smtClean="0"/>
              <a:t>들을 구해야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성능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에러율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6.8%</a:t>
            </a:r>
            <a:endParaRPr lang="ko-KR" altLang="en-US" sz="1400" dirty="0"/>
          </a:p>
        </p:txBody>
      </p:sp>
      <p:sp>
        <p:nvSpPr>
          <p:cNvPr id="37" name="아래쪽 화살표 36"/>
          <p:cNvSpPr/>
          <p:nvPr/>
        </p:nvSpPr>
        <p:spPr>
          <a:xfrm>
            <a:off x="6630648" y="5000464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" y="3723595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61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9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274" y="420915"/>
            <a:ext cx="819019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모델의 설계</a:t>
            </a:r>
            <a:r>
              <a:rPr lang="en-US" altLang="ko-KR" sz="2000" dirty="0" smtClean="0"/>
              <a:t>: </a:t>
            </a:r>
          </a:p>
          <a:p>
            <a:endParaRPr lang="en-US" altLang="ko-KR" sz="2000" dirty="0" smtClean="0"/>
          </a:p>
          <a:p>
            <a:r>
              <a:rPr lang="ko-KR" altLang="en-US" dirty="0" smtClean="0"/>
              <a:t>어떤 모델을 쓸 것인지 설계해야 함</a:t>
            </a:r>
            <a:endParaRPr lang="en-US" altLang="ko-KR" dirty="0" smtClean="0"/>
          </a:p>
          <a:p>
            <a:r>
              <a:rPr lang="ko-KR" altLang="en-US" dirty="0" smtClean="0"/>
              <a:t>입력과 출력의 관계의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정해야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형태가 성능을 좌우함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모델의 학습</a:t>
            </a:r>
            <a:r>
              <a:rPr lang="en-US" altLang="ko-KR" sz="2000" dirty="0" smtClean="0"/>
              <a:t>: </a:t>
            </a:r>
          </a:p>
          <a:p>
            <a:r>
              <a:rPr lang="ko-KR" altLang="en-US" dirty="0" smtClean="0"/>
              <a:t>설계한 모델에 대한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찾는다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itchFamily="2" charset="2"/>
              </a:rPr>
              <a:t>    </a:t>
            </a:r>
            <a:r>
              <a:rPr lang="ko-KR" altLang="en-US" dirty="0" smtClean="0">
                <a:sym typeface="Wingdings" pitchFamily="2" charset="2"/>
              </a:rPr>
              <a:t>수동적으로 직접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찾는 것이 아니라 모델에 데이터 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</a:t>
            </a:r>
            <a:r>
              <a:rPr lang="ko-KR" altLang="en-US" dirty="0" smtClean="0">
                <a:sym typeface="Wingdings" pitchFamily="2" charset="2"/>
              </a:rPr>
              <a:t>를 많이 주면서 스스로 모델의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찾도록 한다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</a:t>
            </a:r>
            <a:r>
              <a:rPr lang="ko-KR" altLang="en-US" dirty="0" smtClean="0">
                <a:sym typeface="Wingdings" pitchFamily="2" charset="2"/>
              </a:rPr>
              <a:t>이를 학습이라고 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sz="2000" dirty="0" smtClean="0"/>
              <a:t>DNN(Deep Neural Network)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찾기 어려웠던 이유</a:t>
            </a:r>
            <a:r>
              <a:rPr lang="en-US" altLang="ko-KR" sz="2000" dirty="0" smtClean="0"/>
              <a:t>: </a:t>
            </a:r>
            <a:endParaRPr lang="en-US" altLang="ko-KR" sz="2000" dirty="0"/>
          </a:p>
          <a:p>
            <a:r>
              <a:rPr lang="en-US" altLang="ko-KR" dirty="0" smtClean="0">
                <a:sym typeface="Wingdings" pitchFamily="2" charset="2"/>
              </a:rPr>
              <a:t>        DNN</a:t>
            </a:r>
            <a:r>
              <a:rPr lang="ko-KR" altLang="en-US" dirty="0" smtClean="0">
                <a:sym typeface="Wingdings" pitchFamily="2" charset="2"/>
              </a:rPr>
              <a:t>모델 자체가 좋지 않았다</a:t>
            </a:r>
            <a:r>
              <a:rPr lang="en-US" altLang="ko-KR" dirty="0" smtClean="0">
                <a:sym typeface="Wingdings" pitchFamily="2" charset="2"/>
              </a:rPr>
              <a:t>. 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                   </a:t>
            </a:r>
            <a:r>
              <a:rPr lang="ko-KR" altLang="en-US" dirty="0" smtClean="0">
                <a:sym typeface="Wingdings" pitchFamily="2" charset="2"/>
              </a:rPr>
              <a:t>개선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err="1" smtClean="0">
                <a:sym typeface="Wingdings" pitchFamily="2" charset="2"/>
              </a:rPr>
              <a:t>ReLU</a:t>
            </a:r>
            <a:r>
              <a:rPr lang="ko-KR" altLang="en-US" dirty="0" smtClean="0">
                <a:sym typeface="Wingdings" pitchFamily="2" charset="2"/>
              </a:rPr>
              <a:t>등의 사용 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</a:t>
            </a:r>
            <a:r>
              <a:rPr lang="en-US" altLang="ko-KR" dirty="0">
                <a:sym typeface="Wingdings" pitchFamily="2" charset="2"/>
              </a:rPr>
              <a:t> DNN</a:t>
            </a:r>
            <a:r>
              <a:rPr lang="ko-KR" altLang="en-US" dirty="0" smtClean="0">
                <a:sym typeface="Wingdings" pitchFamily="2" charset="2"/>
              </a:rPr>
              <a:t>모델의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찾는 알고리즘이 좋지 않았다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                  Drop-Out</a:t>
            </a:r>
            <a:r>
              <a:rPr lang="ko-KR" altLang="en-US" dirty="0" smtClean="0">
                <a:sym typeface="Wingdings" pitchFamily="2" charset="2"/>
              </a:rPr>
              <a:t>의 사용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비지도</a:t>
            </a:r>
            <a:r>
              <a:rPr lang="en-US" altLang="ko-KR" dirty="0" smtClean="0">
                <a:sym typeface="Wingdings" pitchFamily="2" charset="2"/>
              </a:rPr>
              <a:t>+</a:t>
            </a:r>
            <a:r>
              <a:rPr lang="ko-KR" altLang="en-US" dirty="0" smtClean="0">
                <a:sym typeface="Wingdings" pitchFamily="2" charset="2"/>
              </a:rPr>
              <a:t>지도 학습의 사용 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     </a:t>
            </a:r>
            <a:r>
              <a:rPr lang="ko-KR" altLang="en-US" dirty="0" smtClean="0">
                <a:sym typeface="Wingdings" pitchFamily="2" charset="2"/>
              </a:rPr>
              <a:t>찾아야 하는 많은 </a:t>
            </a:r>
            <a:r>
              <a:rPr lang="ko-KR" altLang="en-US" dirty="0" err="1" smtClean="0">
                <a:sym typeface="Wingdings" pitchFamily="2" charset="2"/>
              </a:rPr>
              <a:t>파라미터에</a:t>
            </a:r>
            <a:r>
              <a:rPr lang="ko-KR" altLang="en-US" dirty="0" smtClean="0">
                <a:sym typeface="Wingdings" pitchFamily="2" charset="2"/>
              </a:rPr>
              <a:t> 비해 데이터가 부족했다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                 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ko-KR" altLang="en-US" dirty="0" err="1" smtClean="0">
                <a:sym typeface="Wingdings" pitchFamily="2" charset="2"/>
              </a:rPr>
              <a:t>빅데이타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인터넷 데이터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가 쌓임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</a:t>
            </a:r>
            <a:r>
              <a:rPr lang="ko-KR" altLang="en-US" dirty="0" err="1" smtClean="0">
                <a:sym typeface="Wingdings" pitchFamily="2" charset="2"/>
              </a:rPr>
              <a:t>파라미터를</a:t>
            </a:r>
            <a:r>
              <a:rPr lang="ko-KR" altLang="en-US" dirty="0" smtClean="0">
                <a:sym typeface="Wingdings" pitchFamily="2" charset="2"/>
              </a:rPr>
              <a:t> 찾는 </a:t>
            </a:r>
            <a:r>
              <a:rPr lang="ko-KR" altLang="en-US" dirty="0" err="1" smtClean="0">
                <a:sym typeface="Wingdings" pitchFamily="2" charset="2"/>
              </a:rPr>
              <a:t>계산량이</a:t>
            </a:r>
            <a:r>
              <a:rPr lang="ko-KR" altLang="en-US" dirty="0" smtClean="0">
                <a:sym typeface="Wingdings" pitchFamily="2" charset="2"/>
              </a:rPr>
              <a:t> 컸다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/>
              <a:t>                         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smtClean="0">
                <a:sym typeface="Wingdings" pitchFamily="2" charset="2"/>
              </a:rPr>
              <a:t>GPU</a:t>
            </a:r>
            <a:r>
              <a:rPr lang="ko-KR" altLang="en-US" dirty="0" smtClean="0">
                <a:sym typeface="Wingdings" pitchFamily="2" charset="2"/>
              </a:rPr>
              <a:t>의 등장</a:t>
            </a:r>
            <a:r>
              <a:rPr lang="en-US" altLang="ko-KR" dirty="0" smtClean="0">
                <a:sym typeface="Wingdings" pitchFamily="2" charset="2"/>
              </a:rPr>
              <a:t>, GPGPU(General Purpose  GPU)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25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45" y="683404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Gradient Descent(</a:t>
            </a:r>
            <a:r>
              <a:rPr lang="ko-KR" altLang="en-US" sz="2400" dirty="0" err="1" smtClean="0"/>
              <a:t>경사하강법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700808"/>
            <a:ext cx="6445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경사하강법은</a:t>
            </a:r>
            <a:r>
              <a:rPr lang="ko-KR" altLang="en-US" dirty="0" smtClean="0"/>
              <a:t>  언제 쓰이는가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함수가      에 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할 때        의 값을 줄이려면       의 값이 </a:t>
            </a:r>
            <a:endParaRPr lang="en-US" altLang="ko-KR" dirty="0" smtClean="0"/>
          </a:p>
          <a:p>
            <a:r>
              <a:rPr lang="ko-KR" altLang="en-US" dirty="0" smtClean="0"/>
              <a:t>어떻게 변해야 하는가를 찾을 때 사용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98921"/>
              </p:ext>
            </p:extLst>
          </p:nvPr>
        </p:nvGraphicFramePr>
        <p:xfrm>
          <a:off x="3518202" y="3861048"/>
          <a:ext cx="157490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수식" r:id="rId3" imgW="520560" imgH="190440" progId="Equation.3">
                  <p:embed/>
                </p:oleObj>
              </mc:Choice>
              <mc:Fallback>
                <p:oleObj name="수식" r:id="rId3" imgW="520560" imgH="1904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02" y="3861048"/>
                        <a:ext cx="157490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0126"/>
              </p:ext>
            </p:extLst>
          </p:nvPr>
        </p:nvGraphicFramePr>
        <p:xfrm>
          <a:off x="1187624" y="2708920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58711"/>
              </p:ext>
            </p:extLst>
          </p:nvPr>
        </p:nvGraphicFramePr>
        <p:xfrm>
          <a:off x="2168058" y="2708920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058" y="2708920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29106"/>
              </p:ext>
            </p:extLst>
          </p:nvPr>
        </p:nvGraphicFramePr>
        <p:xfrm>
          <a:off x="4272990" y="2708920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990" y="2708920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48838"/>
              </p:ext>
            </p:extLst>
          </p:nvPr>
        </p:nvGraphicFramePr>
        <p:xfrm>
          <a:off x="6333243" y="2708920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43" y="2708920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14346" y="4674419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스칼라일 수도 있고</a:t>
            </a:r>
            <a:endParaRPr lang="en-US" altLang="ko-KR" dirty="0" smtClean="0"/>
          </a:p>
          <a:p>
            <a:r>
              <a:rPr lang="ko-KR" altLang="en-US" dirty="0" smtClean="0"/>
              <a:t>벡터일 수도 있고</a:t>
            </a:r>
            <a:endParaRPr lang="en-US" altLang="ko-KR" dirty="0" smtClean="0"/>
          </a:p>
          <a:p>
            <a:r>
              <a:rPr lang="ko-KR" altLang="en-US" dirty="0" smtClean="0"/>
              <a:t>행렬일 수도 있고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4346" y="4288831"/>
            <a:ext cx="166859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18202" y="4288831"/>
            <a:ext cx="144016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966" y="468958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23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2264"/>
              </p:ext>
            </p:extLst>
          </p:nvPr>
        </p:nvGraphicFramePr>
        <p:xfrm>
          <a:off x="7116763" y="28575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수식" r:id="rId3" imgW="457200" imgH="444240" progId="Equation.3">
                  <p:embed/>
                </p:oleObj>
              </mc:Choice>
              <mc:Fallback>
                <p:oleObj name="수식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2857500"/>
                        <a:ext cx="887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5496" y="39957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43608" y="1043444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4818"/>
              </p:ext>
            </p:extLst>
          </p:nvPr>
        </p:nvGraphicFramePr>
        <p:xfrm>
          <a:off x="687388" y="1541463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41463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02584"/>
              </p:ext>
            </p:extLst>
          </p:nvPr>
        </p:nvGraphicFramePr>
        <p:xfrm>
          <a:off x="4716016" y="3997821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97821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자유형 10"/>
          <p:cNvSpPr/>
          <p:nvPr/>
        </p:nvSpPr>
        <p:spPr>
          <a:xfrm>
            <a:off x="1447853" y="1093988"/>
            <a:ext cx="2996588" cy="2710555"/>
          </a:xfrm>
          <a:custGeom>
            <a:avLst/>
            <a:gdLst>
              <a:gd name="connsiteX0" fmla="*/ 0 w 2996588"/>
              <a:gd name="connsiteY0" fmla="*/ 0 h 2710555"/>
              <a:gd name="connsiteX1" fmla="*/ 440674 w 2996588"/>
              <a:gd name="connsiteY1" fmla="*/ 1916935 h 2710555"/>
              <a:gd name="connsiteX2" fmla="*/ 1487277 w 2996588"/>
              <a:gd name="connsiteY2" fmla="*/ 2710150 h 2710555"/>
              <a:gd name="connsiteX3" fmla="*/ 2500829 w 2996588"/>
              <a:gd name="connsiteY3" fmla="*/ 1994053 h 2710555"/>
              <a:gd name="connsiteX4" fmla="*/ 2996588 w 2996588"/>
              <a:gd name="connsiteY4" fmla="*/ 99152 h 271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588" h="2710555">
                <a:moveTo>
                  <a:pt x="0" y="0"/>
                </a:moveTo>
                <a:cubicBezTo>
                  <a:pt x="96397" y="732621"/>
                  <a:pt x="192795" y="1465243"/>
                  <a:pt x="440674" y="1916935"/>
                </a:cubicBezTo>
                <a:cubicBezTo>
                  <a:pt x="688553" y="2368627"/>
                  <a:pt x="1143918" y="2697297"/>
                  <a:pt x="1487277" y="2710150"/>
                </a:cubicBezTo>
                <a:cubicBezTo>
                  <a:pt x="1830636" y="2723003"/>
                  <a:pt x="2249277" y="2429219"/>
                  <a:pt x="2500829" y="1994053"/>
                </a:cubicBezTo>
                <a:cubicBezTo>
                  <a:pt x="2752381" y="1558887"/>
                  <a:pt x="2874484" y="829019"/>
                  <a:pt x="2996588" y="99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347864" y="2703754"/>
            <a:ext cx="936104" cy="11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79912" y="3244639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6"/>
          </p:cNvCxnSpPr>
          <p:nvPr/>
        </p:nvCxnSpPr>
        <p:spPr>
          <a:xfrm flipV="1">
            <a:off x="3869178" y="3285152"/>
            <a:ext cx="9908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1023" y="308170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점에서의 기울기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815916" y="3325666"/>
            <a:ext cx="0" cy="67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234927"/>
              </p:ext>
            </p:extLst>
          </p:nvPr>
        </p:nvGraphicFramePr>
        <p:xfrm>
          <a:off x="4216783" y="3938715"/>
          <a:ext cx="344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783" y="3938715"/>
                        <a:ext cx="3444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4572417"/>
            <a:ext cx="4797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양수</a:t>
            </a:r>
            <a:r>
              <a:rPr lang="en-US" altLang="ko-KR" sz="1600" dirty="0" smtClean="0"/>
              <a:t>:     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왼쪽</a:t>
            </a:r>
            <a:r>
              <a:rPr lang="en-US" altLang="ko-KR" sz="1600" dirty="0" smtClean="0"/>
              <a:t>(-</a:t>
            </a:r>
            <a:r>
              <a:rPr lang="ko-KR" altLang="en-US" sz="1600" dirty="0" smtClean="0"/>
              <a:t>방향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움직여야     이 작아짐</a:t>
            </a:r>
            <a:endParaRPr lang="en-US" altLang="ko-KR" sz="1600" dirty="0" smtClean="0"/>
          </a:p>
          <a:p>
            <a:r>
              <a:rPr lang="ko-KR" altLang="en-US" sz="1600" dirty="0" smtClean="0"/>
              <a:t>음수</a:t>
            </a:r>
            <a:r>
              <a:rPr lang="en-US" altLang="ko-KR" sz="1600" dirty="0" smtClean="0"/>
              <a:t>:      </a:t>
            </a:r>
            <a:r>
              <a:rPr lang="ko-KR" altLang="en-US" sz="1600" dirty="0" smtClean="0"/>
              <a:t>가 오른쪽</a:t>
            </a:r>
            <a:r>
              <a:rPr lang="en-US" altLang="ko-KR" sz="1600" dirty="0" smtClean="0"/>
              <a:t>(+</a:t>
            </a:r>
            <a:r>
              <a:rPr lang="ko-KR" altLang="en-US" sz="1600" dirty="0" smtClean="0"/>
              <a:t>방향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움직여야     이 작아짐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76256" y="3563724"/>
            <a:ext cx="372648" cy="9453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74900"/>
              </p:ext>
            </p:extLst>
          </p:nvPr>
        </p:nvGraphicFramePr>
        <p:xfrm>
          <a:off x="4788024" y="4542814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542814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345604"/>
              </p:ext>
            </p:extLst>
          </p:nvPr>
        </p:nvGraphicFramePr>
        <p:xfrm>
          <a:off x="2550206" y="5312721"/>
          <a:ext cx="207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수식" r:id="rId13" imgW="1066680" imgH="444240" progId="Equation.3">
                  <p:embed/>
                </p:oleObj>
              </mc:Choice>
              <mc:Fallback>
                <p:oleObj name="수식" r:id="rId1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06" y="5312721"/>
                        <a:ext cx="207010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15562"/>
              </p:ext>
            </p:extLst>
          </p:nvPr>
        </p:nvGraphicFramePr>
        <p:xfrm>
          <a:off x="3624682" y="3938715"/>
          <a:ext cx="319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682" y="3938715"/>
                        <a:ext cx="319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 flipH="1">
            <a:off x="3869178" y="4122865"/>
            <a:ext cx="414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0"/>
          </p:cNvCxnSpPr>
          <p:nvPr/>
        </p:nvCxnSpPr>
        <p:spPr>
          <a:xfrm flipV="1">
            <a:off x="3585256" y="4134378"/>
            <a:ext cx="539623" cy="1178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55976" y="1691516"/>
            <a:ext cx="0" cy="2313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299761" y="1724567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9552" y="46738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 Descent(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         </a:t>
            </a:r>
            <a:r>
              <a:rPr lang="ko-KR" altLang="en-US" dirty="0" smtClean="0"/>
              <a:t>가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차원일 때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12752"/>
              </p:ext>
            </p:extLst>
          </p:nvPr>
        </p:nvGraphicFramePr>
        <p:xfrm>
          <a:off x="3971801" y="448345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수식" r:id="rId17" imgW="126835" imgH="152202" progId="Equation.3">
                  <p:embed/>
                </p:oleObj>
              </mc:Choice>
              <mc:Fallback>
                <p:oleObj name="수식" r:id="rId17" imgW="126835" imgH="152202" progId="Equation.3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801" y="448345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56050"/>
              </p:ext>
            </p:extLst>
          </p:nvPr>
        </p:nvGraphicFramePr>
        <p:xfrm>
          <a:off x="7596336" y="4529797"/>
          <a:ext cx="246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수식" r:id="rId19" imgW="126720" imgH="139680" progId="Equation.3">
                  <p:embed/>
                </p:oleObj>
              </mc:Choice>
              <mc:Fallback>
                <p:oleObj name="수식" r:id="rId19" imgW="126720" imgH="139680" progId="Equation.3">
                  <p:embed/>
                  <p:pic>
                    <p:nvPicPr>
                      <p:cNvPr id="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529797"/>
                        <a:ext cx="246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091693"/>
              </p:ext>
            </p:extLst>
          </p:nvPr>
        </p:nvGraphicFramePr>
        <p:xfrm>
          <a:off x="7923325" y="4830203"/>
          <a:ext cx="246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수식" r:id="rId21" imgW="126835" imgH="139518" progId="Equation.3">
                  <p:embed/>
                </p:oleObj>
              </mc:Choice>
              <mc:Fallback>
                <p:oleObj name="수식" r:id="rId21" imgW="126835" imgH="139518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325" y="4830203"/>
                        <a:ext cx="246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77218"/>
              </p:ext>
            </p:extLst>
          </p:nvPr>
        </p:nvGraphicFramePr>
        <p:xfrm>
          <a:off x="4788024" y="4818577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수식" r:id="rId22" imgW="126720" imgH="152280" progId="Equation.3">
                  <p:embed/>
                </p:oleObj>
              </mc:Choice>
              <mc:Fallback>
                <p:oleObj name="수식" r:id="rId22" imgW="126720" imgH="152280" progId="Equation.3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818577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1960" y="4509120"/>
            <a:ext cx="4782124" cy="656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594034" y="5155894"/>
            <a:ext cx="2041551" cy="793214"/>
          </a:xfrm>
          <a:custGeom>
            <a:avLst/>
            <a:gdLst>
              <a:gd name="connsiteX0" fmla="*/ 2038120 w 2041551"/>
              <a:gd name="connsiteY0" fmla="*/ 0 h 793214"/>
              <a:gd name="connsiteX1" fmla="*/ 1718631 w 2041551"/>
              <a:gd name="connsiteY1" fmla="*/ 583894 h 793214"/>
              <a:gd name="connsiteX2" fmla="*/ 0 w 2041551"/>
              <a:gd name="connsiteY2" fmla="*/ 793214 h 7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551" h="793214">
                <a:moveTo>
                  <a:pt x="2038120" y="0"/>
                </a:moveTo>
                <a:cubicBezTo>
                  <a:pt x="2048219" y="225846"/>
                  <a:pt x="2058318" y="451692"/>
                  <a:pt x="1718631" y="583894"/>
                </a:cubicBezTo>
                <a:cubicBezTo>
                  <a:pt x="1378944" y="716096"/>
                  <a:pt x="689472" y="754655"/>
                  <a:pt x="0" y="79321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5857" y="6402814"/>
            <a:ext cx="4795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작은 상수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머신러닝의</a:t>
            </a:r>
            <a:r>
              <a:rPr lang="ko-KR" altLang="en-US" sz="1600" dirty="0" smtClean="0"/>
              <a:t> 경우 </a:t>
            </a:r>
            <a:r>
              <a:rPr lang="en-US" altLang="ko-KR" sz="1600" dirty="0" smtClean="0"/>
              <a:t>learning rate</a:t>
            </a:r>
            <a:r>
              <a:rPr lang="ko-KR" altLang="en-US" sz="1600" dirty="0" smtClean="0"/>
              <a:t>라고 불린다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3541869" y="5600257"/>
            <a:ext cx="238043" cy="238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635896" y="5860334"/>
            <a:ext cx="0" cy="56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2025</TotalTime>
  <Words>2398</Words>
  <Application>Microsoft Office PowerPoint</Application>
  <PresentationFormat>화면 슬라이드 쇼(4:3)</PresentationFormat>
  <Paragraphs>573</Paragraphs>
  <Slides>50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균형</vt:lpstr>
      <vt:lpstr>수식</vt:lpstr>
      <vt:lpstr>Microsoft Equation 3.0</vt:lpstr>
      <vt:lpstr>모델 설계 및 학습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113</cp:revision>
  <dcterms:created xsi:type="dcterms:W3CDTF">2016-11-07T13:08:41Z</dcterms:created>
  <dcterms:modified xsi:type="dcterms:W3CDTF">2017-07-16T15:55:06Z</dcterms:modified>
</cp:coreProperties>
</file>