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86" r:id="rId3"/>
    <p:sldId id="256" r:id="rId4"/>
    <p:sldId id="273" r:id="rId5"/>
    <p:sldId id="274" r:id="rId6"/>
    <p:sldId id="282" r:id="rId7"/>
    <p:sldId id="275" r:id="rId8"/>
    <p:sldId id="283" r:id="rId9"/>
    <p:sldId id="271" r:id="rId10"/>
    <p:sldId id="268" r:id="rId11"/>
    <p:sldId id="270" r:id="rId12"/>
    <p:sldId id="272" r:id="rId13"/>
    <p:sldId id="292" r:id="rId14"/>
    <p:sldId id="288" r:id="rId15"/>
    <p:sldId id="290" r:id="rId16"/>
    <p:sldId id="260" r:id="rId17"/>
    <p:sldId id="263" r:id="rId18"/>
    <p:sldId id="264" r:id="rId19"/>
    <p:sldId id="265" r:id="rId20"/>
    <p:sldId id="262" r:id="rId21"/>
    <p:sldId id="276" r:id="rId22"/>
    <p:sldId id="278" r:id="rId23"/>
    <p:sldId id="279" r:id="rId24"/>
    <p:sldId id="277" r:id="rId25"/>
    <p:sldId id="280" r:id="rId26"/>
    <p:sldId id="281" r:id="rId27"/>
    <p:sldId id="28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6.wmf"/><Relationship Id="rId7" Type="http://schemas.openxmlformats.org/officeDocument/2006/relationships/image" Target="../media/image79.wmf"/><Relationship Id="rId12" Type="http://schemas.openxmlformats.org/officeDocument/2006/relationships/image" Target="../media/image83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11" Type="http://schemas.openxmlformats.org/officeDocument/2006/relationships/image" Target="../media/image82.wmf"/><Relationship Id="rId5" Type="http://schemas.openxmlformats.org/officeDocument/2006/relationships/image" Target="../media/image65.wmf"/><Relationship Id="rId10" Type="http://schemas.openxmlformats.org/officeDocument/2006/relationships/image" Target="../media/image81.wmf"/><Relationship Id="rId4" Type="http://schemas.openxmlformats.org/officeDocument/2006/relationships/image" Target="../media/image77.wmf"/><Relationship Id="rId9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6.wmf"/><Relationship Id="rId7" Type="http://schemas.openxmlformats.org/officeDocument/2006/relationships/image" Target="../media/image79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5" Type="http://schemas.openxmlformats.org/officeDocument/2006/relationships/image" Target="../media/image65.wmf"/><Relationship Id="rId4" Type="http://schemas.openxmlformats.org/officeDocument/2006/relationships/image" Target="../media/image77.wmf"/><Relationship Id="rId9" Type="http://schemas.openxmlformats.org/officeDocument/2006/relationships/image" Target="../media/image8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3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7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12" Type="http://schemas.openxmlformats.org/officeDocument/2006/relationships/image" Target="../media/image106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Relationship Id="rId14" Type="http://schemas.openxmlformats.org/officeDocument/2006/relationships/image" Target="../media/image10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2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12" Type="http://schemas.openxmlformats.org/officeDocument/2006/relationships/image" Target="../media/image121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11" Type="http://schemas.openxmlformats.org/officeDocument/2006/relationships/image" Target="../media/image120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Relationship Id="rId14" Type="http://schemas.openxmlformats.org/officeDocument/2006/relationships/image" Target="../media/image12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51.wmf"/><Relationship Id="rId2" Type="http://schemas.openxmlformats.org/officeDocument/2006/relationships/image" Target="../media/image124.wmf"/><Relationship Id="rId1" Type="http://schemas.openxmlformats.org/officeDocument/2006/relationships/image" Target="../media/image129.wmf"/><Relationship Id="rId6" Type="http://schemas.openxmlformats.org/officeDocument/2006/relationships/image" Target="../media/image131.wmf"/><Relationship Id="rId5" Type="http://schemas.openxmlformats.org/officeDocument/2006/relationships/image" Target="../media/image88.wmf"/><Relationship Id="rId4" Type="http://schemas.openxmlformats.org/officeDocument/2006/relationships/image" Target="../media/image13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2.wmf"/><Relationship Id="rId5" Type="http://schemas.openxmlformats.org/officeDocument/2006/relationships/image" Target="../media/image65.wmf"/><Relationship Id="rId10" Type="http://schemas.openxmlformats.org/officeDocument/2006/relationships/image" Target="../media/image71.wmf"/><Relationship Id="rId4" Type="http://schemas.openxmlformats.org/officeDocument/2006/relationships/image" Target="../media/image64.wmf"/><Relationship Id="rId9" Type="http://schemas.openxmlformats.org/officeDocument/2006/relationships/image" Target="../media/image7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4AE-1F51-4E80-AF4B-369C54FBA4F5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D9BA73-8728-4028-B135-6C319CA178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4AE-1F51-4E80-AF4B-369C54FBA4F5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BA73-8728-4028-B135-6C319CA17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4AE-1F51-4E80-AF4B-369C54FBA4F5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BA73-8728-4028-B135-6C319CA17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4AE-1F51-4E80-AF4B-369C54FBA4F5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BA73-8728-4028-B135-6C319CA178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4AE-1F51-4E80-AF4B-369C54FBA4F5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D9BA73-8728-4028-B135-6C319CA17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4AE-1F51-4E80-AF4B-369C54FBA4F5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BA73-8728-4028-B135-6C319CA178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4AE-1F51-4E80-AF4B-369C54FBA4F5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BA73-8728-4028-B135-6C319CA178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4AE-1F51-4E80-AF4B-369C54FBA4F5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BA73-8728-4028-B135-6C319CA17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4AE-1F51-4E80-AF4B-369C54FBA4F5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BA73-8728-4028-B135-6C319CA17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4AE-1F51-4E80-AF4B-369C54FBA4F5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BA73-8728-4028-B135-6C319CA178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4AE-1F51-4E80-AF4B-369C54FBA4F5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D9BA73-8728-4028-B135-6C319CA178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9BF4AE-1F51-4E80-AF4B-369C54FBA4F5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D9BA73-8728-4028-B135-6C319CA17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9.jpeg"/><Relationship Id="rId26" Type="http://schemas.openxmlformats.org/officeDocument/2006/relationships/oleObject" Target="../embeddings/oleObject56.bin"/><Relationship Id="rId3" Type="http://schemas.openxmlformats.org/officeDocument/2006/relationships/oleObject" Target="../embeddings/oleObject46.bin"/><Relationship Id="rId21" Type="http://schemas.openxmlformats.org/officeDocument/2006/relationships/image" Target="../media/image55.wmf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2.wmf"/><Relationship Id="rId17" Type="http://schemas.openxmlformats.org/officeDocument/2006/relationships/image" Target="../media/image58.png"/><Relationship Id="rId25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0.bin"/><Relationship Id="rId24" Type="http://schemas.openxmlformats.org/officeDocument/2006/relationships/oleObject" Target="../embeddings/oleObject55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image" Target="../media/image56.wmf"/><Relationship Id="rId10" Type="http://schemas.openxmlformats.org/officeDocument/2006/relationships/image" Target="../media/image51.wmf"/><Relationship Id="rId19" Type="http://schemas.openxmlformats.org/officeDocument/2006/relationships/image" Target="../media/image60.png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3.wmf"/><Relationship Id="rId22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5.wmf"/><Relationship Id="rId3" Type="http://schemas.openxmlformats.org/officeDocument/2006/relationships/image" Target="../media/image68.jpeg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" Type="http://schemas.openxmlformats.org/officeDocument/2006/relationships/image" Target="../media/image68.jpeg"/><Relationship Id="rId21" Type="http://schemas.openxmlformats.org/officeDocument/2006/relationships/image" Target="../media/image70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67.wmf"/><Relationship Id="rId25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1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7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0.wmf"/><Relationship Id="rId26" Type="http://schemas.openxmlformats.org/officeDocument/2006/relationships/oleObject" Target="../embeddings/oleObject87.bin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83.bin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0.bin"/><Relationship Id="rId24" Type="http://schemas.openxmlformats.org/officeDocument/2006/relationships/oleObject" Target="../embeddings/oleObject86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image" Target="../media/image84.png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8.wmf"/><Relationship Id="rId22" Type="http://schemas.openxmlformats.org/officeDocument/2006/relationships/image" Target="../media/image81.wmf"/><Relationship Id="rId27" Type="http://schemas.openxmlformats.org/officeDocument/2006/relationships/image" Target="../media/image8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93.bin"/><Relationship Id="rId18" Type="http://schemas.openxmlformats.org/officeDocument/2006/relationships/oleObject" Target="../embeddings/oleObject95.bin"/><Relationship Id="rId3" Type="http://schemas.openxmlformats.org/officeDocument/2006/relationships/oleObject" Target="../embeddings/oleObject88.bin"/><Relationship Id="rId21" Type="http://schemas.openxmlformats.org/officeDocument/2006/relationships/image" Target="../media/image85.wmf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65.wmf"/><Relationship Id="rId17" Type="http://schemas.openxmlformats.org/officeDocument/2006/relationships/image" Target="../media/image8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oleObject" Target="../embeddings/oleObject9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77.wmf"/><Relationship Id="rId19" Type="http://schemas.openxmlformats.org/officeDocument/2006/relationships/image" Target="../media/image83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9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9.png"/><Relationship Id="rId18" Type="http://schemas.openxmlformats.org/officeDocument/2006/relationships/oleObject" Target="../embeddings/oleObject110.bin"/><Relationship Id="rId26" Type="http://schemas.openxmlformats.org/officeDocument/2006/relationships/oleObject" Target="../embeddings/oleObject114.bin"/><Relationship Id="rId3" Type="http://schemas.openxmlformats.org/officeDocument/2006/relationships/oleObject" Target="../embeddings/oleObject103.bin"/><Relationship Id="rId21" Type="http://schemas.openxmlformats.org/officeDocument/2006/relationships/image" Target="../media/image103.w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99.wmf"/><Relationship Id="rId17" Type="http://schemas.openxmlformats.org/officeDocument/2006/relationships/image" Target="../media/image101.wmf"/><Relationship Id="rId25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1.bin"/><Relationship Id="rId29" Type="http://schemas.openxmlformats.org/officeDocument/2006/relationships/image" Target="../media/image10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3.bin"/><Relationship Id="rId5" Type="http://schemas.openxmlformats.org/officeDocument/2006/relationships/oleObject" Target="../embeddings/oleObject104.bin"/><Relationship Id="rId15" Type="http://schemas.openxmlformats.org/officeDocument/2006/relationships/image" Target="../media/image100.wmf"/><Relationship Id="rId23" Type="http://schemas.openxmlformats.org/officeDocument/2006/relationships/image" Target="../media/image104.wmf"/><Relationship Id="rId28" Type="http://schemas.openxmlformats.org/officeDocument/2006/relationships/oleObject" Target="../embeddings/oleObject115.bin"/><Relationship Id="rId10" Type="http://schemas.openxmlformats.org/officeDocument/2006/relationships/image" Target="../media/image98.wmf"/><Relationship Id="rId19" Type="http://schemas.openxmlformats.org/officeDocument/2006/relationships/image" Target="../media/image102.wmf"/><Relationship Id="rId31" Type="http://schemas.openxmlformats.org/officeDocument/2006/relationships/image" Target="../media/image10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6.bin"/><Relationship Id="rId14" Type="http://schemas.openxmlformats.org/officeDocument/2006/relationships/oleObject" Target="../embeddings/oleObject108.bin"/><Relationship Id="rId22" Type="http://schemas.openxmlformats.org/officeDocument/2006/relationships/oleObject" Target="../embeddings/oleObject112.bin"/><Relationship Id="rId27" Type="http://schemas.openxmlformats.org/officeDocument/2006/relationships/image" Target="../media/image106.wmf"/><Relationship Id="rId30" Type="http://schemas.openxmlformats.org/officeDocument/2006/relationships/oleObject" Target="../embeddings/oleObject11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17.wmf"/><Relationship Id="rId26" Type="http://schemas.openxmlformats.org/officeDocument/2006/relationships/oleObject" Target="../embeddings/oleObject128.bin"/><Relationship Id="rId3" Type="http://schemas.openxmlformats.org/officeDocument/2006/relationships/oleObject" Target="../embeddings/oleObject117.bin"/><Relationship Id="rId21" Type="http://schemas.openxmlformats.org/officeDocument/2006/relationships/image" Target="../media/image93.png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24.bin"/><Relationship Id="rId25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29" Type="http://schemas.openxmlformats.org/officeDocument/2006/relationships/image" Target="../media/image12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21.bin"/><Relationship Id="rId24" Type="http://schemas.openxmlformats.org/officeDocument/2006/relationships/oleObject" Target="../embeddings/oleObject127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image" Target="../media/image119.wmf"/><Relationship Id="rId28" Type="http://schemas.openxmlformats.org/officeDocument/2006/relationships/oleObject" Target="../embeddings/oleObject129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25.bin"/><Relationship Id="rId31" Type="http://schemas.openxmlformats.org/officeDocument/2006/relationships/image" Target="../media/image12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5.wmf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121.wmf"/><Relationship Id="rId30" Type="http://schemas.openxmlformats.org/officeDocument/2006/relationships/oleObject" Target="../embeddings/oleObject13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26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2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30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4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13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4.bin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24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21.png"/><Relationship Id="rId23" Type="http://schemas.openxmlformats.org/officeDocument/2006/relationships/image" Target="../media/image18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png"/><Relationship Id="rId22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4.wmf"/><Relationship Id="rId9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Sukho</a:t>
            </a:r>
            <a:r>
              <a:rPr lang="en-US" altLang="ko-KR" dirty="0"/>
              <a:t> Lee(</a:t>
            </a:r>
            <a:r>
              <a:rPr lang="ko-KR" altLang="en-US" dirty="0"/>
              <a:t>이석호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Dongseo</a:t>
            </a:r>
            <a:r>
              <a:rPr lang="en-US" altLang="ko-KR" dirty="0"/>
              <a:t> Univ.</a:t>
            </a:r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ko-KR" altLang="en-US" dirty="0"/>
              <a:t>울산대학교 </a:t>
            </a:r>
            <a:r>
              <a:rPr lang="en-US" altLang="ko-KR" dirty="0"/>
              <a:t>2017.7.17~18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Deep Dream &amp; Style Transfer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04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97180" y="1037635"/>
            <a:ext cx="7363252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feature = </a:t>
            </a:r>
            <a:r>
              <a:rPr lang="en-US" altLang="ko-KR" dirty="0" err="1"/>
              <a:t>g.get_tensor_by_name</a:t>
            </a:r>
            <a:r>
              <a:rPr lang="en-US" altLang="ko-KR" dirty="0"/>
              <a:t>('inception/conv2d0_pre_relu:0')</a:t>
            </a:r>
          </a:p>
          <a:p>
            <a:r>
              <a:rPr lang="en-US" altLang="ko-KR" dirty="0"/>
              <a:t>gradient = </a:t>
            </a:r>
            <a:r>
              <a:rPr lang="en-US" altLang="ko-KR" dirty="0" err="1"/>
              <a:t>tf.gradients</a:t>
            </a:r>
            <a:r>
              <a:rPr lang="en-US" altLang="ko-KR" dirty="0"/>
              <a:t>(</a:t>
            </a:r>
            <a:r>
              <a:rPr lang="en-US" altLang="ko-KR" dirty="0" err="1"/>
              <a:t>tf.reduce_max</a:t>
            </a:r>
            <a:r>
              <a:rPr lang="en-US" altLang="ko-KR" dirty="0"/>
              <a:t>(feature, 3), x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res = </a:t>
            </a:r>
            <a:r>
              <a:rPr lang="en-US" altLang="ko-KR" dirty="0" err="1"/>
              <a:t>sess.run</a:t>
            </a:r>
            <a:r>
              <a:rPr lang="en-US" altLang="ko-KR" dirty="0"/>
              <a:t>(gradient, </a:t>
            </a:r>
            <a:r>
              <a:rPr lang="en-US" altLang="ko-KR" dirty="0" err="1"/>
              <a:t>feed_dict</a:t>
            </a:r>
            <a:r>
              <a:rPr lang="en-US" altLang="ko-KR" dirty="0"/>
              <a:t>={x: img_4d})[0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fig, </a:t>
            </a:r>
            <a:r>
              <a:rPr lang="en-US" altLang="ko-KR" dirty="0" err="1"/>
              <a:t>axs</a:t>
            </a:r>
            <a:r>
              <a:rPr lang="en-US" altLang="ko-KR" dirty="0"/>
              <a:t> = </a:t>
            </a:r>
            <a:r>
              <a:rPr lang="en-US" altLang="ko-KR" dirty="0" err="1"/>
              <a:t>plt.subplots</a:t>
            </a:r>
            <a:r>
              <a:rPr lang="en-US" altLang="ko-KR" dirty="0"/>
              <a:t>(1, 2)</a:t>
            </a:r>
          </a:p>
          <a:p>
            <a:r>
              <a:rPr lang="en-US" altLang="ko-KR" dirty="0" err="1"/>
              <a:t>axs</a:t>
            </a:r>
            <a:r>
              <a:rPr lang="en-US" altLang="ko-KR" dirty="0"/>
              <a:t>[0].</a:t>
            </a:r>
            <a:r>
              <a:rPr lang="en-US" altLang="ko-KR" dirty="0" err="1"/>
              <a:t>imshow</a:t>
            </a:r>
            <a:r>
              <a:rPr lang="en-US" altLang="ko-KR" dirty="0"/>
              <a:t>(</a:t>
            </a:r>
            <a:r>
              <a:rPr lang="en-US" altLang="ko-KR" dirty="0" err="1"/>
              <a:t>inception.deprocess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axs</a:t>
            </a:r>
            <a:r>
              <a:rPr lang="en-US" altLang="ko-KR" dirty="0"/>
              <a:t>[1].</a:t>
            </a:r>
            <a:r>
              <a:rPr lang="en-US" altLang="ko-KR" dirty="0" err="1"/>
              <a:t>imshow</a:t>
            </a:r>
            <a:r>
              <a:rPr lang="en-US" altLang="ko-KR" dirty="0"/>
              <a:t>(res[0])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54959"/>
            <a:ext cx="5002886" cy="246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825" y="3267435"/>
            <a:ext cx="2413615" cy="240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5508104" y="4283804"/>
            <a:ext cx="44771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19610" y="6011996"/>
            <a:ext cx="211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Normalization</a:t>
            </a:r>
            <a:r>
              <a:rPr lang="ko-KR" altLang="en-US" dirty="0" smtClean="0"/>
              <a:t>후에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5652120" y="4730254"/>
            <a:ext cx="0" cy="12673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48541" y="2714796"/>
            <a:ext cx="511676" cy="261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3808" y="2976643"/>
            <a:ext cx="648072" cy="443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139952" y="2411596"/>
            <a:ext cx="422882" cy="3032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704379" y="2714796"/>
            <a:ext cx="1814006" cy="704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2" y="47667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코드 설명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549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895" y="821025"/>
            <a:ext cx="8099577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feature_i</a:t>
            </a:r>
            <a:r>
              <a:rPr lang="en-US" altLang="ko-KR" dirty="0"/>
              <a:t> in features:</a:t>
            </a:r>
          </a:p>
          <a:p>
            <a:r>
              <a:rPr lang="en-US" altLang="ko-KR" dirty="0"/>
              <a:t>    layer = </a:t>
            </a:r>
            <a:r>
              <a:rPr lang="en-US" altLang="ko-KR" dirty="0" err="1"/>
              <a:t>g.get_tensor_by_name</a:t>
            </a:r>
            <a:r>
              <a:rPr lang="en-US" altLang="ko-KR" dirty="0"/>
              <a:t>(</a:t>
            </a:r>
            <a:r>
              <a:rPr lang="en-US" altLang="ko-KR" dirty="0" err="1"/>
              <a:t>feature_i</a:t>
            </a:r>
            <a:r>
              <a:rPr lang="en-US" altLang="ko-KR" dirty="0"/>
              <a:t> + ':0')</a:t>
            </a:r>
          </a:p>
          <a:p>
            <a:r>
              <a:rPr lang="en-US" altLang="ko-KR" dirty="0"/>
              <a:t>    gradient = </a:t>
            </a:r>
            <a:r>
              <a:rPr lang="en-US" altLang="ko-KR" dirty="0" err="1"/>
              <a:t>tf.gradients</a:t>
            </a:r>
            <a:r>
              <a:rPr lang="en-US" altLang="ko-KR" dirty="0"/>
              <a:t>(</a:t>
            </a:r>
            <a:r>
              <a:rPr lang="en-US" altLang="ko-KR" dirty="0" err="1"/>
              <a:t>tf.reduce_mean</a:t>
            </a:r>
            <a:r>
              <a:rPr lang="en-US" altLang="ko-KR" dirty="0"/>
              <a:t>(layer), x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img_copy</a:t>
            </a:r>
            <a:r>
              <a:rPr lang="en-US" altLang="ko-KR" dirty="0"/>
              <a:t> = img_4d.copy()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imgs</a:t>
            </a:r>
            <a:r>
              <a:rPr lang="en-US" altLang="ko-KR" dirty="0"/>
              <a:t> = []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it_i</a:t>
            </a:r>
            <a:r>
              <a:rPr lang="en-US" altLang="ko-KR" dirty="0"/>
              <a:t> in range(</a:t>
            </a:r>
            <a:r>
              <a:rPr lang="en-US" altLang="ko-KR" dirty="0" err="1"/>
              <a:t>n_iterations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print(</a:t>
            </a:r>
            <a:r>
              <a:rPr lang="en-US" altLang="ko-KR" dirty="0" err="1"/>
              <a:t>it_i</a:t>
            </a:r>
            <a:r>
              <a:rPr lang="en-US" altLang="ko-KR" dirty="0"/>
              <a:t>, end=', ')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this_res</a:t>
            </a:r>
            <a:r>
              <a:rPr lang="en-US" altLang="ko-KR" dirty="0"/>
              <a:t> = </a:t>
            </a:r>
            <a:r>
              <a:rPr lang="en-US" altLang="ko-KR" dirty="0" err="1"/>
              <a:t>sess.run</a:t>
            </a:r>
            <a:r>
              <a:rPr lang="en-US" altLang="ko-KR" dirty="0"/>
              <a:t>(gradient[0], </a:t>
            </a:r>
            <a:r>
              <a:rPr lang="en-US" altLang="ko-KR" dirty="0" err="1"/>
              <a:t>feed_dict</a:t>
            </a:r>
            <a:r>
              <a:rPr lang="en-US" altLang="ko-KR" dirty="0"/>
              <a:t>={x: </a:t>
            </a:r>
            <a:r>
              <a:rPr lang="en-US" altLang="ko-KR" dirty="0" err="1"/>
              <a:t>img_copy</a:t>
            </a:r>
            <a:r>
              <a:rPr lang="en-US" altLang="ko-KR" dirty="0"/>
              <a:t>})[0]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this_res</a:t>
            </a:r>
            <a:r>
              <a:rPr lang="en-US" altLang="ko-KR" dirty="0"/>
              <a:t> /= (</a:t>
            </a:r>
            <a:r>
              <a:rPr lang="en-US" altLang="ko-KR" dirty="0" err="1"/>
              <a:t>np.max</a:t>
            </a:r>
            <a:r>
              <a:rPr lang="en-US" altLang="ko-KR" dirty="0"/>
              <a:t>(</a:t>
            </a:r>
            <a:r>
              <a:rPr lang="en-US" altLang="ko-KR" dirty="0" err="1"/>
              <a:t>np.abs</a:t>
            </a:r>
            <a:r>
              <a:rPr lang="en-US" altLang="ko-KR" dirty="0"/>
              <a:t>(</a:t>
            </a:r>
            <a:r>
              <a:rPr lang="en-US" altLang="ko-KR" dirty="0" err="1"/>
              <a:t>this_res</a:t>
            </a:r>
            <a:r>
              <a:rPr lang="en-US" altLang="ko-KR" dirty="0"/>
              <a:t>)) + 1e-8</a:t>
            </a:r>
            <a:r>
              <a:rPr lang="en-US" altLang="ko-KR" dirty="0" smtClean="0"/>
              <a:t>) 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(gradient</a:t>
            </a:r>
            <a:r>
              <a:rPr lang="ko-KR" altLang="en-US" dirty="0" smtClean="0"/>
              <a:t>값을 최대값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   </a:t>
            </a:r>
            <a:r>
              <a:rPr lang="ko-KR" altLang="en-US" dirty="0" smtClean="0"/>
              <a:t>으로 나눠서 </a:t>
            </a:r>
            <a:r>
              <a:rPr lang="en-US" altLang="ko-KR" dirty="0" smtClean="0"/>
              <a:t>normalize)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img_copy</a:t>
            </a:r>
            <a:r>
              <a:rPr lang="en-US" altLang="ko-KR" dirty="0"/>
              <a:t> += </a:t>
            </a:r>
            <a:r>
              <a:rPr lang="en-US" altLang="ko-KR" dirty="0" err="1"/>
              <a:t>this_res</a:t>
            </a:r>
            <a:r>
              <a:rPr lang="en-US" altLang="ko-KR" dirty="0"/>
              <a:t> * </a:t>
            </a:r>
            <a:r>
              <a:rPr lang="en-US" altLang="ko-KR" dirty="0" smtClean="0"/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gradient</a:t>
            </a:r>
            <a:r>
              <a:rPr lang="ko-KR" altLang="en-US" dirty="0" smtClean="0">
                <a:sym typeface="Wingdings" panose="05000000000000000000" pitchFamily="2" charset="2"/>
              </a:rPr>
              <a:t>값을 계속 영상에다가 더함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       if </a:t>
            </a:r>
            <a:r>
              <a:rPr lang="en-US" altLang="ko-KR" dirty="0" err="1"/>
              <a:t>it_i</a:t>
            </a:r>
            <a:r>
              <a:rPr lang="en-US" altLang="ko-KR" dirty="0"/>
              <a:t> % </a:t>
            </a:r>
            <a:r>
              <a:rPr lang="en-US" altLang="ko-KR" dirty="0" err="1"/>
              <a:t>gif_step</a:t>
            </a:r>
            <a:r>
              <a:rPr lang="en-US" altLang="ko-KR" dirty="0"/>
              <a:t> == 0: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imgs.append</a:t>
            </a:r>
            <a:r>
              <a:rPr lang="en-US" altLang="ko-KR" dirty="0"/>
              <a:t>(normalize(</a:t>
            </a:r>
            <a:r>
              <a:rPr lang="en-US" altLang="ko-KR" dirty="0" err="1"/>
              <a:t>img_copy</a:t>
            </a:r>
            <a:r>
              <a:rPr lang="en-US" altLang="ko-KR" dirty="0"/>
              <a:t>[0</a:t>
            </a:r>
            <a:r>
              <a:rPr lang="en-US" altLang="ko-KR" dirty="0" smtClean="0"/>
              <a:t>]))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gif.build_gif</a:t>
            </a:r>
            <a:r>
              <a:rPr lang="en-US" altLang="ko-KR" dirty="0" smtClean="0"/>
              <a:t>( </a:t>
            </a:r>
            <a:r>
              <a:rPr lang="en-US" altLang="ko-KR" dirty="0" err="1"/>
              <a:t>imgs</a:t>
            </a:r>
            <a:r>
              <a:rPr lang="en-US" altLang="ko-KR" dirty="0"/>
              <a:t>, </a:t>
            </a:r>
            <a:r>
              <a:rPr lang="en-US" altLang="ko-KR" dirty="0" err="1"/>
              <a:t>saveto</a:t>
            </a:r>
            <a:r>
              <a:rPr lang="en-US" altLang="ko-KR" dirty="0"/>
              <a:t>='1-simplest-' + </a:t>
            </a:r>
            <a:r>
              <a:rPr lang="en-US" altLang="ko-KR" dirty="0" err="1"/>
              <a:t>feature_i.split</a:t>
            </a:r>
            <a:r>
              <a:rPr lang="en-US" altLang="ko-KR" dirty="0"/>
              <a:t>('/')[-1] + '.gif')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898511"/>
              </p:ext>
            </p:extLst>
          </p:nvPr>
        </p:nvGraphicFramePr>
        <p:xfrm>
          <a:off x="4194619" y="1896491"/>
          <a:ext cx="1193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수식" r:id="rId3" imgW="507960" imgH="190440" progId="Equation.3">
                  <p:embed/>
                </p:oleObj>
              </mc:Choice>
              <mc:Fallback>
                <p:oleObj name="수식" r:id="rId3" imgW="507960" imgH="190440" progId="Equation.3">
                  <p:embed/>
                  <p:pic>
                    <p:nvPicPr>
                      <p:cNvPr id="0" name="개체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619" y="1896491"/>
                        <a:ext cx="1193800" cy="447675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362256"/>
              </p:ext>
            </p:extLst>
          </p:nvPr>
        </p:nvGraphicFramePr>
        <p:xfrm>
          <a:off x="323528" y="1181065"/>
          <a:ext cx="2698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수식" r:id="rId5" imgW="114120" imgH="152280" progId="Equation.3">
                  <p:embed/>
                </p:oleObj>
              </mc:Choice>
              <mc:Fallback>
                <p:oleObj name="수식" r:id="rId5" imgW="114120" imgH="1522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81065"/>
                        <a:ext cx="2698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화살표 연결선 5"/>
          <p:cNvCxnSpPr>
            <a:endCxn id="4" idx="3"/>
          </p:cNvCxnSpPr>
          <p:nvPr/>
        </p:nvCxnSpPr>
        <p:spPr>
          <a:xfrm flipH="1">
            <a:off x="593403" y="1322228"/>
            <a:ext cx="378197" cy="37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029399" y="1680467"/>
            <a:ext cx="20293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770683" y="1680467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62371" y="1769398"/>
            <a:ext cx="315406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256973"/>
              </p:ext>
            </p:extLst>
          </p:nvPr>
        </p:nvGraphicFramePr>
        <p:xfrm>
          <a:off x="2317996" y="2240507"/>
          <a:ext cx="15525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수식" r:id="rId7" imgW="660240" imgH="190440" progId="Equation.3">
                  <p:embed/>
                </p:oleObj>
              </mc:Choice>
              <mc:Fallback>
                <p:oleObj name="수식" r:id="rId7" imgW="660240" imgH="1904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996" y="2240507"/>
                        <a:ext cx="15525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2970483" y="1769398"/>
            <a:ext cx="0" cy="55914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7544" y="26064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코드 설명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77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39" y="2115971"/>
            <a:ext cx="1749116" cy="17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91" y="2128089"/>
            <a:ext cx="1745077" cy="172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921" y="2103852"/>
            <a:ext cx="1749116" cy="17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16" y="2101481"/>
            <a:ext cx="1749116" cy="173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68340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실행 결과</a:t>
            </a:r>
            <a:endParaRPr lang="ko-KR" altLang="en-US" b="1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807455" y="4221088"/>
            <a:ext cx="748883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53813" y="4293096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time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14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Style Transfer</a:t>
            </a:r>
            <a:endParaRPr lang="ko-KR" altLang="en-US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r="1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236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76672"/>
            <a:ext cx="781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Image Style Transfer Using Convolutional Neural </a:t>
            </a:r>
            <a:r>
              <a:rPr lang="en-US" altLang="ko-KR" sz="2400" b="1" dirty="0" smtClean="0"/>
              <a:t>Networks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683568" y="5036983"/>
            <a:ext cx="7704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 smtClean="0"/>
              <a:t>Style transfer refers to the technique which can produce </a:t>
            </a:r>
            <a:r>
              <a:rPr lang="en-US" altLang="ko-KR" sz="2400" dirty="0"/>
              <a:t>new images </a:t>
            </a:r>
            <a:r>
              <a:rPr lang="en-US" altLang="ko-KR" sz="2400" dirty="0" smtClean="0"/>
              <a:t>that </a:t>
            </a:r>
            <a:r>
              <a:rPr lang="en-US" altLang="ko-KR" sz="2400" dirty="0"/>
              <a:t>combine the content of an arbitrary photograph with the appearance of </a:t>
            </a:r>
            <a:r>
              <a:rPr lang="en-US" altLang="ko-KR" sz="2400" dirty="0" smtClean="0"/>
              <a:t>well-known </a:t>
            </a:r>
            <a:r>
              <a:rPr lang="en-US" altLang="ko-KR" sz="2400" dirty="0"/>
              <a:t>artworks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397471" y="1634706"/>
            <a:ext cx="5838825" cy="2627663"/>
            <a:chOff x="1299502" y="1634706"/>
            <a:chExt cx="5838825" cy="262766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502" y="1641723"/>
              <a:ext cx="583882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1413006" y="3861048"/>
              <a:ext cx="5700808" cy="401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mtClean="0"/>
                <a:t>(Figure adopted from “Image Style Transfer Using Convolutional Neural Networks” CVPR 2016)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99502" y="1641723"/>
              <a:ext cx="176154" cy="203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84881" y="1634706"/>
              <a:ext cx="176154" cy="203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015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800715"/>
              </p:ext>
            </p:extLst>
          </p:nvPr>
        </p:nvGraphicFramePr>
        <p:xfrm>
          <a:off x="869950" y="4573588"/>
          <a:ext cx="39322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" name="수식" r:id="rId3" imgW="1739880" imgH="419040" progId="Equation.3">
                  <p:embed/>
                </p:oleObj>
              </mc:Choice>
              <mc:Fallback>
                <p:oleObj name="수식" r:id="rId3" imgW="1739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573588"/>
                        <a:ext cx="39322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295981"/>
              </p:ext>
            </p:extLst>
          </p:nvPr>
        </p:nvGraphicFramePr>
        <p:xfrm>
          <a:off x="899321" y="3919010"/>
          <a:ext cx="2880591" cy="51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8" name="수식" r:id="rId5" imgW="1218671" imgH="215806" progId="Equation.3">
                  <p:embed/>
                </p:oleObj>
              </mc:Choice>
              <mc:Fallback>
                <p:oleObj name="수식" r:id="rId5" imgW="121867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321" y="3919010"/>
                        <a:ext cx="2880591" cy="518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098493"/>
              </p:ext>
            </p:extLst>
          </p:nvPr>
        </p:nvGraphicFramePr>
        <p:xfrm>
          <a:off x="812800" y="5445125"/>
          <a:ext cx="2716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9" name="수식" r:id="rId7" imgW="1143000" imgH="444240" progId="Equation.3">
                  <p:embed/>
                </p:oleObj>
              </mc:Choice>
              <mc:Fallback>
                <p:oleObj name="수식" r:id="rId7" imgW="1143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445125"/>
                        <a:ext cx="2716213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148973"/>
              </p:ext>
            </p:extLst>
          </p:nvPr>
        </p:nvGraphicFramePr>
        <p:xfrm>
          <a:off x="4642759" y="5500340"/>
          <a:ext cx="3480120" cy="95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0" name="수식" r:id="rId9" imgW="1524000" imgH="419100" progId="Equation.3">
                  <p:embed/>
                </p:oleObj>
              </mc:Choice>
              <mc:Fallback>
                <p:oleObj name="수식" r:id="rId9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759" y="5500340"/>
                        <a:ext cx="3480120" cy="9570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645764"/>
              </p:ext>
            </p:extLst>
          </p:nvPr>
        </p:nvGraphicFramePr>
        <p:xfrm>
          <a:off x="668338" y="2309440"/>
          <a:ext cx="3159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1" name="수식" r:id="rId11" imgW="126720" imgH="190440" progId="Equation.3">
                  <p:embed/>
                </p:oleObj>
              </mc:Choice>
              <mc:Fallback>
                <p:oleObj name="수식" r:id="rId11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309440"/>
                        <a:ext cx="31591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197373"/>
              </p:ext>
            </p:extLst>
          </p:nvPr>
        </p:nvGraphicFramePr>
        <p:xfrm>
          <a:off x="3070225" y="2327275"/>
          <a:ext cx="2841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2" name="수식" r:id="rId13" imgW="114120" imgH="164880" progId="Equation.3">
                  <p:embed/>
                </p:oleObj>
              </mc:Choice>
              <mc:Fallback>
                <p:oleObj name="수식" r:id="rId13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2327275"/>
                        <a:ext cx="2841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5524" y="2316500"/>
            <a:ext cx="188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Content Image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25821" y="2308810"/>
            <a:ext cx="1376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: Style Image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255813" y="2308810"/>
            <a:ext cx="1692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: Solution Image</a:t>
            </a:r>
            <a:endParaRPr lang="ko-KR" altLang="en-US" sz="2000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557122"/>
              </p:ext>
            </p:extLst>
          </p:nvPr>
        </p:nvGraphicFramePr>
        <p:xfrm>
          <a:off x="5106988" y="2317750"/>
          <a:ext cx="2841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3" name="수식" r:id="rId15" imgW="114120" imgH="164880" progId="Equation.3">
                  <p:embed/>
                </p:oleObj>
              </mc:Choice>
              <mc:Fallback>
                <p:oleObj name="수식" r:id="rId15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2317750"/>
                        <a:ext cx="2841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89" name="Picture 4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25466"/>
            <a:ext cx="1472659" cy="89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1" name="Picture 4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044" y="1273940"/>
            <a:ext cx="1306763" cy="95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2" name="Picture 4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609" y="1273941"/>
            <a:ext cx="1183591" cy="95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23528" y="476672"/>
            <a:ext cx="781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Image Style Transfer Using Convolutional Neural </a:t>
            </a:r>
            <a:r>
              <a:rPr lang="en-US" altLang="ko-KR" sz="2400" b="1" dirty="0" smtClean="0"/>
              <a:t>Networks</a:t>
            </a:r>
            <a:endParaRPr lang="ko-KR" altLang="en-US" sz="2400" b="1" dirty="0"/>
          </a:p>
        </p:txBody>
      </p:sp>
      <p:sp>
        <p:nvSpPr>
          <p:cNvPr id="33" name="직사각형 32"/>
          <p:cNvSpPr/>
          <p:nvPr/>
        </p:nvSpPr>
        <p:spPr>
          <a:xfrm>
            <a:off x="323528" y="3142709"/>
            <a:ext cx="4464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 smtClean="0"/>
              <a:t>The style transfer can be achieved by minimizing the following loss function:</a:t>
            </a:r>
            <a:endParaRPr lang="en-US" altLang="ko-KR" dirty="0"/>
          </a:p>
        </p:txBody>
      </p:sp>
      <p:sp>
        <p:nvSpPr>
          <p:cNvPr id="21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23427"/>
              </p:ext>
            </p:extLst>
          </p:nvPr>
        </p:nvGraphicFramePr>
        <p:xfrm>
          <a:off x="5495404" y="3068960"/>
          <a:ext cx="387937" cy="51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4" name="수식" r:id="rId20" imgW="177646" imgH="241091" progId="Equation.3">
                  <p:embed/>
                </p:oleObj>
              </mc:Choice>
              <mc:Fallback>
                <p:oleObj name="수식" r:id="rId20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404" y="3068960"/>
                        <a:ext cx="387937" cy="510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529679" y="3115568"/>
            <a:ext cx="3434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  : </a:t>
            </a:r>
            <a:r>
              <a:rPr lang="en-US" altLang="ko-KR" dirty="0"/>
              <a:t>activation of </a:t>
            </a:r>
            <a:r>
              <a:rPr lang="en-US" altLang="ko-KR" dirty="0" smtClean="0"/>
              <a:t> the </a:t>
            </a:r>
            <a:r>
              <a:rPr lang="en-US" altLang="ko-KR" dirty="0" err="1" smtClean="0"/>
              <a:t>i’th</a:t>
            </a:r>
            <a:r>
              <a:rPr lang="en-US" altLang="ko-KR" dirty="0" smtClean="0"/>
              <a:t> </a:t>
            </a:r>
            <a:r>
              <a:rPr lang="en-US" altLang="ko-KR" dirty="0"/>
              <a:t>filter at </a:t>
            </a:r>
            <a:r>
              <a:rPr lang="en-US" altLang="ko-KR" dirty="0" smtClean="0"/>
              <a:t>position j in layer l </a:t>
            </a:r>
            <a:r>
              <a:rPr lang="en-US" altLang="ko-KR" dirty="0"/>
              <a:t>of the VGG </a:t>
            </a:r>
            <a:r>
              <a:rPr lang="en-US" altLang="ko-KR" dirty="0" smtClean="0"/>
              <a:t>network with input </a:t>
            </a:r>
            <a:endParaRPr lang="ko-KR" altLang="en-US" dirty="0"/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793508"/>
              </p:ext>
            </p:extLst>
          </p:nvPr>
        </p:nvGraphicFramePr>
        <p:xfrm>
          <a:off x="5522466" y="4118149"/>
          <a:ext cx="3587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5" name="수식" r:id="rId22" imgW="164880" imgH="241200" progId="Equation.3">
                  <p:embed/>
                </p:oleObj>
              </mc:Choice>
              <mc:Fallback>
                <p:oleObj name="수식" r:id="rId22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466" y="4118149"/>
                        <a:ext cx="35877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495404" y="4208388"/>
            <a:ext cx="3422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   : </a:t>
            </a:r>
            <a:r>
              <a:rPr lang="en-US" altLang="ko-KR" dirty="0"/>
              <a:t>activation of </a:t>
            </a:r>
            <a:r>
              <a:rPr lang="en-US" altLang="ko-KR" dirty="0" smtClean="0"/>
              <a:t>the </a:t>
            </a:r>
            <a:r>
              <a:rPr lang="en-US" altLang="ko-KR" dirty="0" err="1" smtClean="0"/>
              <a:t>i’th</a:t>
            </a:r>
            <a:r>
              <a:rPr lang="en-US" altLang="ko-KR" dirty="0" smtClean="0"/>
              <a:t> </a:t>
            </a:r>
            <a:r>
              <a:rPr lang="en-US" altLang="ko-KR" dirty="0"/>
              <a:t>filter at </a:t>
            </a:r>
            <a:r>
              <a:rPr lang="en-US" altLang="ko-KR" dirty="0" smtClean="0"/>
              <a:t>position j in layer l </a:t>
            </a:r>
            <a:r>
              <a:rPr lang="en-US" altLang="ko-KR" dirty="0"/>
              <a:t>of the VGG </a:t>
            </a:r>
            <a:r>
              <a:rPr lang="en-US" altLang="ko-KR" dirty="0" smtClean="0"/>
              <a:t>network with input 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131840" y="5805264"/>
            <a:ext cx="360040" cy="360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6" idx="1"/>
          </p:cNvCxnSpPr>
          <p:nvPr/>
        </p:nvCxnSpPr>
        <p:spPr>
          <a:xfrm flipV="1">
            <a:off x="3491880" y="5978856"/>
            <a:ext cx="1150879" cy="6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734940"/>
              </p:ext>
            </p:extLst>
          </p:nvPr>
        </p:nvGraphicFramePr>
        <p:xfrm>
          <a:off x="6516216" y="3645024"/>
          <a:ext cx="2841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수식" r:id="rId24" imgW="114120" imgH="164880" progId="Equation.3">
                  <p:embed/>
                </p:oleObj>
              </mc:Choice>
              <mc:Fallback>
                <p:oleObj name="수식" r:id="rId24" imgW="114120" imgH="164880" progId="Equation.3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3645024"/>
                        <a:ext cx="2841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107123"/>
              </p:ext>
            </p:extLst>
          </p:nvPr>
        </p:nvGraphicFramePr>
        <p:xfrm>
          <a:off x="6544156" y="4736161"/>
          <a:ext cx="2841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7" name="수식" r:id="rId26" imgW="114151" imgH="164885" progId="Equation.3">
                  <p:embed/>
                </p:oleObj>
              </mc:Choice>
              <mc:Fallback>
                <p:oleObj name="수식" r:id="rId26" imgW="114151" imgH="164885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156" y="4736161"/>
                        <a:ext cx="28416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77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167351" y="1283158"/>
            <a:ext cx="6750381" cy="4422837"/>
            <a:chOff x="683568" y="981075"/>
            <a:chExt cx="8167961" cy="53516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636912"/>
              <a:ext cx="2194636" cy="1627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055523" y="1052736"/>
              <a:ext cx="1020533" cy="475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Layer-1</a:t>
              </a:r>
            </a:p>
          </p:txBody>
        </p:sp>
        <p:graphicFrame>
          <p:nvGraphicFramePr>
            <p:cNvPr id="3" name="개체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7881718"/>
                </p:ext>
              </p:extLst>
            </p:nvPr>
          </p:nvGraphicFramePr>
          <p:xfrm>
            <a:off x="5795963" y="981075"/>
            <a:ext cx="371475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9" name="수식" r:id="rId4" imgW="190440" imgH="215640" progId="Equation.3">
                    <p:embed/>
                  </p:oleObj>
                </mc:Choice>
                <mc:Fallback>
                  <p:oleObj name="수식" r:id="rId4" imgW="1904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95963" y="981075"/>
                          <a:ext cx="371475" cy="420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개체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2527305"/>
                </p:ext>
              </p:extLst>
            </p:nvPr>
          </p:nvGraphicFramePr>
          <p:xfrm>
            <a:off x="5811838" y="1419225"/>
            <a:ext cx="369887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" name="수식" r:id="rId6" imgW="190440" imgH="215640" progId="Equation.3">
                    <p:embed/>
                  </p:oleObj>
                </mc:Choice>
                <mc:Fallback>
                  <p:oleObj name="수식" r:id="rId6" imgW="190440" imgH="215640" progId="Equation.3">
                    <p:embed/>
                    <p:pic>
                      <p:nvPicPr>
                        <p:cNvPr id="0" name="개체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1838" y="1419225"/>
                          <a:ext cx="369887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개체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516482"/>
                </p:ext>
              </p:extLst>
            </p:nvPr>
          </p:nvGraphicFramePr>
          <p:xfrm>
            <a:off x="5583238" y="2849563"/>
            <a:ext cx="819150" cy="1108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" name="수식" r:id="rId8" imgW="177480" imgH="241200" progId="Equation.3">
                    <p:embed/>
                  </p:oleObj>
                </mc:Choice>
                <mc:Fallback>
                  <p:oleObj name="수식" r:id="rId8" imgW="177480" imgH="241200" progId="Equation.3">
                    <p:embed/>
                    <p:pic>
                      <p:nvPicPr>
                        <p:cNvPr id="0" name="개체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3238" y="2849563"/>
                          <a:ext cx="819150" cy="1108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2119192"/>
                </p:ext>
              </p:extLst>
            </p:nvPr>
          </p:nvGraphicFramePr>
          <p:xfrm>
            <a:off x="5730875" y="5445125"/>
            <a:ext cx="6413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" name="수식" r:id="rId10" imgW="330120" imgH="241200" progId="Equation.3">
                    <p:embed/>
                  </p:oleObj>
                </mc:Choice>
                <mc:Fallback>
                  <p:oleObj name="수식" r:id="rId10" imgW="330120" imgH="241200" progId="Equation.3">
                    <p:embed/>
                    <p:pic>
                      <p:nvPicPr>
                        <p:cNvPr id="0" name="개체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0875" y="5445125"/>
                          <a:ext cx="6413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5817736" y="2095229"/>
              <a:ext cx="484133" cy="80417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………….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06719" y="3905116"/>
              <a:ext cx="484133" cy="12386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…………………</a:t>
              </a:r>
              <a:endParaRPr lang="ko-KR" altLang="en-US" sz="1400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878204" y="1052736"/>
              <a:ext cx="1177319" cy="15841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878204" y="4264560"/>
              <a:ext cx="1177319" cy="15407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076056" y="1196752"/>
              <a:ext cx="7531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4" idx="1"/>
            </p:cNvCxnSpPr>
            <p:nvPr/>
          </p:nvCxnSpPr>
          <p:spPr>
            <a:xfrm>
              <a:off x="5076056" y="1628800"/>
              <a:ext cx="735782" cy="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076056" y="3368009"/>
              <a:ext cx="6080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076056" y="566124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092281" y="2636911"/>
              <a:ext cx="1759248" cy="1415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Layer-1</a:t>
              </a:r>
              <a:r>
                <a:rPr lang="ko-KR" altLang="en-US" sz="1400" dirty="0" smtClean="0"/>
                <a:t>의</a:t>
              </a:r>
              <a:endParaRPr lang="en-US" altLang="ko-KR" sz="1400" dirty="0" smtClean="0"/>
            </a:p>
            <a:p>
              <a:r>
                <a:rPr lang="en-US" altLang="ko-KR" sz="1400" dirty="0" err="1" smtClean="0">
                  <a:latin typeface="Script MT Bold" panose="03040602040607080904" pitchFamily="66" charset="0"/>
                </a:rPr>
                <a:t>i</a:t>
              </a:r>
              <a:r>
                <a:rPr lang="ko-KR" altLang="en-US" sz="1400" dirty="0" smtClean="0"/>
                <a:t>번째 필터로</a:t>
              </a:r>
              <a:endParaRPr lang="en-US" altLang="ko-KR" sz="1400" dirty="0" smtClean="0"/>
            </a:p>
            <a:p>
              <a:r>
                <a:rPr lang="ko-KR" altLang="en-US" sz="1400" dirty="0" err="1" smtClean="0"/>
                <a:t>필터</a:t>
              </a:r>
              <a:r>
                <a:rPr lang="ko-KR" altLang="en-US" sz="1400" dirty="0" err="1"/>
                <a:t>링</a:t>
              </a:r>
              <a:r>
                <a:rPr lang="ko-KR" altLang="en-US" sz="1400" dirty="0" err="1" smtClean="0"/>
                <a:t>한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output </a:t>
              </a:r>
              <a:r>
                <a:rPr lang="ko-KR" altLang="en-US" sz="1400" dirty="0" smtClean="0"/>
                <a:t>중</a:t>
              </a:r>
              <a:endParaRPr lang="en-US" altLang="ko-KR" sz="1400" dirty="0" smtClean="0"/>
            </a:p>
            <a:p>
              <a:r>
                <a:rPr lang="en-US" altLang="ko-KR" sz="1400" dirty="0" smtClean="0">
                  <a:latin typeface="Script MT Bold" panose="03040602040607080904" pitchFamily="66" charset="0"/>
                </a:rPr>
                <a:t>j</a:t>
              </a:r>
              <a:r>
                <a:rPr lang="ko-KR" altLang="en-US" sz="1400" dirty="0" smtClean="0"/>
                <a:t>번째 </a:t>
              </a:r>
              <a:r>
                <a:rPr lang="en-US" altLang="ko-KR" sz="1400" dirty="0" smtClean="0"/>
                <a:t>activation</a:t>
              </a:r>
              <a:endParaRPr lang="ko-KR" altLang="en-US" sz="14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60019" y="2996952"/>
              <a:ext cx="230833" cy="371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6301869" y="2852936"/>
              <a:ext cx="1528754" cy="329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5979109" y="3414533"/>
              <a:ext cx="126958" cy="3414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8" name="직선 화살표 연결선 27"/>
            <p:cNvCxnSpPr>
              <a:stCxn id="26" idx="7"/>
            </p:cNvCxnSpPr>
            <p:nvPr/>
          </p:nvCxnSpPr>
          <p:spPr>
            <a:xfrm flipV="1">
              <a:off x="6087474" y="3182480"/>
              <a:ext cx="1004806" cy="282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6106067" y="3375576"/>
              <a:ext cx="195802" cy="5295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1" name="직선 화살표 연결선 30"/>
            <p:cNvCxnSpPr>
              <a:stCxn id="29" idx="6"/>
            </p:cNvCxnSpPr>
            <p:nvPr/>
          </p:nvCxnSpPr>
          <p:spPr>
            <a:xfrm>
              <a:off x="6301869" y="3640346"/>
              <a:ext cx="790411" cy="26477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개체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4523507"/>
                </p:ext>
              </p:extLst>
            </p:nvPr>
          </p:nvGraphicFramePr>
          <p:xfrm>
            <a:off x="4191000" y="3713088"/>
            <a:ext cx="750888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" name="수식" r:id="rId12" imgW="317160" imgH="215640" progId="Equation.3">
                    <p:embed/>
                  </p:oleObj>
                </mc:Choice>
                <mc:Fallback>
                  <p:oleObj name="수식" r:id="rId12" imgW="317160" imgH="215640" progId="Equation.3">
                    <p:embed/>
                    <p:pic>
                      <p:nvPicPr>
                        <p:cNvPr id="0" name="개체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3713088"/>
                          <a:ext cx="750888" cy="508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개체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9921712"/>
                </p:ext>
              </p:extLst>
            </p:nvPr>
          </p:nvGraphicFramePr>
          <p:xfrm>
            <a:off x="1619672" y="4293096"/>
            <a:ext cx="300038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" name="수식" r:id="rId14" imgW="126720" imgH="190440" progId="Equation.3">
                    <p:embed/>
                  </p:oleObj>
                </mc:Choice>
                <mc:Fallback>
                  <p:oleObj name="수식" r:id="rId14" imgW="126720" imgH="190440" progId="Equation.3">
                    <p:embed/>
                    <p:pic>
                      <p:nvPicPr>
                        <p:cNvPr id="0" name="개체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4293096"/>
                          <a:ext cx="300038" cy="4476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899592" y="4725143"/>
              <a:ext cx="1643257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</a:t>
              </a:r>
              <a:r>
                <a:rPr lang="en-US" altLang="ko-KR" sz="1400" dirty="0" smtClean="0"/>
                <a:t>riginal image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08104" y="5949280"/>
              <a:ext cx="1964849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output(activation)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57442" y="5960297"/>
              <a:ext cx="883697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</p:grp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94837"/>
              </p:ext>
            </p:extLst>
          </p:nvPr>
        </p:nvGraphicFramePr>
        <p:xfrm>
          <a:off x="3591170" y="5886679"/>
          <a:ext cx="1628902" cy="566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" name="수식" r:id="rId16" imgW="685800" imgH="241200" progId="Equation.3">
                  <p:embed/>
                </p:oleObj>
              </mc:Choice>
              <mc:Fallback>
                <p:oleObj name="수식" r:id="rId16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170" y="5886679"/>
                        <a:ext cx="1628902" cy="5666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23528" y="476672"/>
            <a:ext cx="386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Matching the content image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70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167351" y="1057727"/>
            <a:ext cx="6750381" cy="4422837"/>
            <a:chOff x="683568" y="981075"/>
            <a:chExt cx="8167961" cy="53516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636912"/>
              <a:ext cx="2194636" cy="1627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055523" y="1052736"/>
              <a:ext cx="1020533" cy="475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Layer-1</a:t>
              </a:r>
            </a:p>
          </p:txBody>
        </p:sp>
        <p:graphicFrame>
          <p:nvGraphicFramePr>
            <p:cNvPr id="3" name="개체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223474"/>
                </p:ext>
              </p:extLst>
            </p:nvPr>
          </p:nvGraphicFramePr>
          <p:xfrm>
            <a:off x="5795963" y="981075"/>
            <a:ext cx="371475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0" name="수식" r:id="rId4" imgW="190440" imgH="215640" progId="Equation.3">
                    <p:embed/>
                  </p:oleObj>
                </mc:Choice>
                <mc:Fallback>
                  <p:oleObj name="수식" r:id="rId4" imgW="1904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95963" y="981075"/>
                          <a:ext cx="371475" cy="420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개체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2007383"/>
                </p:ext>
              </p:extLst>
            </p:nvPr>
          </p:nvGraphicFramePr>
          <p:xfrm>
            <a:off x="5811838" y="1419225"/>
            <a:ext cx="369887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1" name="수식" r:id="rId6" imgW="190440" imgH="215640" progId="Equation.3">
                    <p:embed/>
                  </p:oleObj>
                </mc:Choice>
                <mc:Fallback>
                  <p:oleObj name="수식" r:id="rId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1838" y="1419225"/>
                          <a:ext cx="369887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개체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4499117"/>
                </p:ext>
              </p:extLst>
            </p:nvPr>
          </p:nvGraphicFramePr>
          <p:xfrm>
            <a:off x="5583238" y="2849563"/>
            <a:ext cx="819150" cy="1108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2" name="수식" r:id="rId8" imgW="177480" imgH="241200" progId="Equation.3">
                    <p:embed/>
                  </p:oleObj>
                </mc:Choice>
                <mc:Fallback>
                  <p:oleObj name="수식" r:id="rId8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3238" y="2849563"/>
                          <a:ext cx="819150" cy="1108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0950261"/>
                </p:ext>
              </p:extLst>
            </p:nvPr>
          </p:nvGraphicFramePr>
          <p:xfrm>
            <a:off x="5730875" y="5445125"/>
            <a:ext cx="6413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3" name="수식" r:id="rId10" imgW="330120" imgH="241200" progId="Equation.3">
                    <p:embed/>
                  </p:oleObj>
                </mc:Choice>
                <mc:Fallback>
                  <p:oleObj name="수식" r:id="rId10" imgW="3301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0875" y="5445125"/>
                          <a:ext cx="6413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5817736" y="2095229"/>
              <a:ext cx="484133" cy="80417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………….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06719" y="3905116"/>
              <a:ext cx="484133" cy="12386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…………………</a:t>
              </a:r>
              <a:endParaRPr lang="ko-KR" altLang="en-US" sz="1400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878204" y="1052736"/>
              <a:ext cx="1177319" cy="15841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878204" y="4264560"/>
              <a:ext cx="1177319" cy="15407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076056" y="1196752"/>
              <a:ext cx="7531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4" idx="1"/>
            </p:cNvCxnSpPr>
            <p:nvPr/>
          </p:nvCxnSpPr>
          <p:spPr>
            <a:xfrm>
              <a:off x="5076056" y="1628800"/>
              <a:ext cx="735782" cy="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076056" y="3368009"/>
              <a:ext cx="6080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076056" y="566124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092281" y="2636911"/>
              <a:ext cx="1759248" cy="1415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Layer-1</a:t>
              </a:r>
              <a:r>
                <a:rPr lang="ko-KR" altLang="en-US" sz="1400" dirty="0" smtClean="0"/>
                <a:t>의</a:t>
              </a:r>
              <a:endParaRPr lang="en-US" altLang="ko-KR" sz="1400" dirty="0" smtClean="0"/>
            </a:p>
            <a:p>
              <a:r>
                <a:rPr lang="en-US" altLang="ko-KR" sz="1400" dirty="0" err="1" smtClean="0">
                  <a:latin typeface="Script MT Bold" panose="03040602040607080904" pitchFamily="66" charset="0"/>
                </a:rPr>
                <a:t>i</a:t>
              </a:r>
              <a:r>
                <a:rPr lang="ko-KR" altLang="en-US" sz="1400" dirty="0" smtClean="0"/>
                <a:t>번째 필터로</a:t>
              </a:r>
              <a:endParaRPr lang="en-US" altLang="ko-KR" sz="1400" dirty="0" smtClean="0"/>
            </a:p>
            <a:p>
              <a:r>
                <a:rPr lang="ko-KR" altLang="en-US" sz="1400" dirty="0" err="1" smtClean="0"/>
                <a:t>필터</a:t>
              </a:r>
              <a:r>
                <a:rPr lang="ko-KR" altLang="en-US" sz="1400" dirty="0" err="1"/>
                <a:t>링</a:t>
              </a:r>
              <a:r>
                <a:rPr lang="ko-KR" altLang="en-US" sz="1400" dirty="0" err="1" smtClean="0"/>
                <a:t>한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output </a:t>
              </a:r>
              <a:r>
                <a:rPr lang="ko-KR" altLang="en-US" sz="1400" dirty="0" smtClean="0"/>
                <a:t>중</a:t>
              </a:r>
              <a:endParaRPr lang="en-US" altLang="ko-KR" sz="1400" dirty="0" smtClean="0"/>
            </a:p>
            <a:p>
              <a:r>
                <a:rPr lang="en-US" altLang="ko-KR" sz="1400" dirty="0" smtClean="0">
                  <a:latin typeface="Script MT Bold" panose="03040602040607080904" pitchFamily="66" charset="0"/>
                </a:rPr>
                <a:t>j</a:t>
              </a:r>
              <a:r>
                <a:rPr lang="ko-KR" altLang="en-US" sz="1400" dirty="0" smtClean="0"/>
                <a:t>번째 </a:t>
              </a:r>
              <a:r>
                <a:rPr lang="en-US" altLang="ko-KR" sz="1400" dirty="0" smtClean="0"/>
                <a:t>activation</a:t>
              </a:r>
              <a:endParaRPr lang="ko-KR" altLang="en-US" sz="14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60019" y="2996952"/>
              <a:ext cx="230833" cy="371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6301869" y="2852936"/>
              <a:ext cx="1528754" cy="329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5979109" y="3414533"/>
              <a:ext cx="126958" cy="3414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8" name="직선 화살표 연결선 27"/>
            <p:cNvCxnSpPr>
              <a:stCxn id="26" idx="7"/>
            </p:cNvCxnSpPr>
            <p:nvPr/>
          </p:nvCxnSpPr>
          <p:spPr>
            <a:xfrm flipV="1">
              <a:off x="6087474" y="3182480"/>
              <a:ext cx="1004806" cy="282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6106067" y="3375576"/>
              <a:ext cx="195802" cy="5295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1" name="직선 화살표 연결선 30"/>
            <p:cNvCxnSpPr>
              <a:stCxn id="29" idx="6"/>
            </p:cNvCxnSpPr>
            <p:nvPr/>
          </p:nvCxnSpPr>
          <p:spPr>
            <a:xfrm>
              <a:off x="6301869" y="3640346"/>
              <a:ext cx="790411" cy="26477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개체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1670148"/>
                </p:ext>
              </p:extLst>
            </p:nvPr>
          </p:nvGraphicFramePr>
          <p:xfrm>
            <a:off x="4191000" y="3713088"/>
            <a:ext cx="750888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" name="수식" r:id="rId12" imgW="317160" imgH="215640" progId="Equation.3">
                    <p:embed/>
                  </p:oleObj>
                </mc:Choice>
                <mc:Fallback>
                  <p:oleObj name="수식" r:id="rId12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3713088"/>
                          <a:ext cx="750888" cy="508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개체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367742"/>
                </p:ext>
              </p:extLst>
            </p:nvPr>
          </p:nvGraphicFramePr>
          <p:xfrm>
            <a:off x="1619672" y="4293096"/>
            <a:ext cx="300038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" name="수식" r:id="rId14" imgW="126720" imgH="190440" progId="Equation.3">
                    <p:embed/>
                  </p:oleObj>
                </mc:Choice>
                <mc:Fallback>
                  <p:oleObj name="수식" r:id="rId14" imgW="1267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4293096"/>
                          <a:ext cx="300038" cy="4476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899592" y="4725143"/>
              <a:ext cx="1643257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</a:t>
              </a:r>
              <a:r>
                <a:rPr lang="en-US" altLang="ko-KR" sz="1400" dirty="0" smtClean="0"/>
                <a:t>riginal image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08104" y="5949280"/>
              <a:ext cx="1964849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output(activation)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57442" y="5960297"/>
              <a:ext cx="883697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</p:grp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268126"/>
              </p:ext>
            </p:extLst>
          </p:nvPr>
        </p:nvGraphicFramePr>
        <p:xfrm>
          <a:off x="6876256" y="1310344"/>
          <a:ext cx="1628902" cy="566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" name="수식" r:id="rId16" imgW="685800" imgH="241200" progId="Equation.3">
                  <p:embed/>
                </p:oleObj>
              </mc:Choice>
              <mc:Fallback>
                <p:oleObj name="수식" r:id="rId16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310344"/>
                        <a:ext cx="1628902" cy="5666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4352" y="5648438"/>
            <a:ext cx="673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Given                 and      , we can reconstruct       by applying the pseudo inverse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/>
              <a:t>o</a:t>
            </a:r>
            <a:r>
              <a:rPr lang="en-US" altLang="ko-KR" dirty="0" smtClean="0"/>
              <a:t>f                  on         (if everything is linear)</a:t>
            </a:r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001825"/>
              </p:ext>
            </p:extLst>
          </p:nvPr>
        </p:nvGraphicFramePr>
        <p:xfrm>
          <a:off x="1250133" y="5621555"/>
          <a:ext cx="686955" cy="46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" name="수식" r:id="rId18" imgW="317160" imgH="215640" progId="Equation.3">
                  <p:embed/>
                </p:oleObj>
              </mc:Choice>
              <mc:Fallback>
                <p:oleObj name="수식" r:id="rId18" imgW="317160" imgH="2156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133" y="5621555"/>
                        <a:ext cx="686955" cy="461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131588"/>
              </p:ext>
            </p:extLst>
          </p:nvPr>
        </p:nvGraphicFramePr>
        <p:xfrm>
          <a:off x="2285645" y="5600257"/>
          <a:ext cx="3921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" name="수식" r:id="rId20" imgW="164880" imgH="177480" progId="Equation.3">
                  <p:embed/>
                </p:oleObj>
              </mc:Choice>
              <mc:Fallback>
                <p:oleObj name="수식" r:id="rId20" imgW="164880" imgH="17748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645" y="5600257"/>
                        <a:ext cx="3921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025690"/>
              </p:ext>
            </p:extLst>
          </p:nvPr>
        </p:nvGraphicFramePr>
        <p:xfrm>
          <a:off x="2011370" y="6140882"/>
          <a:ext cx="3921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" name="수식" r:id="rId22" imgW="164880" imgH="177480" progId="Equation.3">
                  <p:embed/>
                </p:oleObj>
              </mc:Choice>
              <mc:Fallback>
                <p:oleObj name="수식" r:id="rId22" imgW="164880" imgH="177480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70" y="6140882"/>
                        <a:ext cx="3921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55381"/>
              </p:ext>
            </p:extLst>
          </p:nvPr>
        </p:nvGraphicFramePr>
        <p:xfrm>
          <a:off x="917537" y="6179457"/>
          <a:ext cx="6873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" name="수식" r:id="rId24" imgW="317087" imgH="215619" progId="Equation.3">
                  <p:embed/>
                </p:oleObj>
              </mc:Choice>
              <mc:Fallback>
                <p:oleObj name="수식" r:id="rId24" imgW="317087" imgH="215619" progId="Equation.3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37" y="6179457"/>
                        <a:ext cx="6873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465954"/>
              </p:ext>
            </p:extLst>
          </p:nvPr>
        </p:nvGraphicFramePr>
        <p:xfrm>
          <a:off x="4283968" y="5589240"/>
          <a:ext cx="301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" name="수식" r:id="rId26" imgW="126720" imgH="190440" progId="Equation.3">
                  <p:embed/>
                </p:oleObj>
              </mc:Choice>
              <mc:Fallback>
                <p:oleObj name="수식" r:id="rId26" imgW="126720" imgH="1904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589240"/>
                        <a:ext cx="301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23528" y="476672"/>
            <a:ext cx="386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Matching the content image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17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4091" y="1116951"/>
            <a:ext cx="843416" cy="392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Layer-1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56505"/>
              </p:ext>
            </p:extLst>
          </p:nvPr>
        </p:nvGraphicFramePr>
        <p:xfrm>
          <a:off x="5383213" y="1057275"/>
          <a:ext cx="3270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" name="수식" r:id="rId3" imgW="203040" imgH="215640" progId="Equation.3">
                  <p:embed/>
                </p:oleObj>
              </mc:Choice>
              <mc:Fallback>
                <p:oleObj name="수식" r:id="rId3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3213" y="1057275"/>
                        <a:ext cx="32702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36858"/>
              </p:ext>
            </p:extLst>
          </p:nvPr>
        </p:nvGraphicFramePr>
        <p:xfrm>
          <a:off x="5395913" y="1419225"/>
          <a:ext cx="3270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" name="수식" r:id="rId5" imgW="203040" imgH="215640" progId="Equation.3">
                  <p:embed/>
                </p:oleObj>
              </mc:Choice>
              <mc:Fallback>
                <p:oleObj name="수식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1419225"/>
                        <a:ext cx="3270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110815"/>
              </p:ext>
            </p:extLst>
          </p:nvPr>
        </p:nvGraphicFramePr>
        <p:xfrm>
          <a:off x="5192713" y="2601913"/>
          <a:ext cx="72548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" name="수식" r:id="rId7" imgW="190440" imgH="241200" progId="Equation.3">
                  <p:embed/>
                </p:oleObj>
              </mc:Choice>
              <mc:Fallback>
                <p:oleObj name="수식" r:id="rId7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2601913"/>
                        <a:ext cx="725487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160312"/>
              </p:ext>
            </p:extLst>
          </p:nvPr>
        </p:nvGraphicFramePr>
        <p:xfrm>
          <a:off x="5329238" y="4746625"/>
          <a:ext cx="5508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" name="수식" r:id="rId9" imgW="342720" imgH="241200" progId="Equation.3">
                  <p:embed/>
                </p:oleObj>
              </mc:Choice>
              <mc:Fallback>
                <p:oleObj name="수식" r:id="rId9" imgW="342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746625"/>
                        <a:ext cx="55086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10465" y="1978516"/>
            <a:ext cx="400110" cy="6646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………….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01360" y="3474290"/>
            <a:ext cx="400110" cy="10236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…………………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981100" y="1116951"/>
            <a:ext cx="972991" cy="1309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81100" y="3771351"/>
            <a:ext cx="972991" cy="1273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97506" y="1235972"/>
            <a:ext cx="62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4" idx="1"/>
          </p:cNvCxnSpPr>
          <p:nvPr/>
        </p:nvCxnSpPr>
        <p:spPr>
          <a:xfrm>
            <a:off x="4797506" y="1593037"/>
            <a:ext cx="608084" cy="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97506" y="3030400"/>
            <a:ext cx="502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797506" y="4925639"/>
            <a:ext cx="535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63808" y="2426187"/>
            <a:ext cx="14539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Layer-1</a:t>
            </a:r>
            <a:r>
              <a:rPr lang="ko-KR" altLang="en-US" sz="1400" dirty="0" smtClean="0"/>
              <a:t>의</a:t>
            </a:r>
            <a:endParaRPr lang="en-US" altLang="ko-KR" sz="1400" dirty="0" smtClean="0"/>
          </a:p>
          <a:p>
            <a:r>
              <a:rPr lang="en-US" altLang="ko-KR" sz="1400" dirty="0" err="1" smtClean="0">
                <a:latin typeface="Script MT Bold" panose="03040602040607080904" pitchFamily="66" charset="0"/>
              </a:rPr>
              <a:t>i</a:t>
            </a:r>
            <a:r>
              <a:rPr lang="ko-KR" altLang="en-US" sz="1400" dirty="0" smtClean="0"/>
              <a:t>번째 필터로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필터</a:t>
            </a:r>
            <a:r>
              <a:rPr lang="ko-KR" altLang="en-US" sz="1400" dirty="0" err="1"/>
              <a:t>링</a:t>
            </a:r>
            <a:r>
              <a:rPr lang="ko-KR" altLang="en-US" sz="1400" dirty="0" err="1" smtClean="0"/>
              <a:t>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output </a:t>
            </a:r>
            <a:r>
              <a:rPr lang="ko-KR" altLang="en-US" sz="1400" dirty="0" smtClean="0"/>
              <a:t>중</a:t>
            </a:r>
            <a:endParaRPr lang="en-US" altLang="ko-KR" sz="1400" dirty="0" smtClean="0"/>
          </a:p>
          <a:p>
            <a:r>
              <a:rPr lang="en-US" altLang="ko-KR" sz="1400" dirty="0" smtClean="0">
                <a:latin typeface="Script MT Bold" panose="03040602040607080904" pitchFamily="66" charset="0"/>
              </a:rPr>
              <a:t>j</a:t>
            </a:r>
            <a:r>
              <a:rPr lang="ko-KR" altLang="en-US" sz="1400" dirty="0" smtClean="0"/>
              <a:t>번째 </a:t>
            </a:r>
            <a:r>
              <a:rPr lang="en-US" altLang="ko-KR" sz="1400" dirty="0" smtClean="0"/>
              <a:t>activation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5610699" y="2723741"/>
            <a:ext cx="190771" cy="306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810575" y="2604720"/>
            <a:ext cx="1263433" cy="27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543831" y="3068850"/>
            <a:ext cx="104924" cy="282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8" name="직선 화살표 연결선 27"/>
          <p:cNvCxnSpPr>
            <a:stCxn id="26" idx="7"/>
          </p:cNvCxnSpPr>
          <p:nvPr/>
        </p:nvCxnSpPr>
        <p:spPr>
          <a:xfrm flipV="1">
            <a:off x="5633389" y="2877070"/>
            <a:ext cx="830418" cy="2331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648755" y="3036654"/>
            <a:ext cx="161820" cy="4376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1" name="직선 화살표 연결선 30"/>
          <p:cNvCxnSpPr>
            <a:stCxn id="29" idx="6"/>
          </p:cNvCxnSpPr>
          <p:nvPr/>
        </p:nvCxnSpPr>
        <p:spPr>
          <a:xfrm>
            <a:off x="5810575" y="3255472"/>
            <a:ext cx="653232" cy="2188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921738"/>
              </p:ext>
            </p:extLst>
          </p:nvPr>
        </p:nvGraphicFramePr>
        <p:xfrm>
          <a:off x="4066055" y="3315589"/>
          <a:ext cx="620569" cy="41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" name="수식" r:id="rId11" imgW="317160" imgH="215640" progId="Equation.3">
                  <p:embed/>
                </p:oleObj>
              </mc:Choice>
              <mc:Fallback>
                <p:oleObj name="수식" r:id="rId11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055" y="3315589"/>
                        <a:ext cx="620569" cy="4198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78491"/>
              </p:ext>
            </p:extLst>
          </p:nvPr>
        </p:nvGraphicFramePr>
        <p:xfrm>
          <a:off x="1954213" y="3819525"/>
          <a:ext cx="222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6" name="수식" r:id="rId13" imgW="114120" imgH="164880" progId="Equation.3">
                  <p:embed/>
                </p:oleObj>
              </mc:Choice>
              <mc:Fallback>
                <p:oleObj name="수식" r:id="rId13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3819525"/>
                        <a:ext cx="222250" cy="32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165015" y="4077072"/>
            <a:ext cx="1678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</a:t>
            </a:r>
            <a:r>
              <a:rPr lang="en-US" altLang="ko-KR" sz="1400" dirty="0" smtClean="0"/>
              <a:t>hite noise image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154571" y="5163682"/>
            <a:ext cx="1623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output(activation)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038321" y="5172787"/>
            <a:ext cx="730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weight</a:t>
            </a:r>
            <a:endParaRPr lang="ko-KR" altLang="en-US" sz="1400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311940"/>
              </p:ext>
            </p:extLst>
          </p:nvPr>
        </p:nvGraphicFramePr>
        <p:xfrm>
          <a:off x="6889750" y="1309688"/>
          <a:ext cx="16002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" name="수식" r:id="rId15" imgW="672840" imgH="241200" progId="Equation.3">
                  <p:embed/>
                </p:oleObj>
              </mc:Choice>
              <mc:Fallback>
                <p:oleObj name="수식" r:id="rId15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1309688"/>
                        <a:ext cx="1600200" cy="566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5648438"/>
            <a:ext cx="712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Given                and          , we can reconstruct          by performing gradient descent</a:t>
            </a:r>
          </a:p>
          <a:p>
            <a:r>
              <a:rPr lang="en-US" altLang="ko-KR" dirty="0" smtClean="0"/>
              <a:t>on an arbitrary white noise image        to find the image that matches the feature</a:t>
            </a:r>
          </a:p>
          <a:p>
            <a:r>
              <a:rPr lang="en-US" altLang="ko-KR" dirty="0" smtClean="0"/>
              <a:t>responses of the original image</a:t>
            </a:r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764862"/>
              </p:ext>
            </p:extLst>
          </p:nvPr>
        </p:nvGraphicFramePr>
        <p:xfrm>
          <a:off x="1099488" y="5621555"/>
          <a:ext cx="686955" cy="46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" name="수식" r:id="rId17" imgW="317160" imgH="215640" progId="Equation.3">
                  <p:embed/>
                </p:oleObj>
              </mc:Choice>
              <mc:Fallback>
                <p:oleObj name="수식" r:id="rId17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488" y="5621555"/>
                        <a:ext cx="686955" cy="461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603149"/>
              </p:ext>
            </p:extLst>
          </p:nvPr>
        </p:nvGraphicFramePr>
        <p:xfrm>
          <a:off x="2240316" y="5578223"/>
          <a:ext cx="3921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" name="수식" r:id="rId19" imgW="164880" imgH="177480" progId="Equation.3">
                  <p:embed/>
                </p:oleObj>
              </mc:Choice>
              <mc:Fallback>
                <p:oleObj name="수식" r:id="rId19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316" y="5578223"/>
                        <a:ext cx="3921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618854"/>
              </p:ext>
            </p:extLst>
          </p:nvPr>
        </p:nvGraphicFramePr>
        <p:xfrm>
          <a:off x="4411061" y="5556189"/>
          <a:ext cx="301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" name="수식" r:id="rId21" imgW="126720" imgH="190440" progId="Equation.3">
                  <p:embed/>
                </p:oleObj>
              </mc:Choice>
              <mc:Fallback>
                <p:oleObj name="수식" r:id="rId21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061" y="5556189"/>
                        <a:ext cx="301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9592" y="766445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OR</a:t>
            </a:r>
            <a:endParaRPr lang="ko-KR" altLang="en-US" sz="3600" b="1" dirty="0"/>
          </a:p>
        </p:txBody>
      </p:sp>
      <p:pic>
        <p:nvPicPr>
          <p:cNvPr id="40" name="Picture 2"/>
          <p:cNvPicPr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50" y="2420888"/>
            <a:ext cx="1814876" cy="134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14834"/>
              </p:ext>
            </p:extLst>
          </p:nvPr>
        </p:nvGraphicFramePr>
        <p:xfrm>
          <a:off x="3059832" y="6182227"/>
          <a:ext cx="301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" name="수식" r:id="rId24" imgW="126720" imgH="190440" progId="Equation.3">
                  <p:embed/>
                </p:oleObj>
              </mc:Choice>
              <mc:Fallback>
                <p:oleObj name="수식" r:id="rId24" imgW="126720" imgH="190440" progId="Equation.3">
                  <p:embed/>
                  <p:pic>
                    <p:nvPicPr>
                      <p:cNvPr id="0" name="개체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6182227"/>
                        <a:ext cx="301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809514"/>
              </p:ext>
            </p:extLst>
          </p:nvPr>
        </p:nvGraphicFramePr>
        <p:xfrm>
          <a:off x="3291984" y="5891308"/>
          <a:ext cx="2714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" name="수식" r:id="rId26" imgW="114120" imgH="164880" progId="Equation.3">
                  <p:embed/>
                </p:oleObj>
              </mc:Choice>
              <mc:Fallback>
                <p:oleObj name="수식" r:id="rId26" imgW="114120" imgH="164880" progId="Equation.3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984" y="5891308"/>
                        <a:ext cx="2714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2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6924" y="5355466"/>
            <a:ext cx="470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GOAL : find the image       which minimize the error :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344475" y="978207"/>
            <a:ext cx="6683909" cy="4021172"/>
            <a:chOff x="1137650" y="1057275"/>
            <a:chExt cx="7352300" cy="4423289"/>
          </a:xfrm>
        </p:grpSpPr>
        <p:sp>
          <p:nvSpPr>
            <p:cNvPr id="2" name="직사각형 1"/>
            <p:cNvSpPr/>
            <p:nvPr/>
          </p:nvSpPr>
          <p:spPr>
            <a:xfrm>
              <a:off x="3954091" y="1116951"/>
              <a:ext cx="843416" cy="3927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Layer-1</a:t>
              </a:r>
            </a:p>
          </p:txBody>
        </p:sp>
        <p:graphicFrame>
          <p:nvGraphicFramePr>
            <p:cNvPr id="3" name="개체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1864966"/>
                </p:ext>
              </p:extLst>
            </p:nvPr>
          </p:nvGraphicFramePr>
          <p:xfrm>
            <a:off x="5383213" y="1057275"/>
            <a:ext cx="327025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" name="수식" r:id="rId3" imgW="203040" imgH="215640" progId="Equation.3">
                    <p:embed/>
                  </p:oleObj>
                </mc:Choice>
                <mc:Fallback>
                  <p:oleObj name="수식" r:id="rId3" imgW="203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3213" y="1057275"/>
                          <a:ext cx="327025" cy="347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개체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0520343"/>
                </p:ext>
              </p:extLst>
            </p:nvPr>
          </p:nvGraphicFramePr>
          <p:xfrm>
            <a:off x="5395913" y="1419225"/>
            <a:ext cx="327025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0" name="수식" r:id="rId5" imgW="203040" imgH="215640" progId="Equation.3">
                    <p:embed/>
                  </p:oleObj>
                </mc:Choice>
                <mc:Fallback>
                  <p:oleObj name="수식" r:id="rId5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913" y="1419225"/>
                          <a:ext cx="327025" cy="34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개체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3722145"/>
                </p:ext>
              </p:extLst>
            </p:nvPr>
          </p:nvGraphicFramePr>
          <p:xfrm>
            <a:off x="5192713" y="2601913"/>
            <a:ext cx="725487" cy="915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1" name="수식" r:id="rId7" imgW="190440" imgH="241200" progId="Equation.3">
                    <p:embed/>
                  </p:oleObj>
                </mc:Choice>
                <mc:Fallback>
                  <p:oleObj name="수식" r:id="rId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2713" y="2601913"/>
                          <a:ext cx="725487" cy="915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7143470"/>
                </p:ext>
              </p:extLst>
            </p:nvPr>
          </p:nvGraphicFramePr>
          <p:xfrm>
            <a:off x="5329238" y="4746625"/>
            <a:ext cx="55086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2" name="수식" r:id="rId9" imgW="342720" imgH="241200" progId="Equation.3">
                    <p:embed/>
                  </p:oleObj>
                </mc:Choice>
                <mc:Fallback>
                  <p:oleObj name="수식" r:id="rId9" imgW="3427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238" y="4746625"/>
                          <a:ext cx="550862" cy="388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5410465" y="1978516"/>
              <a:ext cx="400110" cy="6646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………….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01360" y="3474290"/>
              <a:ext cx="400110" cy="10236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/>
                <a:t>…………………</a:t>
              </a:r>
              <a:endParaRPr lang="ko-KR" altLang="en-US" sz="1400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981100" y="1116951"/>
              <a:ext cx="972991" cy="13092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1100" y="3771351"/>
              <a:ext cx="972991" cy="12733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797506" y="1235972"/>
              <a:ext cx="6224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4" idx="1"/>
            </p:cNvCxnSpPr>
            <p:nvPr/>
          </p:nvCxnSpPr>
          <p:spPr>
            <a:xfrm>
              <a:off x="4797506" y="1593037"/>
              <a:ext cx="608084" cy="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797506" y="3030400"/>
              <a:ext cx="5025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797506" y="4925639"/>
              <a:ext cx="5355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463808" y="2426187"/>
              <a:ext cx="145392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Layer-1</a:t>
              </a:r>
              <a:r>
                <a:rPr lang="ko-KR" altLang="en-US" sz="1400" dirty="0" smtClean="0"/>
                <a:t>의</a:t>
              </a:r>
              <a:endParaRPr lang="en-US" altLang="ko-KR" sz="1400" dirty="0" smtClean="0"/>
            </a:p>
            <a:p>
              <a:r>
                <a:rPr lang="en-US" altLang="ko-KR" sz="1400" dirty="0" err="1" smtClean="0">
                  <a:latin typeface="Script MT Bold" panose="03040602040607080904" pitchFamily="66" charset="0"/>
                </a:rPr>
                <a:t>i</a:t>
              </a:r>
              <a:r>
                <a:rPr lang="ko-KR" altLang="en-US" sz="1400" dirty="0" smtClean="0"/>
                <a:t>번째 필터로</a:t>
              </a:r>
              <a:endParaRPr lang="en-US" altLang="ko-KR" sz="1400" dirty="0" smtClean="0"/>
            </a:p>
            <a:p>
              <a:r>
                <a:rPr lang="ko-KR" altLang="en-US" sz="1400" dirty="0" err="1" smtClean="0"/>
                <a:t>필터</a:t>
              </a:r>
              <a:r>
                <a:rPr lang="ko-KR" altLang="en-US" sz="1400" dirty="0" err="1"/>
                <a:t>링</a:t>
              </a:r>
              <a:r>
                <a:rPr lang="ko-KR" altLang="en-US" sz="1400" dirty="0" err="1" smtClean="0"/>
                <a:t>한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output </a:t>
              </a:r>
              <a:r>
                <a:rPr lang="ko-KR" altLang="en-US" sz="1400" dirty="0" smtClean="0"/>
                <a:t>중</a:t>
              </a:r>
              <a:endParaRPr lang="en-US" altLang="ko-KR" sz="1400" dirty="0" smtClean="0"/>
            </a:p>
            <a:p>
              <a:r>
                <a:rPr lang="en-US" altLang="ko-KR" sz="1400" dirty="0" smtClean="0">
                  <a:latin typeface="Script MT Bold" panose="03040602040607080904" pitchFamily="66" charset="0"/>
                </a:rPr>
                <a:t>j</a:t>
              </a:r>
              <a:r>
                <a:rPr lang="ko-KR" altLang="en-US" sz="1400" dirty="0" smtClean="0"/>
                <a:t>번째 </a:t>
              </a:r>
              <a:r>
                <a:rPr lang="en-US" altLang="ko-KR" sz="1400" dirty="0" smtClean="0"/>
                <a:t>activation</a:t>
              </a:r>
              <a:endParaRPr lang="ko-KR" altLang="en-US" sz="14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5610699" y="2723741"/>
              <a:ext cx="190771" cy="3066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5810575" y="2604720"/>
              <a:ext cx="1263433" cy="272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5543831" y="3068850"/>
              <a:ext cx="104924" cy="2821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8" name="직선 화살표 연결선 27"/>
            <p:cNvCxnSpPr>
              <a:stCxn id="26" idx="7"/>
            </p:cNvCxnSpPr>
            <p:nvPr/>
          </p:nvCxnSpPr>
          <p:spPr>
            <a:xfrm flipV="1">
              <a:off x="5633389" y="2877070"/>
              <a:ext cx="830418" cy="23310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5648755" y="3036654"/>
              <a:ext cx="161820" cy="43763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1" name="직선 화살표 연결선 30"/>
            <p:cNvCxnSpPr>
              <a:stCxn id="29" idx="6"/>
            </p:cNvCxnSpPr>
            <p:nvPr/>
          </p:nvCxnSpPr>
          <p:spPr>
            <a:xfrm>
              <a:off x="5810575" y="3255472"/>
              <a:ext cx="653232" cy="21881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개체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053017"/>
                </p:ext>
              </p:extLst>
            </p:nvPr>
          </p:nvGraphicFramePr>
          <p:xfrm>
            <a:off x="4066055" y="3315589"/>
            <a:ext cx="620569" cy="419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3" name="수식" r:id="rId11" imgW="317160" imgH="215640" progId="Equation.3">
                    <p:embed/>
                  </p:oleObj>
                </mc:Choice>
                <mc:Fallback>
                  <p:oleObj name="수식" r:id="rId11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055" y="3315589"/>
                          <a:ext cx="620569" cy="4198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개체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9381373"/>
                </p:ext>
              </p:extLst>
            </p:nvPr>
          </p:nvGraphicFramePr>
          <p:xfrm>
            <a:off x="1954213" y="3819525"/>
            <a:ext cx="22225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4" name="수식" r:id="rId13" imgW="114120" imgH="164880" progId="Equation.3">
                    <p:embed/>
                  </p:oleObj>
                </mc:Choice>
                <mc:Fallback>
                  <p:oleObj name="수식" r:id="rId13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213" y="3819525"/>
                          <a:ext cx="222250" cy="3206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1165015" y="4077072"/>
              <a:ext cx="1678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w</a:t>
              </a:r>
              <a:r>
                <a:rPr lang="en-US" altLang="ko-KR" sz="1400" dirty="0" smtClean="0"/>
                <a:t>hite noise image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54571" y="5163682"/>
              <a:ext cx="1623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output(activation)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8321" y="5172787"/>
              <a:ext cx="7303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graphicFrame>
          <p:nvGraphicFramePr>
            <p:cNvPr id="41" name="개체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470546"/>
                </p:ext>
              </p:extLst>
            </p:nvPr>
          </p:nvGraphicFramePr>
          <p:xfrm>
            <a:off x="6889750" y="1309688"/>
            <a:ext cx="1600200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5" name="수식" r:id="rId15" imgW="672840" imgH="241200" progId="Equation.3">
                    <p:embed/>
                  </p:oleObj>
                </mc:Choice>
                <mc:Fallback>
                  <p:oleObj name="수식" r:id="rId15" imgW="6728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9750" y="1309688"/>
                          <a:ext cx="1600200" cy="5667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0" name="Picture 2"/>
            <p:cNvPicPr>
              <a:picLocks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650" y="2420888"/>
              <a:ext cx="1814876" cy="1344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29988"/>
              </p:ext>
            </p:extLst>
          </p:nvPr>
        </p:nvGraphicFramePr>
        <p:xfrm>
          <a:off x="3191886" y="5339173"/>
          <a:ext cx="2714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" name="수식" r:id="rId18" imgW="114120" imgH="164880" progId="Equation.3">
                  <p:embed/>
                </p:oleObj>
              </mc:Choice>
              <mc:Fallback>
                <p:oleObj name="수식" r:id="rId18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886" y="5339173"/>
                        <a:ext cx="2714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666113"/>
              </p:ext>
            </p:extLst>
          </p:nvPr>
        </p:nvGraphicFramePr>
        <p:xfrm>
          <a:off x="3029308" y="5724798"/>
          <a:ext cx="39338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7" name="수식" r:id="rId20" imgW="1739880" imgH="419040" progId="Equation.3">
                  <p:embed/>
                </p:oleObj>
              </mc:Choice>
              <mc:Fallback>
                <p:oleObj name="수식" r:id="rId20" imgW="1739880" imgH="41904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308" y="5724798"/>
                        <a:ext cx="39338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23528" y="404664"/>
            <a:ext cx="386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Matching the content image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98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Dream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5" b="185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7415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876" y="780997"/>
            <a:ext cx="464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GOAL : find the image      which minimize the error :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085299"/>
              </p:ext>
            </p:extLst>
          </p:nvPr>
        </p:nvGraphicFramePr>
        <p:xfrm>
          <a:off x="2555776" y="764704"/>
          <a:ext cx="2714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" name="수식" r:id="rId3" imgW="114120" imgH="164880" progId="Equation.3">
                  <p:embed/>
                </p:oleObj>
              </mc:Choice>
              <mc:Fallback>
                <p:oleObj name="수식" r:id="rId3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764704"/>
                        <a:ext cx="2714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255561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841378"/>
              </p:ext>
            </p:extLst>
          </p:nvPr>
        </p:nvGraphicFramePr>
        <p:xfrm>
          <a:off x="2268538" y="3294063"/>
          <a:ext cx="24733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name="수식" r:id="rId5" imgW="1041120" imgH="241200" progId="Equation.3">
                  <p:embed/>
                </p:oleObj>
              </mc:Choice>
              <mc:Fallback>
                <p:oleObj name="수식" r:id="rId5" imgW="1041120" imgH="241200" progId="Equation.3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94063"/>
                        <a:ext cx="24733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7118" y="1700808"/>
            <a:ext cx="2886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555776" y="2060848"/>
            <a:ext cx="1944216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787637"/>
              </p:ext>
            </p:extLst>
          </p:nvPr>
        </p:nvGraphicFramePr>
        <p:xfrm>
          <a:off x="5652120" y="3140968"/>
          <a:ext cx="16589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8" name="수식" r:id="rId7" imgW="698400" imgH="355320" progId="Equation.3">
                  <p:embed/>
                </p:oleObj>
              </mc:Choice>
              <mc:Fallback>
                <p:oleObj name="수식" r:id="rId7" imgW="698400" imgH="35532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140968"/>
                        <a:ext cx="16589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151739"/>
              </p:ext>
            </p:extLst>
          </p:nvPr>
        </p:nvGraphicFramePr>
        <p:xfrm>
          <a:off x="1939379" y="4076700"/>
          <a:ext cx="53689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" name="수식" r:id="rId9" imgW="2260440" imgH="444240" progId="Equation.3">
                  <p:embed/>
                </p:oleObj>
              </mc:Choice>
              <mc:Fallback>
                <p:oleObj name="수식" r:id="rId9" imgW="2260440" imgH="444240" progId="Equation.3">
                  <p:embed/>
                  <p:pic>
                    <p:nvPicPr>
                      <p:cNvPr id="0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379" y="4076700"/>
                        <a:ext cx="536892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843808" y="4077072"/>
            <a:ext cx="557187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03848" y="5085184"/>
            <a:ext cx="1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084328"/>
              </p:ext>
            </p:extLst>
          </p:nvPr>
        </p:nvGraphicFramePr>
        <p:xfrm>
          <a:off x="2242969" y="1452615"/>
          <a:ext cx="39338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" name="수식" r:id="rId11" imgW="1739880" imgH="419040" progId="Equation.3">
                  <p:embed/>
                </p:oleObj>
              </mc:Choice>
              <mc:Fallback>
                <p:oleObj name="수식" r:id="rId11" imgW="1739880" imgH="41904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969" y="1452615"/>
                        <a:ext cx="39338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3528" y="260648"/>
            <a:ext cx="386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Matching the content image</a:t>
            </a:r>
            <a:endParaRPr lang="ko-KR" altLang="en-US" sz="2400" b="1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470442"/>
              </p:ext>
            </p:extLst>
          </p:nvPr>
        </p:nvGraphicFramePr>
        <p:xfrm>
          <a:off x="2810757" y="5733256"/>
          <a:ext cx="31734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1" name="수식" r:id="rId13" imgW="1777680" imgH="495000" progId="Equation.3">
                  <p:embed/>
                </p:oleObj>
              </mc:Choice>
              <mc:Fallback>
                <p:oleObj name="수식" r:id="rId13" imgW="1777680" imgH="495000" progId="Equation.3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757" y="5733256"/>
                        <a:ext cx="31734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9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24" y="1718000"/>
            <a:ext cx="7553122" cy="34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5576" y="1268760"/>
            <a:ext cx="165618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95736" y="1484784"/>
            <a:ext cx="43204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9592" y="2492896"/>
            <a:ext cx="1656184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5" y="4635024"/>
            <a:ext cx="1800269" cy="122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5" y="1714150"/>
            <a:ext cx="1887611" cy="155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화살표 연결선 12"/>
          <p:cNvCxnSpPr>
            <a:stCxn id="16387" idx="3"/>
          </p:cNvCxnSpPr>
          <p:nvPr/>
        </p:nvCxnSpPr>
        <p:spPr>
          <a:xfrm flipV="1">
            <a:off x="2195736" y="2492895"/>
            <a:ext cx="43204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0"/>
          </p:cNvCxnSpPr>
          <p:nvPr/>
        </p:nvCxnSpPr>
        <p:spPr>
          <a:xfrm rot="5400000" flipH="1" flipV="1">
            <a:off x="1423022" y="3502270"/>
            <a:ext cx="917992" cy="134751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587727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Initial image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404664"/>
            <a:ext cx="386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Matching the content image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94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40475" y="536348"/>
            <a:ext cx="843416" cy="392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Layer-1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901623"/>
              </p:ext>
            </p:extLst>
          </p:nvPr>
        </p:nvGraphicFramePr>
        <p:xfrm>
          <a:off x="5879122" y="476672"/>
          <a:ext cx="3063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6" name="수식" r:id="rId3" imgW="190440" imgH="215640" progId="Equation.3">
                  <p:embed/>
                </p:oleObj>
              </mc:Choice>
              <mc:Fallback>
                <p:oleObj name="수식" r:id="rId3" imgW="1904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9122" y="476672"/>
                        <a:ext cx="306387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388784"/>
              </p:ext>
            </p:extLst>
          </p:nvPr>
        </p:nvGraphicFramePr>
        <p:xfrm>
          <a:off x="5891822" y="838622"/>
          <a:ext cx="3063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7" name="수식" r:id="rId5" imgW="190440" imgH="215640" progId="Equation.3">
                  <p:embed/>
                </p:oleObj>
              </mc:Choice>
              <mc:Fallback>
                <p:oleObj name="수식" r:id="rId5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822" y="838622"/>
                        <a:ext cx="306387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291956"/>
              </p:ext>
            </p:extLst>
          </p:nvPr>
        </p:nvGraphicFramePr>
        <p:xfrm>
          <a:off x="5702909" y="1772078"/>
          <a:ext cx="6778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8" name="수식" r:id="rId7" imgW="177480" imgH="241200" progId="Equation.3">
                  <p:embed/>
                </p:oleObj>
              </mc:Choice>
              <mc:Fallback>
                <p:oleObj name="수식" r:id="rId7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909" y="1772078"/>
                        <a:ext cx="67786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861319"/>
              </p:ext>
            </p:extLst>
          </p:nvPr>
        </p:nvGraphicFramePr>
        <p:xfrm>
          <a:off x="5825147" y="4166022"/>
          <a:ext cx="5302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9" name="수식" r:id="rId9" imgW="330120" imgH="241200" progId="Equation.3">
                  <p:embed/>
                </p:oleObj>
              </mc:Choice>
              <mc:Fallback>
                <p:oleObj name="수식" r:id="rId9" imgW="330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147" y="4166022"/>
                        <a:ext cx="5302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96849" y="1624261"/>
            <a:ext cx="400110" cy="3584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……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467484" y="536348"/>
            <a:ext cx="972991" cy="1309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67484" y="3190748"/>
            <a:ext cx="972991" cy="1273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283890" y="655369"/>
            <a:ext cx="62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4" idx="1"/>
          </p:cNvCxnSpPr>
          <p:nvPr/>
        </p:nvCxnSpPr>
        <p:spPr>
          <a:xfrm>
            <a:off x="5283890" y="1012434"/>
            <a:ext cx="608084" cy="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283890" y="2200565"/>
            <a:ext cx="502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283890" y="4345036"/>
            <a:ext cx="535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50192" y="1613244"/>
            <a:ext cx="14747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Layer-1</a:t>
            </a:r>
            <a:r>
              <a:rPr lang="ko-KR" altLang="en-US" sz="1400" dirty="0" smtClean="0"/>
              <a:t>의</a:t>
            </a:r>
            <a:endParaRPr lang="en-US" altLang="ko-KR" sz="1400" dirty="0" smtClean="0"/>
          </a:p>
          <a:p>
            <a:r>
              <a:rPr lang="en-US" altLang="ko-KR" sz="1400" dirty="0" err="1" smtClean="0">
                <a:latin typeface="Script MT Bold" panose="03040602040607080904" pitchFamily="66" charset="0"/>
              </a:rPr>
              <a:t>i</a:t>
            </a:r>
            <a:r>
              <a:rPr lang="ko-KR" altLang="en-US" sz="1400" dirty="0" smtClean="0"/>
              <a:t>번째 필터로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필터</a:t>
            </a:r>
            <a:r>
              <a:rPr lang="ko-KR" altLang="en-US" sz="1400" dirty="0" err="1"/>
              <a:t>링</a:t>
            </a:r>
            <a:r>
              <a:rPr lang="ko-KR" altLang="en-US" sz="1400" dirty="0" err="1" smtClean="0"/>
              <a:t>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output </a:t>
            </a:r>
            <a:r>
              <a:rPr lang="ko-KR" altLang="en-US" sz="1400" dirty="0" smtClean="0"/>
              <a:t>중</a:t>
            </a:r>
            <a:endParaRPr lang="en-US" altLang="ko-KR" sz="1400" dirty="0" smtClean="0"/>
          </a:p>
          <a:p>
            <a:r>
              <a:rPr lang="en-US" altLang="ko-KR" sz="1400" dirty="0">
                <a:latin typeface="Script MT Bold" panose="03040602040607080904" pitchFamily="66" charset="0"/>
              </a:rPr>
              <a:t>k</a:t>
            </a:r>
            <a:r>
              <a:rPr lang="ko-KR" altLang="en-US" sz="1400" dirty="0" smtClean="0"/>
              <a:t>번째 </a:t>
            </a:r>
            <a:r>
              <a:rPr lang="en-US" altLang="ko-KR" sz="1400" dirty="0" smtClean="0"/>
              <a:t>activation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6097083" y="1893906"/>
            <a:ext cx="190771" cy="306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296959" y="1774885"/>
            <a:ext cx="1263433" cy="27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030215" y="2239015"/>
            <a:ext cx="104924" cy="282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8" name="직선 화살표 연결선 27"/>
          <p:cNvCxnSpPr>
            <a:stCxn id="26" idx="7"/>
          </p:cNvCxnSpPr>
          <p:nvPr/>
        </p:nvCxnSpPr>
        <p:spPr>
          <a:xfrm flipV="1">
            <a:off x="6119773" y="2047235"/>
            <a:ext cx="830418" cy="2331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135139" y="2206819"/>
            <a:ext cx="161820" cy="4376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1" name="직선 화살표 연결선 30"/>
          <p:cNvCxnSpPr>
            <a:stCxn id="29" idx="6"/>
          </p:cNvCxnSpPr>
          <p:nvPr/>
        </p:nvCxnSpPr>
        <p:spPr>
          <a:xfrm>
            <a:off x="6296959" y="2425637"/>
            <a:ext cx="653232" cy="2188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615964"/>
              </p:ext>
            </p:extLst>
          </p:nvPr>
        </p:nvGraphicFramePr>
        <p:xfrm>
          <a:off x="2440597" y="3238922"/>
          <a:ext cx="222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0" name="수식" r:id="rId11" imgW="114120" imgH="164880" progId="Equation.3">
                  <p:embed/>
                </p:oleObj>
              </mc:Choice>
              <mc:Fallback>
                <p:oleObj name="수식" r:id="rId11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597" y="3238922"/>
                        <a:ext cx="222250" cy="32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674008" y="3571396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riginal style image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40955" y="4583079"/>
            <a:ext cx="1623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output(activation)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524705" y="4592184"/>
            <a:ext cx="730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weight</a:t>
            </a:r>
            <a:endParaRPr lang="ko-KR" altLang="en-US" sz="1400" dirty="0"/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34" y="1874060"/>
            <a:ext cx="1691189" cy="133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823032"/>
              </p:ext>
            </p:extLst>
          </p:nvPr>
        </p:nvGraphicFramePr>
        <p:xfrm>
          <a:off x="5845498" y="1264221"/>
          <a:ext cx="4286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1" name="수식" r:id="rId14" imgW="266400" imgH="241200" progId="Equation.3">
                  <p:embed/>
                </p:oleObj>
              </mc:Choice>
              <mc:Fallback>
                <p:oleObj name="수식" r:id="rId14" imgW="266400" imgH="24120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498" y="1264221"/>
                        <a:ext cx="4286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894540" y="1120205"/>
            <a:ext cx="400110" cy="225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908735"/>
              </p:ext>
            </p:extLst>
          </p:nvPr>
        </p:nvGraphicFramePr>
        <p:xfrm>
          <a:off x="5856897" y="2816647"/>
          <a:ext cx="3270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2" name="수식" r:id="rId16" imgW="203040" imgH="215640" progId="Equation.3">
                  <p:embed/>
                </p:oleObj>
              </mc:Choice>
              <mc:Fallback>
                <p:oleObj name="수식" r:id="rId16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56897" y="2816647"/>
                        <a:ext cx="32702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543267"/>
              </p:ext>
            </p:extLst>
          </p:nvPr>
        </p:nvGraphicFramePr>
        <p:xfrm>
          <a:off x="5869597" y="3178597"/>
          <a:ext cx="3270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3" name="수식" r:id="rId18" imgW="203040" imgH="215640" progId="Equation.3">
                  <p:embed/>
                </p:oleObj>
              </mc:Choice>
              <mc:Fallback>
                <p:oleObj name="수식" r:id="rId18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597" y="3178597"/>
                        <a:ext cx="3270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532006"/>
              </p:ext>
            </p:extLst>
          </p:nvPr>
        </p:nvGraphicFramePr>
        <p:xfrm>
          <a:off x="5845593" y="3644690"/>
          <a:ext cx="4492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4" name="수식" r:id="rId20" imgW="279360" imgH="241200" progId="Equation.3">
                  <p:embed/>
                </p:oleObj>
              </mc:Choice>
              <mc:Fallback>
                <p:oleObj name="수식" r:id="rId20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593" y="3644690"/>
                        <a:ext cx="4492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883523" y="2632373"/>
            <a:ext cx="400110" cy="225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4540" y="3496469"/>
            <a:ext cx="400110" cy="225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883523" y="4008089"/>
            <a:ext cx="400110" cy="225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873261" y="536348"/>
            <a:ext cx="390647" cy="1087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861489" y="2906134"/>
            <a:ext cx="390647" cy="1087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28675" y="908720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번 필터의 출력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930592" y="3284984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</a:t>
            </a:r>
            <a:r>
              <a:rPr lang="ko-KR" altLang="en-US" sz="1600" dirty="0" smtClean="0"/>
              <a:t>번 필터의 출력</a:t>
            </a:r>
            <a:endParaRPr lang="ko-KR" altLang="en-US" sz="1600" dirty="0"/>
          </a:p>
        </p:txBody>
      </p:sp>
      <p:cxnSp>
        <p:nvCxnSpPr>
          <p:cNvPr id="36" name="직선 화살표 연결선 35"/>
          <p:cNvCxnSpPr>
            <a:stCxn id="17" idx="3"/>
            <a:endCxn id="27" idx="1"/>
          </p:cNvCxnSpPr>
          <p:nvPr/>
        </p:nvCxnSpPr>
        <p:spPr>
          <a:xfrm flipV="1">
            <a:off x="6263908" y="1077997"/>
            <a:ext cx="664767" cy="2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9" idx="3"/>
            <a:endCxn id="50" idx="1"/>
          </p:cNvCxnSpPr>
          <p:nvPr/>
        </p:nvCxnSpPr>
        <p:spPr>
          <a:xfrm>
            <a:off x="6252136" y="3450091"/>
            <a:ext cx="678456" cy="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361102"/>
              </p:ext>
            </p:extLst>
          </p:nvPr>
        </p:nvGraphicFramePr>
        <p:xfrm>
          <a:off x="5963259" y="5589588"/>
          <a:ext cx="203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5" name="수식" r:id="rId22" imgW="863280" imgH="355320" progId="Equation.3">
                  <p:embed/>
                </p:oleObj>
              </mc:Choice>
              <mc:Fallback>
                <p:oleObj name="수식" r:id="rId22" imgW="863280" imgH="35532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3259" y="5589588"/>
                        <a:ext cx="203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547475"/>
              </p:ext>
            </p:extLst>
          </p:nvPr>
        </p:nvGraphicFramePr>
        <p:xfrm>
          <a:off x="809912" y="5517653"/>
          <a:ext cx="6873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6" name="수식" r:id="rId24" imgW="291960" imgH="177480" progId="Equation.3">
                  <p:embed/>
                </p:oleObj>
              </mc:Choice>
              <mc:Fallback>
                <p:oleObj name="수식" r:id="rId24" imgW="291960" imgH="177480" progId="Equation.3">
                  <p:embed/>
                  <p:pic>
                    <p:nvPicPr>
                      <p:cNvPr id="0" name="개체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12" y="5517653"/>
                        <a:ext cx="6873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양쪽 대괄호 7"/>
          <p:cNvSpPr/>
          <p:nvPr/>
        </p:nvSpPr>
        <p:spPr>
          <a:xfrm>
            <a:off x="1601999" y="5085605"/>
            <a:ext cx="2406427" cy="1584176"/>
          </a:xfrm>
          <a:prstGeom prst="bracketPair">
            <a:avLst>
              <a:gd name="adj" fmla="val 86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839159"/>
              </p:ext>
            </p:extLst>
          </p:nvPr>
        </p:nvGraphicFramePr>
        <p:xfrm>
          <a:off x="1628218" y="5013597"/>
          <a:ext cx="4778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7" name="수식" r:id="rId26" imgW="203040" imgH="215640" progId="Equation.3">
                  <p:embed/>
                </p:oleObj>
              </mc:Choice>
              <mc:Fallback>
                <p:oleObj name="수식" r:id="rId26" imgW="203040" imgH="215640" progId="Equation.3">
                  <p:embed/>
                  <p:pic>
                    <p:nvPicPr>
                      <p:cNvPr id="0" name="개체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218" y="5013597"/>
                        <a:ext cx="4778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136150"/>
              </p:ext>
            </p:extLst>
          </p:nvPr>
        </p:nvGraphicFramePr>
        <p:xfrm>
          <a:off x="2549886" y="5013176"/>
          <a:ext cx="508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8" name="수식" r:id="rId28" imgW="215640" imgH="215640" progId="Equation.3">
                  <p:embed/>
                </p:oleObj>
              </mc:Choice>
              <mc:Fallback>
                <p:oleObj name="수식" r:id="rId28" imgW="215640" imgH="21564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886" y="5013176"/>
                        <a:ext cx="5080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62274"/>
              </p:ext>
            </p:extLst>
          </p:nvPr>
        </p:nvGraphicFramePr>
        <p:xfrm>
          <a:off x="1609073" y="5511700"/>
          <a:ext cx="508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9" name="수식" r:id="rId30" imgW="215640" imgH="215640" progId="Equation.3">
                  <p:embed/>
                </p:oleObj>
              </mc:Choice>
              <mc:Fallback>
                <p:oleObj name="수식" r:id="rId30" imgW="215640" imgH="21564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073" y="5511700"/>
                        <a:ext cx="508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대각선 방향의 모서리가 둥근 사각형 22"/>
          <p:cNvSpPr/>
          <p:nvPr/>
        </p:nvSpPr>
        <p:spPr>
          <a:xfrm>
            <a:off x="2569445" y="5052133"/>
            <a:ext cx="472715" cy="463765"/>
          </a:xfrm>
          <a:prstGeom prst="round2Diag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3" idx="0"/>
          </p:cNvCxnSpPr>
          <p:nvPr/>
        </p:nvCxnSpPr>
        <p:spPr>
          <a:xfrm>
            <a:off x="3042160" y="5284016"/>
            <a:ext cx="2988055" cy="59367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6329" y="332656"/>
            <a:ext cx="356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Matching the style image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25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24451" y="536348"/>
            <a:ext cx="843416" cy="392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Layer-1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460229"/>
              </p:ext>
            </p:extLst>
          </p:nvPr>
        </p:nvGraphicFramePr>
        <p:xfrm>
          <a:off x="5653573" y="476250"/>
          <a:ext cx="3270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1" name="수식" r:id="rId3" imgW="203040" imgH="215640" progId="Equation.3">
                  <p:embed/>
                </p:oleObj>
              </mc:Choice>
              <mc:Fallback>
                <p:oleObj name="수식" r:id="rId3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3573" y="476250"/>
                        <a:ext cx="32702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063933"/>
              </p:ext>
            </p:extLst>
          </p:nvPr>
        </p:nvGraphicFramePr>
        <p:xfrm>
          <a:off x="5666273" y="838200"/>
          <a:ext cx="3270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2" name="수식" r:id="rId5" imgW="203040" imgH="215640" progId="Equation.3">
                  <p:embed/>
                </p:oleObj>
              </mc:Choice>
              <mc:Fallback>
                <p:oleObj name="수식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273" y="838200"/>
                        <a:ext cx="3270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840250"/>
              </p:ext>
            </p:extLst>
          </p:nvPr>
        </p:nvGraphicFramePr>
        <p:xfrm>
          <a:off x="5463073" y="1771650"/>
          <a:ext cx="7254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3" name="수식" r:id="rId7" imgW="190440" imgH="241200" progId="Equation.3">
                  <p:embed/>
                </p:oleObj>
              </mc:Choice>
              <mc:Fallback>
                <p:oleObj name="수식" r:id="rId7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073" y="1771650"/>
                        <a:ext cx="72548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738058"/>
              </p:ext>
            </p:extLst>
          </p:nvPr>
        </p:nvGraphicFramePr>
        <p:xfrm>
          <a:off x="5599598" y="4165600"/>
          <a:ext cx="5508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4" name="수식" r:id="rId9" imgW="342720" imgH="241200" progId="Equation.3">
                  <p:embed/>
                </p:oleObj>
              </mc:Choice>
              <mc:Fallback>
                <p:oleObj name="수식" r:id="rId9" imgW="342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598" y="4165600"/>
                        <a:ext cx="55086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80825" y="1624261"/>
            <a:ext cx="400110" cy="3584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……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251460" y="536348"/>
            <a:ext cx="972991" cy="1309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51460" y="3190748"/>
            <a:ext cx="972991" cy="1273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067866" y="655369"/>
            <a:ext cx="62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4" idx="1"/>
          </p:cNvCxnSpPr>
          <p:nvPr/>
        </p:nvCxnSpPr>
        <p:spPr>
          <a:xfrm>
            <a:off x="5067866" y="1012434"/>
            <a:ext cx="608084" cy="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67866" y="2200565"/>
            <a:ext cx="502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067866" y="4345036"/>
            <a:ext cx="535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4168" y="1613244"/>
            <a:ext cx="14747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Layer-1</a:t>
            </a:r>
            <a:r>
              <a:rPr lang="ko-KR" altLang="en-US" sz="1400" dirty="0" smtClean="0"/>
              <a:t>의</a:t>
            </a:r>
            <a:endParaRPr lang="en-US" altLang="ko-KR" sz="1400" dirty="0" smtClean="0"/>
          </a:p>
          <a:p>
            <a:r>
              <a:rPr lang="en-US" altLang="ko-KR" sz="1400" dirty="0" err="1" smtClean="0">
                <a:latin typeface="Script MT Bold" panose="03040602040607080904" pitchFamily="66" charset="0"/>
              </a:rPr>
              <a:t>i</a:t>
            </a:r>
            <a:r>
              <a:rPr lang="ko-KR" altLang="en-US" sz="1400" dirty="0" smtClean="0"/>
              <a:t>번째 필터로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필터</a:t>
            </a:r>
            <a:r>
              <a:rPr lang="ko-KR" altLang="en-US" sz="1400" dirty="0" err="1"/>
              <a:t>링</a:t>
            </a:r>
            <a:r>
              <a:rPr lang="ko-KR" altLang="en-US" sz="1400" dirty="0" err="1" smtClean="0"/>
              <a:t>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output </a:t>
            </a:r>
            <a:r>
              <a:rPr lang="ko-KR" altLang="en-US" sz="1400" dirty="0" smtClean="0"/>
              <a:t>중</a:t>
            </a:r>
            <a:endParaRPr lang="en-US" altLang="ko-KR" sz="1400" dirty="0" smtClean="0"/>
          </a:p>
          <a:p>
            <a:r>
              <a:rPr lang="en-US" altLang="ko-KR" sz="1400" dirty="0">
                <a:latin typeface="Script MT Bold" panose="03040602040607080904" pitchFamily="66" charset="0"/>
              </a:rPr>
              <a:t>k</a:t>
            </a:r>
            <a:r>
              <a:rPr lang="ko-KR" altLang="en-US" sz="1400" dirty="0" smtClean="0"/>
              <a:t>번째 </a:t>
            </a:r>
            <a:r>
              <a:rPr lang="en-US" altLang="ko-KR" sz="1400" dirty="0" smtClean="0"/>
              <a:t>activation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5881059" y="1893906"/>
            <a:ext cx="190771" cy="306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080935" y="1774885"/>
            <a:ext cx="1263433" cy="27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814191" y="2239015"/>
            <a:ext cx="104924" cy="282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8" name="직선 화살표 연결선 27"/>
          <p:cNvCxnSpPr>
            <a:stCxn id="26" idx="7"/>
          </p:cNvCxnSpPr>
          <p:nvPr/>
        </p:nvCxnSpPr>
        <p:spPr>
          <a:xfrm flipV="1">
            <a:off x="5903749" y="2047235"/>
            <a:ext cx="830418" cy="2331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919115" y="2206819"/>
            <a:ext cx="161820" cy="4376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1" name="직선 화살표 연결선 30"/>
          <p:cNvCxnSpPr>
            <a:stCxn id="29" idx="6"/>
          </p:cNvCxnSpPr>
          <p:nvPr/>
        </p:nvCxnSpPr>
        <p:spPr>
          <a:xfrm>
            <a:off x="6080935" y="2425637"/>
            <a:ext cx="653232" cy="2188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475427"/>
              </p:ext>
            </p:extLst>
          </p:nvPr>
        </p:nvGraphicFramePr>
        <p:xfrm>
          <a:off x="2224573" y="3238922"/>
          <a:ext cx="222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5" name="수식" r:id="rId11" imgW="114120" imgH="164880" progId="Equation.3">
                  <p:embed/>
                </p:oleObj>
              </mc:Choice>
              <mc:Fallback>
                <p:oleObj name="수식" r:id="rId11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573" y="3238922"/>
                        <a:ext cx="222250" cy="32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457984" y="357139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Initial noise image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24931" y="4583079"/>
            <a:ext cx="1623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output(activation)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308681" y="4592184"/>
            <a:ext cx="730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weight</a:t>
            </a:r>
            <a:endParaRPr lang="ko-KR" altLang="en-US" sz="1400" dirty="0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810509"/>
              </p:ext>
            </p:extLst>
          </p:nvPr>
        </p:nvGraphicFramePr>
        <p:xfrm>
          <a:off x="5620235" y="1263650"/>
          <a:ext cx="4492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6" name="수식" r:id="rId13" imgW="279360" imgH="241200" progId="Equation.3">
                  <p:embed/>
                </p:oleObj>
              </mc:Choice>
              <mc:Fallback>
                <p:oleObj name="수식" r:id="rId13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235" y="1263650"/>
                        <a:ext cx="4492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678516" y="1120205"/>
            <a:ext cx="400110" cy="225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667619"/>
              </p:ext>
            </p:extLst>
          </p:nvPr>
        </p:nvGraphicFramePr>
        <p:xfrm>
          <a:off x="5640873" y="2816647"/>
          <a:ext cx="3270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7" name="수식" r:id="rId15" imgW="203040" imgH="215640" progId="Equation.3">
                  <p:embed/>
                </p:oleObj>
              </mc:Choice>
              <mc:Fallback>
                <p:oleObj name="수식" r:id="rId15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40873" y="2816647"/>
                        <a:ext cx="32702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831815"/>
              </p:ext>
            </p:extLst>
          </p:nvPr>
        </p:nvGraphicFramePr>
        <p:xfrm>
          <a:off x="5644048" y="3178175"/>
          <a:ext cx="34766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" name="수식" r:id="rId17" imgW="215640" imgH="215640" progId="Equation.3">
                  <p:embed/>
                </p:oleObj>
              </mc:Choice>
              <mc:Fallback>
                <p:oleObj name="수식" r:id="rId17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4048" y="3178175"/>
                        <a:ext cx="347662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223561"/>
              </p:ext>
            </p:extLst>
          </p:nvPr>
        </p:nvGraphicFramePr>
        <p:xfrm>
          <a:off x="5620235" y="3644900"/>
          <a:ext cx="4699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" name="수식" r:id="rId19" imgW="291960" imgH="241200" progId="Equation.3">
                  <p:embed/>
                </p:oleObj>
              </mc:Choice>
              <mc:Fallback>
                <p:oleObj name="수식" r:id="rId19" imgW="291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235" y="3644900"/>
                        <a:ext cx="4699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667499" y="2632373"/>
            <a:ext cx="400110" cy="225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678516" y="3496469"/>
            <a:ext cx="400110" cy="225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667499" y="4008089"/>
            <a:ext cx="400110" cy="225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657237" y="536348"/>
            <a:ext cx="390647" cy="1087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645465" y="2906134"/>
            <a:ext cx="390647" cy="1087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12651" y="908720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번 필터의 출력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714568" y="3284984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</a:t>
            </a:r>
            <a:r>
              <a:rPr lang="ko-KR" altLang="en-US" sz="1600" dirty="0" smtClean="0"/>
              <a:t>번 필터의 출력</a:t>
            </a:r>
            <a:endParaRPr lang="ko-KR" altLang="en-US" sz="1600" dirty="0"/>
          </a:p>
        </p:txBody>
      </p:sp>
      <p:cxnSp>
        <p:nvCxnSpPr>
          <p:cNvPr id="36" name="직선 화살표 연결선 35"/>
          <p:cNvCxnSpPr>
            <a:stCxn id="17" idx="3"/>
            <a:endCxn id="27" idx="1"/>
          </p:cNvCxnSpPr>
          <p:nvPr/>
        </p:nvCxnSpPr>
        <p:spPr>
          <a:xfrm flipV="1">
            <a:off x="6047884" y="1077997"/>
            <a:ext cx="664767" cy="2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9" idx="3"/>
            <a:endCxn id="50" idx="1"/>
          </p:cNvCxnSpPr>
          <p:nvPr/>
        </p:nvCxnSpPr>
        <p:spPr>
          <a:xfrm>
            <a:off x="6036112" y="3450091"/>
            <a:ext cx="678456" cy="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16" y="1921943"/>
            <a:ext cx="1800269" cy="122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559813"/>
              </p:ext>
            </p:extLst>
          </p:nvPr>
        </p:nvGraphicFramePr>
        <p:xfrm>
          <a:off x="5702785" y="5589588"/>
          <a:ext cx="21224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" name="수식" r:id="rId22" imgW="901440" imgH="355320" progId="Equation.3">
                  <p:embed/>
                </p:oleObj>
              </mc:Choice>
              <mc:Fallback>
                <p:oleObj name="수식" r:id="rId22" imgW="9014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785" y="5589588"/>
                        <a:ext cx="21224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656540"/>
              </p:ext>
            </p:extLst>
          </p:nvPr>
        </p:nvGraphicFramePr>
        <p:xfrm>
          <a:off x="594210" y="5503863"/>
          <a:ext cx="6873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1" name="수식" r:id="rId24" imgW="291960" imgH="190440" progId="Equation.3">
                  <p:embed/>
                </p:oleObj>
              </mc:Choice>
              <mc:Fallback>
                <p:oleObj name="수식" r:id="rId24" imgW="291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10" y="5503863"/>
                        <a:ext cx="68738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양쪽 대괄호 53"/>
          <p:cNvSpPr/>
          <p:nvPr/>
        </p:nvSpPr>
        <p:spPr>
          <a:xfrm>
            <a:off x="1385975" y="5085605"/>
            <a:ext cx="2406427" cy="1584176"/>
          </a:xfrm>
          <a:prstGeom prst="bracketPair">
            <a:avLst>
              <a:gd name="adj" fmla="val 86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개체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962821"/>
              </p:ext>
            </p:extLst>
          </p:nvPr>
        </p:nvGraphicFramePr>
        <p:xfrm>
          <a:off x="1397485" y="5013325"/>
          <a:ext cx="508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2" name="수식" r:id="rId26" imgW="215640" imgH="215640" progId="Equation.3">
                  <p:embed/>
                </p:oleObj>
              </mc:Choice>
              <mc:Fallback>
                <p:oleObj name="수식" r:id="rId26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485" y="5013325"/>
                        <a:ext cx="508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05815"/>
              </p:ext>
            </p:extLst>
          </p:nvPr>
        </p:nvGraphicFramePr>
        <p:xfrm>
          <a:off x="2333862" y="5013176"/>
          <a:ext cx="508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3" name="수식" r:id="rId28" imgW="215640" imgH="215640" progId="Equation.3">
                  <p:embed/>
                </p:oleObj>
              </mc:Choice>
              <mc:Fallback>
                <p:oleObj name="수식" r:id="rId28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862" y="5013176"/>
                        <a:ext cx="5080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317795"/>
              </p:ext>
            </p:extLst>
          </p:nvPr>
        </p:nvGraphicFramePr>
        <p:xfrm>
          <a:off x="1393049" y="5511700"/>
          <a:ext cx="508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4" name="수식" r:id="rId30" imgW="215640" imgH="215640" progId="Equation.3">
                  <p:embed/>
                </p:oleObj>
              </mc:Choice>
              <mc:Fallback>
                <p:oleObj name="수식" r:id="rId30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049" y="5511700"/>
                        <a:ext cx="508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대각선 방향의 모서리가 둥근 사각형 57"/>
          <p:cNvSpPr/>
          <p:nvPr/>
        </p:nvSpPr>
        <p:spPr>
          <a:xfrm>
            <a:off x="2353421" y="5052133"/>
            <a:ext cx="472715" cy="463765"/>
          </a:xfrm>
          <a:prstGeom prst="round2Diag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>
            <a:stCxn id="58" idx="0"/>
          </p:cNvCxnSpPr>
          <p:nvPr/>
        </p:nvCxnSpPr>
        <p:spPr>
          <a:xfrm>
            <a:off x="2826136" y="5284016"/>
            <a:ext cx="2988055" cy="59367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6329" y="332656"/>
            <a:ext cx="356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Matching the style image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96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12710"/>
              </p:ext>
            </p:extLst>
          </p:nvPr>
        </p:nvGraphicFramePr>
        <p:xfrm>
          <a:off x="539552" y="4076821"/>
          <a:ext cx="2716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수식" r:id="rId3" imgW="1143000" imgH="444240" progId="Equation.3">
                  <p:embed/>
                </p:oleObj>
              </mc:Choice>
              <mc:Fallback>
                <p:oleObj name="수식" r:id="rId3" imgW="1143000" imgH="4442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76821"/>
                        <a:ext cx="2716213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00961" y="2981727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Layer-   </a:t>
            </a:r>
            <a:r>
              <a:rPr lang="ko-KR" altLang="en-US" dirty="0" smtClean="0"/>
              <a:t>에 대한 에너지</a:t>
            </a:r>
            <a:r>
              <a:rPr lang="en-US" altLang="ko-KR" dirty="0" smtClean="0"/>
              <a:t>(Loss)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4757" y="4355812"/>
            <a:ext cx="3767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Total Loss : Layer-0~Layer-L</a:t>
            </a:r>
            <a:r>
              <a:rPr lang="ko-KR" altLang="en-US" dirty="0" smtClean="0"/>
              <a:t>까지의</a:t>
            </a:r>
            <a:endParaRPr lang="en-US" altLang="ko-KR" dirty="0" smtClean="0"/>
          </a:p>
          <a:p>
            <a:r>
              <a:rPr lang="ko-KR" altLang="en-US" dirty="0" smtClean="0">
                <a:latin typeface="Mistral" panose="03090702030407020403" pitchFamily="66" charset="0"/>
              </a:rPr>
              <a:t>전체 </a:t>
            </a:r>
            <a:r>
              <a:rPr lang="en-US" altLang="ko-KR" dirty="0" smtClean="0"/>
              <a:t>Loss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2429" y="5795972"/>
            <a:ext cx="702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줄이는 영상    을 구하는 것이 </a:t>
            </a:r>
            <a:r>
              <a:rPr lang="en-US" altLang="ko-KR" dirty="0" smtClean="0"/>
              <a:t>style presentation</a:t>
            </a:r>
            <a:r>
              <a:rPr lang="ko-KR" altLang="en-US" dirty="0" smtClean="0"/>
              <a:t>의 목적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623402"/>
              </p:ext>
            </p:extLst>
          </p:nvPr>
        </p:nvGraphicFramePr>
        <p:xfrm>
          <a:off x="2928601" y="5757015"/>
          <a:ext cx="2714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수식" r:id="rId5" imgW="114120" imgH="164880" progId="Equation.3">
                  <p:embed/>
                </p:oleObj>
              </mc:Choice>
              <mc:Fallback>
                <p:oleObj name="수식" r:id="rId5" imgW="114120" imgH="1648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601" y="5757015"/>
                        <a:ext cx="2714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557387" y="4355812"/>
            <a:ext cx="13131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55044" y="485986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027070"/>
              </p:ext>
            </p:extLst>
          </p:nvPr>
        </p:nvGraphicFramePr>
        <p:xfrm>
          <a:off x="2124081" y="2687762"/>
          <a:ext cx="34798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수식" r:id="rId7" imgW="1524000" imgH="419100" progId="Equation.3">
                  <p:embed/>
                </p:oleObj>
              </mc:Choice>
              <mc:Fallback>
                <p:oleObj name="수식" r:id="rId7" imgW="1524000" imgH="4191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81" y="2687762"/>
                        <a:ext cx="34798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969702"/>
              </p:ext>
            </p:extLst>
          </p:nvPr>
        </p:nvGraphicFramePr>
        <p:xfrm>
          <a:off x="3563888" y="1556792"/>
          <a:ext cx="2003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수식" r:id="rId9" imgW="850680" imgH="355320" progId="Equation.3">
                  <p:embed/>
                </p:oleObj>
              </mc:Choice>
              <mc:Fallback>
                <p:oleObj name="수식" r:id="rId9" imgW="850680" imgH="355320" progId="Equation.3">
                  <p:embed/>
                  <p:pic>
                    <p:nvPicPr>
                      <p:cNvPr id="0" name="개체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556792"/>
                        <a:ext cx="2003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959218"/>
              </p:ext>
            </p:extLst>
          </p:nvPr>
        </p:nvGraphicFramePr>
        <p:xfrm>
          <a:off x="6303478" y="2951104"/>
          <a:ext cx="2095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수식" r:id="rId11" imgW="88560" imgH="164880" progId="Equation.3">
                  <p:embed/>
                </p:oleObj>
              </mc:Choice>
              <mc:Fallback>
                <p:oleObj name="수식" r:id="rId11" imgW="88560" imgH="16488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478" y="2951104"/>
                        <a:ext cx="2095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31540"/>
              </p:ext>
            </p:extLst>
          </p:nvPr>
        </p:nvGraphicFramePr>
        <p:xfrm>
          <a:off x="5866988" y="1556792"/>
          <a:ext cx="19732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수식" r:id="rId13" imgW="838080" imgH="355320" progId="Equation.3">
                  <p:embed/>
                </p:oleObj>
              </mc:Choice>
              <mc:Fallback>
                <p:oleObj name="수식" r:id="rId13" imgW="838080" imgH="35532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988" y="1556792"/>
                        <a:ext cx="19732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타원 12"/>
          <p:cNvSpPr/>
          <p:nvPr/>
        </p:nvSpPr>
        <p:spPr>
          <a:xfrm>
            <a:off x="2123728" y="2852936"/>
            <a:ext cx="360040" cy="498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843808" y="4310046"/>
            <a:ext cx="360040" cy="498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5"/>
            <a:endCxn id="16" idx="1"/>
          </p:cNvCxnSpPr>
          <p:nvPr/>
        </p:nvCxnSpPr>
        <p:spPr>
          <a:xfrm>
            <a:off x="2431041" y="3278111"/>
            <a:ext cx="465494" cy="11048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560288" y="1587793"/>
            <a:ext cx="435648" cy="54793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881467" y="1601655"/>
            <a:ext cx="435648" cy="54793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339848" y="2852936"/>
            <a:ext cx="360040" cy="4981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54074" y="2863953"/>
            <a:ext cx="360040" cy="4981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1" idx="5"/>
            <a:endCxn id="23" idx="1"/>
          </p:cNvCxnSpPr>
          <p:nvPr/>
        </p:nvCxnSpPr>
        <p:spPr>
          <a:xfrm>
            <a:off x="3932137" y="2055485"/>
            <a:ext cx="460438" cy="8703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4" idx="7"/>
          </p:cNvCxnSpPr>
          <p:nvPr/>
        </p:nvCxnSpPr>
        <p:spPr>
          <a:xfrm flipH="1">
            <a:off x="5261387" y="2069347"/>
            <a:ext cx="683879" cy="86755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337" y="591071"/>
            <a:ext cx="356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Matching the style image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47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493312"/>
              </p:ext>
            </p:extLst>
          </p:nvPr>
        </p:nvGraphicFramePr>
        <p:xfrm>
          <a:off x="1987734" y="5532851"/>
          <a:ext cx="4260368" cy="114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수식" r:id="rId3" imgW="2387520" imgH="647640" progId="Equation.3">
                  <p:embed/>
                </p:oleObj>
              </mc:Choice>
              <mc:Fallback>
                <p:oleObj name="수식" r:id="rId3" imgW="2387520" imgH="647640" progId="Equation.3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734" y="5532851"/>
                        <a:ext cx="4260368" cy="1142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348726"/>
              </p:ext>
            </p:extLst>
          </p:nvPr>
        </p:nvGraphicFramePr>
        <p:xfrm>
          <a:off x="1907704" y="1358850"/>
          <a:ext cx="2716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수식" r:id="rId5" imgW="1143000" imgH="444500" progId="Equation.3">
                  <p:embed/>
                </p:oleObj>
              </mc:Choice>
              <mc:Fallback>
                <p:oleObj name="수식" r:id="rId5" imgW="1143000" imgH="44450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358850"/>
                        <a:ext cx="2716213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6876" y="1043444"/>
            <a:ext cx="464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GOAL : find the image      which minimize the error :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193960"/>
              </p:ext>
            </p:extLst>
          </p:nvPr>
        </p:nvGraphicFramePr>
        <p:xfrm>
          <a:off x="2544759" y="1005117"/>
          <a:ext cx="2714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수식" r:id="rId7" imgW="114120" imgH="164880" progId="Equation.3">
                  <p:embed/>
                </p:oleObj>
              </mc:Choice>
              <mc:Fallback>
                <p:oleObj name="수식" r:id="rId7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59" y="1005117"/>
                        <a:ext cx="2714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255561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060142"/>
              </p:ext>
            </p:extLst>
          </p:nvPr>
        </p:nvGraphicFramePr>
        <p:xfrm>
          <a:off x="2267744" y="3294311"/>
          <a:ext cx="24733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5" name="수식" r:id="rId9" imgW="1041120" imgH="241200" progId="Equation.3">
                  <p:embed/>
                </p:oleObj>
              </mc:Choice>
              <mc:Fallback>
                <p:oleObj name="수식" r:id="rId9" imgW="1041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294311"/>
                        <a:ext cx="24733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929738" y="1700808"/>
            <a:ext cx="6187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555776" y="2060848"/>
            <a:ext cx="1944216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027103"/>
              </p:ext>
            </p:extLst>
          </p:nvPr>
        </p:nvGraphicFramePr>
        <p:xfrm>
          <a:off x="5652120" y="3140968"/>
          <a:ext cx="16589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6" name="수식" r:id="rId11" imgW="698400" imgH="355320" progId="Equation.3">
                  <p:embed/>
                </p:oleObj>
              </mc:Choice>
              <mc:Fallback>
                <p:oleObj name="수식" r:id="rId11" imgW="6984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140968"/>
                        <a:ext cx="16589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672292"/>
              </p:ext>
            </p:extLst>
          </p:nvPr>
        </p:nvGraphicFramePr>
        <p:xfrm>
          <a:off x="825500" y="4130675"/>
          <a:ext cx="515778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7" name="수식" r:id="rId13" imgW="2171520" imgH="444240" progId="Equation.3">
                  <p:embed/>
                </p:oleObj>
              </mc:Choice>
              <mc:Fallback>
                <p:oleObj name="수식" r:id="rId13" imgW="2171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130675"/>
                        <a:ext cx="5157788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265266" y="4194904"/>
            <a:ext cx="506534" cy="916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267118" y="5085184"/>
            <a:ext cx="252498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257842" y="1700808"/>
            <a:ext cx="242150" cy="36004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6"/>
          </p:cNvCxnSpPr>
          <p:nvPr/>
        </p:nvCxnSpPr>
        <p:spPr>
          <a:xfrm>
            <a:off x="4499992" y="1880828"/>
            <a:ext cx="676807" cy="4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132194" y="4175264"/>
            <a:ext cx="123189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189926" y="4221088"/>
            <a:ext cx="506534" cy="9164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785546" y="4221088"/>
            <a:ext cx="506534" cy="9164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7" idx="2"/>
          </p:cNvCxnSpPr>
          <p:nvPr/>
        </p:nvCxnSpPr>
        <p:spPr>
          <a:xfrm>
            <a:off x="4443193" y="5137553"/>
            <a:ext cx="171893" cy="5957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3995936" y="5137553"/>
            <a:ext cx="842459" cy="5957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230264" y="5702130"/>
            <a:ext cx="690425" cy="3371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617052" y="5688100"/>
            <a:ext cx="322087" cy="3371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14" idx="0"/>
            <a:endCxn id="26" idx="0"/>
          </p:cNvCxnSpPr>
          <p:nvPr/>
        </p:nvCxnSpPr>
        <p:spPr>
          <a:xfrm rot="5400000" flipH="1" flipV="1">
            <a:off x="3623517" y="3070280"/>
            <a:ext cx="19640" cy="2229608"/>
          </a:xfrm>
          <a:prstGeom prst="bentConnector3">
            <a:avLst>
              <a:gd name="adj1" fmla="val 126395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6329" y="332656"/>
            <a:ext cx="356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Matching the style image</a:t>
            </a:r>
            <a:endParaRPr lang="ko-KR" altLang="en-US" sz="2400" b="1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21825"/>
              </p:ext>
            </p:extLst>
          </p:nvPr>
        </p:nvGraphicFramePr>
        <p:xfrm>
          <a:off x="5168716" y="1462750"/>
          <a:ext cx="34798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8" name="수식" r:id="rId15" imgW="1524000" imgH="419100" progId="Equation.3">
                  <p:embed/>
                </p:oleObj>
              </mc:Choice>
              <mc:Fallback>
                <p:oleObj name="수식" r:id="rId15" imgW="1524000" imgH="41910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716" y="1462750"/>
                        <a:ext cx="34798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8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435696"/>
            <a:ext cx="8458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1499897" cy="101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0248" y="191683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Initial image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9849" y="3717032"/>
            <a:ext cx="1924844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33689"/>
            <a:ext cx="14668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979712" y="5219476"/>
            <a:ext cx="2549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2"/>
          </p:cNvCxnSpPr>
          <p:nvPr/>
        </p:nvCxnSpPr>
        <p:spPr>
          <a:xfrm rot="16200000" flipH="1">
            <a:off x="1419442" y="2253709"/>
            <a:ext cx="782796" cy="84770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6329" y="332656"/>
            <a:ext cx="356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Matching the style image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20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945258"/>
              </p:ext>
            </p:extLst>
          </p:nvPr>
        </p:nvGraphicFramePr>
        <p:xfrm>
          <a:off x="2987824" y="2204864"/>
          <a:ext cx="28797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수식" r:id="rId3" imgW="1218671" imgH="215806" progId="Equation.3">
                  <p:embed/>
                </p:oleObj>
              </mc:Choice>
              <mc:Fallback>
                <p:oleObj name="수식" r:id="rId3" imgW="1218671" imgH="215806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04864"/>
                        <a:ext cx="28797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6329" y="591071"/>
            <a:ext cx="6018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Matching the content image and  style image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4018" y="1547500"/>
            <a:ext cx="686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Find the image       which minimizes the following  combined energy functional :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237471"/>
              </p:ext>
            </p:extLst>
          </p:nvPr>
        </p:nvGraphicFramePr>
        <p:xfrm>
          <a:off x="1907704" y="1514379"/>
          <a:ext cx="2714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수식" r:id="rId5" imgW="114120" imgH="164880" progId="Equation.3">
                  <p:embed/>
                </p:oleObj>
              </mc:Choice>
              <mc:Fallback>
                <p:oleObj name="수식" r:id="rId5" imgW="114120" imgH="1648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514379"/>
                        <a:ext cx="2714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67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2952344" descr="EMB000010285e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01899"/>
            <a:ext cx="5808663" cy="39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6876" y="1229851"/>
            <a:ext cx="8261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다음</a:t>
            </a:r>
            <a:r>
              <a:rPr lang="ko-KR" altLang="en-US" sz="1600" dirty="0"/>
              <a:t>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인공신경망이 </a:t>
            </a:r>
            <a:r>
              <a:rPr lang="en-US" altLang="ko-KR" sz="1600" dirty="0"/>
              <a:t>(1)</a:t>
            </a:r>
            <a:r>
              <a:rPr lang="ko-KR" altLang="en-US" sz="1600" dirty="0"/>
              <a:t>과 같은 </a:t>
            </a:r>
            <a:r>
              <a:rPr lang="en-US" altLang="ko-KR" sz="1600" dirty="0"/>
              <a:t>weight</a:t>
            </a:r>
            <a:r>
              <a:rPr lang="ko-KR" altLang="en-US" sz="1600" dirty="0"/>
              <a:t>값들을 가졌을 </a:t>
            </a:r>
            <a:r>
              <a:rPr lang="ko-KR" altLang="en-US" sz="1600" dirty="0" err="1"/>
              <a:t>떄</a:t>
            </a:r>
            <a:r>
              <a:rPr lang="ko-KR" altLang="en-US" sz="1600" dirty="0"/>
              <a:t> 어떤 </a:t>
            </a:r>
            <a:r>
              <a:rPr lang="en-US" altLang="ko-KR" sz="1600" dirty="0"/>
              <a:t>3x3 </a:t>
            </a:r>
            <a:r>
              <a:rPr lang="ko-KR" altLang="en-US" sz="1600" dirty="0"/>
              <a:t>영상을 입력으로 </a:t>
            </a:r>
            <a:r>
              <a:rPr lang="ko-KR" altLang="en-US" sz="1600" dirty="0" smtClean="0"/>
              <a:t>넣었더니</a:t>
            </a:r>
            <a:endParaRPr lang="en-US" altLang="ko-KR" sz="1600" dirty="0" smtClean="0"/>
          </a:p>
          <a:p>
            <a:r>
              <a:rPr lang="en-US" altLang="ko-KR" sz="1600" dirty="0" smtClean="0"/>
              <a:t>A </a:t>
            </a:r>
            <a:r>
              <a:rPr lang="ko-KR" altLang="en-US" sz="1600" dirty="0" err="1" smtClean="0"/>
              <a:t>노드가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6</a:t>
            </a:r>
            <a:r>
              <a:rPr lang="ko-KR" altLang="en-US" sz="1600" dirty="0"/>
              <a:t>이상의 값으로 </a:t>
            </a:r>
            <a:r>
              <a:rPr lang="en-US" altLang="ko-KR" sz="1600" dirty="0"/>
              <a:t>activate(</a:t>
            </a:r>
            <a:r>
              <a:rPr lang="ko-KR" altLang="en-US" sz="1600" dirty="0"/>
              <a:t>활성화</a:t>
            </a:r>
            <a:r>
              <a:rPr lang="en-US" altLang="ko-KR" sz="1600" dirty="0"/>
              <a:t>)</a:t>
            </a:r>
            <a:r>
              <a:rPr lang="ko-KR" altLang="en-US" sz="1600" dirty="0"/>
              <a:t>되었다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 </a:t>
            </a:r>
            <a:r>
              <a:rPr lang="en-US" altLang="ko-KR" sz="1600" dirty="0"/>
              <a:t>3x3 </a:t>
            </a:r>
            <a:r>
              <a:rPr lang="ko-KR" altLang="en-US" sz="1600" dirty="0"/>
              <a:t>영상을 구하시오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영상은 </a:t>
            </a:r>
            <a:r>
              <a:rPr lang="ko-KR" altLang="en-US" sz="1600" dirty="0" err="1"/>
              <a:t>픽셀값으로</a:t>
            </a:r>
            <a:r>
              <a:rPr lang="ko-KR" altLang="en-US" sz="1600" dirty="0"/>
              <a:t> </a:t>
            </a:r>
            <a:r>
              <a:rPr lang="en-US" altLang="ko-KR" sz="1600" dirty="0"/>
              <a:t>1,0</a:t>
            </a:r>
            <a:r>
              <a:rPr lang="ko-KR" altLang="en-US" sz="1600" dirty="0"/>
              <a:t>의 값만 가질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722916" y="5682336"/>
            <a:ext cx="1434379" cy="554292"/>
            <a:chOff x="4355976" y="6093296"/>
            <a:chExt cx="1434379" cy="554292"/>
          </a:xfrm>
        </p:grpSpPr>
        <p:sp>
          <p:nvSpPr>
            <p:cNvPr id="8" name="직사각형 7"/>
            <p:cNvSpPr/>
            <p:nvPr/>
          </p:nvSpPr>
          <p:spPr>
            <a:xfrm>
              <a:off x="4355976" y="6093296"/>
              <a:ext cx="261389" cy="2613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21326" y="6093296"/>
              <a:ext cx="261389" cy="2613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55976" y="6380418"/>
              <a:ext cx="261389" cy="2613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32212" y="6380418"/>
              <a:ext cx="261389" cy="2613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41844" y="6099077"/>
              <a:ext cx="261389" cy="2613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28966" y="6099077"/>
              <a:ext cx="261389" cy="2613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41844" y="6386199"/>
              <a:ext cx="261389" cy="2613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18080" y="6386199"/>
              <a:ext cx="261389" cy="2613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10268" y="615441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67544" y="395372"/>
            <a:ext cx="2204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Node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Activation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90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703487"/>
              </p:ext>
            </p:extLst>
          </p:nvPr>
        </p:nvGraphicFramePr>
        <p:xfrm>
          <a:off x="4768811" y="1704392"/>
          <a:ext cx="2682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" name="수식" r:id="rId3" imgW="114120" imgH="152280" progId="Equation.3">
                  <p:embed/>
                </p:oleObj>
              </mc:Choice>
              <mc:Fallback>
                <p:oleObj name="수식" r:id="rId3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11" y="1704392"/>
                        <a:ext cx="2682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868338" y="1090898"/>
            <a:ext cx="1296144" cy="15841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Deep</a:t>
            </a:r>
          </a:p>
          <a:p>
            <a:pPr algn="ctr"/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763206"/>
              </p:ext>
            </p:extLst>
          </p:nvPr>
        </p:nvGraphicFramePr>
        <p:xfrm>
          <a:off x="2003820" y="1749363"/>
          <a:ext cx="2682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" name="수식" r:id="rId5" imgW="114120" imgH="114120" progId="Equation.3">
                  <p:embed/>
                </p:oleObj>
              </mc:Choice>
              <mc:Fallback>
                <p:oleObj name="수식" r:id="rId5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820" y="1749363"/>
                        <a:ext cx="26828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2436290" y="173897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308498" y="1727953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843953"/>
              </p:ext>
            </p:extLst>
          </p:nvPr>
        </p:nvGraphicFramePr>
        <p:xfrm>
          <a:off x="6826516" y="1052736"/>
          <a:ext cx="1057852" cy="1704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" name="수식" r:id="rId7" imgW="495000" imgH="799920" progId="Equation.3">
                  <p:embed/>
                </p:oleObj>
              </mc:Choice>
              <mc:Fallback>
                <p:oleObj name="수식" r:id="rId7" imgW="49500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516" y="1052736"/>
                        <a:ext cx="1057852" cy="1704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2862722" y="3152866"/>
            <a:ext cx="1296144" cy="15841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Deep</a:t>
            </a:r>
          </a:p>
          <a:p>
            <a:pPr algn="ctr"/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61893"/>
              </p:ext>
            </p:extLst>
          </p:nvPr>
        </p:nvGraphicFramePr>
        <p:xfrm>
          <a:off x="1998204" y="3811331"/>
          <a:ext cx="2682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6" name="수식" r:id="rId9" imgW="114120" imgH="114120" progId="Equation.3">
                  <p:embed/>
                </p:oleObj>
              </mc:Choice>
              <mc:Fallback>
                <p:oleObj name="수식" r:id="rId9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204" y="3811331"/>
                        <a:ext cx="26828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오른쪽 화살표 11"/>
          <p:cNvSpPr/>
          <p:nvPr/>
        </p:nvSpPr>
        <p:spPr>
          <a:xfrm>
            <a:off x="2430674" y="3800938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158866" y="3368890"/>
            <a:ext cx="3240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58444" y="3667144"/>
            <a:ext cx="3240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883451"/>
              </p:ext>
            </p:extLst>
          </p:nvPr>
        </p:nvGraphicFramePr>
        <p:xfrm>
          <a:off x="4486698" y="3066818"/>
          <a:ext cx="3587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7" name="수식" r:id="rId10" imgW="152280" imgH="190440" progId="Equation.3">
                  <p:embed/>
                </p:oleObj>
              </mc:Choice>
              <mc:Fallback>
                <p:oleObj name="수식" r:id="rId10" imgW="152280" imgH="19044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698" y="3066818"/>
                        <a:ext cx="3587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4175367" y="4582009"/>
            <a:ext cx="3240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46476" y="3918270"/>
            <a:ext cx="507832" cy="4866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721028"/>
              </p:ext>
            </p:extLst>
          </p:nvPr>
        </p:nvGraphicFramePr>
        <p:xfrm>
          <a:off x="4470363" y="3437922"/>
          <a:ext cx="387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8" name="수식" r:id="rId12" imgW="164880" imgH="190440" progId="Equation.3">
                  <p:embed/>
                </p:oleObj>
              </mc:Choice>
              <mc:Fallback>
                <p:oleObj name="수식" r:id="rId12" imgW="164880" imgH="190440" progId="Equation.3">
                  <p:embed/>
                  <p:pic>
                    <p:nvPicPr>
                      <p:cNvPr id="0" name="개체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363" y="3437922"/>
                        <a:ext cx="3873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768808"/>
              </p:ext>
            </p:extLst>
          </p:nvPr>
        </p:nvGraphicFramePr>
        <p:xfrm>
          <a:off x="4446476" y="4304994"/>
          <a:ext cx="387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9" name="수식" r:id="rId14" imgW="164880" imgH="190440" progId="Equation.3">
                  <p:embed/>
                </p:oleObj>
              </mc:Choice>
              <mc:Fallback>
                <p:oleObj name="수식" r:id="rId14" imgW="164880" imgH="190440" progId="Equation.3">
                  <p:embed/>
                  <p:pic>
                    <p:nvPicPr>
                      <p:cNvPr id="0" name="개체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476" y="4304994"/>
                        <a:ext cx="3873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타원 27"/>
          <p:cNvSpPr/>
          <p:nvPr/>
        </p:nvSpPr>
        <p:spPr>
          <a:xfrm>
            <a:off x="4466352" y="3512906"/>
            <a:ext cx="454905" cy="405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95536" y="5180999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        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activate </a:t>
            </a:r>
            <a:r>
              <a:rPr lang="ko-KR" altLang="en-US" dirty="0" smtClean="0"/>
              <a:t>시키는 영상    는 어떻게 생겼을까</a:t>
            </a:r>
            <a:r>
              <a:rPr lang="en-US" altLang="ko-KR" dirty="0" smtClean="0"/>
              <a:t>?  =       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크게 하려면 영상      는 어떻게 생겨야 하는가</a:t>
            </a:r>
            <a:r>
              <a:rPr lang="en-US" altLang="ko-KR" dirty="0" smtClean="0"/>
              <a:t>?  </a:t>
            </a:r>
            <a:r>
              <a:rPr lang="ko-KR" altLang="en-US" dirty="0" smtClean="0"/>
              <a:t>이것을 아는 것은 </a:t>
            </a:r>
            <a:r>
              <a:rPr lang="en-US" altLang="ko-KR" dirty="0" smtClean="0"/>
              <a:t>node       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역할을 아는 것과도 연관됨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    가 어떤 영상에 대해서 반응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민감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</a:t>
            </a:r>
            <a:r>
              <a:rPr lang="ko-KR" altLang="en-US" dirty="0"/>
              <a:t>는</a:t>
            </a:r>
            <a:r>
              <a:rPr lang="ko-KR" altLang="en-US" dirty="0" smtClean="0"/>
              <a:t>지를 알 수 있음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491564"/>
              </p:ext>
            </p:extLst>
          </p:nvPr>
        </p:nvGraphicFramePr>
        <p:xfrm>
          <a:off x="7026178" y="5071144"/>
          <a:ext cx="387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0" name="수식" r:id="rId16" imgW="164880" imgH="190440" progId="Equation.3">
                  <p:embed/>
                </p:oleObj>
              </mc:Choice>
              <mc:Fallback>
                <p:oleObj name="수식" r:id="rId16" imgW="164880" imgH="190440" progId="Equation.3">
                  <p:embed/>
                  <p:pic>
                    <p:nvPicPr>
                      <p:cNvPr id="0" name="개체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178" y="5071144"/>
                        <a:ext cx="3873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34299"/>
              </p:ext>
            </p:extLst>
          </p:nvPr>
        </p:nvGraphicFramePr>
        <p:xfrm>
          <a:off x="2760783" y="5477573"/>
          <a:ext cx="26828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" name="수식" r:id="rId18" imgW="114120" imgH="114120" progId="Equation.3">
                  <p:embed/>
                </p:oleObj>
              </mc:Choice>
              <mc:Fallback>
                <p:oleObj name="수식" r:id="rId18" imgW="114120" imgH="11412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783" y="5477573"/>
                        <a:ext cx="26828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810088"/>
              </p:ext>
            </p:extLst>
          </p:nvPr>
        </p:nvGraphicFramePr>
        <p:xfrm>
          <a:off x="1592362" y="5071144"/>
          <a:ext cx="387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2" name="수식" r:id="rId20" imgW="164957" imgH="190335" progId="Equation.3">
                  <p:embed/>
                </p:oleObj>
              </mc:Choice>
              <mc:Fallback>
                <p:oleObj name="수식" r:id="rId20" imgW="164957" imgH="190335" progId="Equation.3">
                  <p:embed/>
                  <p:pic>
                    <p:nvPicPr>
                      <p:cNvPr id="0" name="개체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362" y="5071144"/>
                        <a:ext cx="3873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721416"/>
              </p:ext>
            </p:extLst>
          </p:nvPr>
        </p:nvGraphicFramePr>
        <p:xfrm>
          <a:off x="4491796" y="5211575"/>
          <a:ext cx="2682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3" name="수식" r:id="rId21" imgW="114102" imgH="114102" progId="Equation.3">
                  <p:embed/>
                </p:oleObj>
              </mc:Choice>
              <mc:Fallback>
                <p:oleObj name="수식" r:id="rId21" imgW="114102" imgH="114102" progId="Equation.3">
                  <p:embed/>
                  <p:pic>
                    <p:nvPicPr>
                      <p:cNvPr id="0" name="개체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796" y="5211575"/>
                        <a:ext cx="26828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508707" y="20270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입력영상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94148" y="4137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입력영상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289143" y="2027002"/>
            <a:ext cx="192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출력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벡터</a:t>
            </a:r>
            <a:endParaRPr lang="ko-KR" altLang="en-US" dirty="0"/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619827"/>
              </p:ext>
            </p:extLst>
          </p:nvPr>
        </p:nvGraphicFramePr>
        <p:xfrm>
          <a:off x="7812360" y="5373216"/>
          <a:ext cx="387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4" name="수식" r:id="rId22" imgW="164880" imgH="190440" progId="Equation.3">
                  <p:embed/>
                </p:oleObj>
              </mc:Choice>
              <mc:Fallback>
                <p:oleObj name="수식" r:id="rId22" imgW="164880" imgH="190440" progId="Equation.3">
                  <p:embed/>
                  <p:pic>
                    <p:nvPicPr>
                      <p:cNvPr id="0" name="개체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5373216"/>
                        <a:ext cx="3873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95149"/>
              </p:ext>
            </p:extLst>
          </p:nvPr>
        </p:nvGraphicFramePr>
        <p:xfrm>
          <a:off x="3497621" y="5639214"/>
          <a:ext cx="387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5" name="수식" r:id="rId23" imgW="164957" imgH="190335" progId="Equation.3">
                  <p:embed/>
                </p:oleObj>
              </mc:Choice>
              <mc:Fallback>
                <p:oleObj name="수식" r:id="rId23" imgW="164957" imgH="190335" progId="Equation.3">
                  <p:embed/>
                  <p:pic>
                    <p:nvPicPr>
                      <p:cNvPr id="0" name="개체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621" y="5639214"/>
                        <a:ext cx="3873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67544" y="395372"/>
            <a:ext cx="2204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Node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Activation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35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083" y="966689"/>
            <a:ext cx="555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이것을 알기 위해       의     에 대한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를 계산한다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091131"/>
              </p:ext>
            </p:extLst>
          </p:nvPr>
        </p:nvGraphicFramePr>
        <p:xfrm>
          <a:off x="2550283" y="894681"/>
          <a:ext cx="387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4" name="수식" r:id="rId3" imgW="164957" imgH="190335" progId="Equation.3">
                  <p:embed/>
                </p:oleObj>
              </mc:Choice>
              <mc:Fallback>
                <p:oleObj name="수식" r:id="rId3" imgW="164957" imgH="190335" progId="Equation.3">
                  <p:embed/>
                  <p:pic>
                    <p:nvPicPr>
                      <p:cNvPr id="0" name="개체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283" y="894681"/>
                        <a:ext cx="3873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440223"/>
              </p:ext>
            </p:extLst>
          </p:nvPr>
        </p:nvGraphicFramePr>
        <p:xfrm>
          <a:off x="3135075" y="1010757"/>
          <a:ext cx="26828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5" name="수식" r:id="rId5" imgW="114120" imgH="114120" progId="Equation.3">
                  <p:embed/>
                </p:oleObj>
              </mc:Choice>
              <mc:Fallback>
                <p:oleObj name="수식" r:id="rId5" imgW="114120" imgH="11412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075" y="1010757"/>
                        <a:ext cx="26828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770134"/>
              </p:ext>
            </p:extLst>
          </p:nvPr>
        </p:nvGraphicFramePr>
        <p:xfrm>
          <a:off x="823554" y="1328316"/>
          <a:ext cx="7445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6" name="수식" r:id="rId7" imgW="317160" imgH="190440" progId="Equation.3">
                  <p:embed/>
                </p:oleObj>
              </mc:Choice>
              <mc:Fallback>
                <p:oleObj name="수식" r:id="rId7" imgW="317160" imgH="1904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54" y="1328316"/>
                        <a:ext cx="7445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5642" y="1380015"/>
            <a:ext cx="465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      </a:t>
            </a:r>
            <a:r>
              <a:rPr lang="ko-KR" altLang="en-US" dirty="0" smtClean="0"/>
              <a:t>의 값이 가장 크게 변하는 방향의 벡터임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689169"/>
              </p:ext>
            </p:extLst>
          </p:nvPr>
        </p:nvGraphicFramePr>
        <p:xfrm>
          <a:off x="1759658" y="1315864"/>
          <a:ext cx="387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7" name="수식" r:id="rId9" imgW="164957" imgH="190335" progId="Equation.3">
                  <p:embed/>
                </p:oleObj>
              </mc:Choice>
              <mc:Fallback>
                <p:oleObj name="수식" r:id="rId9" imgW="164957" imgH="190335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658" y="1315864"/>
                        <a:ext cx="3873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527958"/>
              </p:ext>
            </p:extLst>
          </p:nvPr>
        </p:nvGraphicFramePr>
        <p:xfrm>
          <a:off x="863600" y="1814513"/>
          <a:ext cx="37226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8" name="수식" r:id="rId10" imgW="1917360" imgH="380880" progId="Equation.3">
                  <p:embed/>
                </p:oleObj>
              </mc:Choice>
              <mc:Fallback>
                <p:oleObj name="수식" r:id="rId10" imgW="1917360" imgH="380880" progId="Equation.3">
                  <p:embed/>
                  <p:pic>
                    <p:nvPicPr>
                      <p:cNvPr id="0" name="개체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814513"/>
                        <a:ext cx="37226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895615"/>
              </p:ext>
            </p:extLst>
          </p:nvPr>
        </p:nvGraphicFramePr>
        <p:xfrm>
          <a:off x="5580112" y="2051001"/>
          <a:ext cx="21939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9" name="수식" r:id="rId12" imgW="1130040" imgH="190440" progId="Equation.3">
                  <p:embed/>
                </p:oleObj>
              </mc:Choice>
              <mc:Fallback>
                <p:oleObj name="수식" r:id="rId12" imgW="1130040" imgH="190440" progId="Equation.3">
                  <p:embed/>
                  <p:pic>
                    <p:nvPicPr>
                      <p:cNvPr id="0" name="개체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051001"/>
                        <a:ext cx="21939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71" y="2878832"/>
            <a:ext cx="1044815" cy="103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315" y="4220452"/>
            <a:ext cx="956338" cy="94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846050" y="2886818"/>
            <a:ext cx="2225702" cy="10145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VGG-Network</a:t>
            </a:r>
          </a:p>
          <a:p>
            <a:pPr algn="ctr"/>
            <a:r>
              <a:rPr lang="en-US" altLang="ko-KR" dirty="0" smtClean="0"/>
              <a:t>(or Inception Network)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071752" y="3406330"/>
            <a:ext cx="222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3414002" y="328434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071752" y="3046290"/>
            <a:ext cx="222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071752" y="3860412"/>
            <a:ext cx="222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5630" y="3546583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7307" y="3101375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190383"/>
              </p:ext>
            </p:extLst>
          </p:nvPr>
        </p:nvGraphicFramePr>
        <p:xfrm>
          <a:off x="2601434" y="4012282"/>
          <a:ext cx="2476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0" name="수식" r:id="rId16" imgW="114120" imgH="114120" progId="Equation.3">
                  <p:embed/>
                </p:oleObj>
              </mc:Choice>
              <mc:Fallback>
                <p:oleObj name="수식" r:id="rId16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434" y="4012282"/>
                        <a:ext cx="24765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83231"/>
              </p:ext>
            </p:extLst>
          </p:nvPr>
        </p:nvGraphicFramePr>
        <p:xfrm>
          <a:off x="6305339" y="3201323"/>
          <a:ext cx="724302" cy="42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1" name="수식" r:id="rId18" imgW="368280" imgH="215640" progId="Equation.3">
                  <p:embed/>
                </p:oleObj>
              </mc:Choice>
              <mc:Fallback>
                <p:oleObj name="수식" r:id="rId18" imgW="368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339" y="3201323"/>
                        <a:ext cx="724302" cy="423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타원 22"/>
          <p:cNvSpPr/>
          <p:nvPr/>
        </p:nvSpPr>
        <p:spPr>
          <a:xfrm>
            <a:off x="2405890" y="3233302"/>
            <a:ext cx="341688" cy="267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848955" y="2963265"/>
            <a:ext cx="341688" cy="2670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05890" y="3161818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2119" y="2928871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7" name="꺾인 연결선 26"/>
          <p:cNvCxnSpPr>
            <a:stCxn id="22" idx="2"/>
            <a:endCxn id="13" idx="3"/>
          </p:cNvCxnSpPr>
          <p:nvPr/>
        </p:nvCxnSpPr>
        <p:spPr>
          <a:xfrm rot="5400000">
            <a:off x="5302154" y="3326778"/>
            <a:ext cx="1066837" cy="166383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61997"/>
              </p:ext>
            </p:extLst>
          </p:nvPr>
        </p:nvGraphicFramePr>
        <p:xfrm>
          <a:off x="5895497" y="4291682"/>
          <a:ext cx="6826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2" name="수식" r:id="rId20" imgW="507960" imgH="215640" progId="Equation.3">
                  <p:embed/>
                </p:oleObj>
              </mc:Choice>
              <mc:Fallback>
                <p:oleObj name="수식" r:id="rId20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497" y="4291682"/>
                        <a:ext cx="6826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998178" y="4292460"/>
            <a:ext cx="89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calculate</a:t>
            </a:r>
            <a:endParaRPr lang="ko-KR" altLang="en-US" sz="1400" dirty="0"/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686082"/>
              </p:ext>
            </p:extLst>
          </p:nvPr>
        </p:nvGraphicFramePr>
        <p:xfrm>
          <a:off x="4103209" y="5125120"/>
          <a:ext cx="8429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3" name="수식" r:id="rId22" imgW="571320" imgH="266400" progId="Equation.3">
                  <p:embed/>
                </p:oleObj>
              </mc:Choice>
              <mc:Fallback>
                <p:oleObj name="수식" r:id="rId22" imgW="5713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209" y="5125120"/>
                        <a:ext cx="8429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688372" y="5734997"/>
            <a:ext cx="79880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radient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크기영상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     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은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Object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영역</a:t>
            </a:r>
            <a:r>
              <a:rPr kumimoji="1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en-US" altLang="ko-KR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kumimoji="1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내의 픽셀들에 대해서는 민감하고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Object</a:t>
            </a:r>
            <a:r>
              <a:rPr kumimoji="1" lang="ko-KR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영역외</a:t>
            </a:r>
            <a:r>
              <a:rPr kumimoji="1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en-US" altLang="ko-KR" b="1" dirty="0">
                <a:solidFill>
                  <a:srgbClr val="0070C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kumimoji="1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픽셀값들에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대해서는 덜 민감함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599015"/>
              </p:ext>
            </p:extLst>
          </p:nvPr>
        </p:nvGraphicFramePr>
        <p:xfrm>
          <a:off x="2565621" y="5747191"/>
          <a:ext cx="8429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4" name="수식" r:id="rId24" imgW="571320" imgH="266400" progId="Equation.3">
                  <p:embed/>
                </p:oleObj>
              </mc:Choice>
              <mc:Fallback>
                <p:oleObj name="수식" r:id="rId24" imgW="5713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621" y="5747191"/>
                        <a:ext cx="84296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67544" y="3953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Gradient </a:t>
            </a:r>
            <a:r>
              <a:rPr lang="ko-KR" altLang="en-US" sz="2000" b="1" dirty="0" smtClean="0"/>
              <a:t>영상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27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24123"/>
              </p:ext>
            </p:extLst>
          </p:nvPr>
        </p:nvGraphicFramePr>
        <p:xfrm>
          <a:off x="7222416" y="2869540"/>
          <a:ext cx="936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0" name="수식" r:id="rId3" imgW="482400" imgH="431640" progId="Equation.3">
                  <p:embed/>
                </p:oleObj>
              </mc:Choice>
              <mc:Fallback>
                <p:oleObj name="수식" r:id="rId3" imgW="482400" imgH="43164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416" y="2869540"/>
                        <a:ext cx="9366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165632" y="3995772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173744" y="1043444"/>
            <a:ext cx="0" cy="403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834997"/>
              </p:ext>
            </p:extLst>
          </p:nvPr>
        </p:nvGraphicFramePr>
        <p:xfrm>
          <a:off x="781061" y="1491913"/>
          <a:ext cx="3206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1" name="수식" r:id="rId5" imgW="164880" imgH="190440" progId="Equation.3">
                  <p:embed/>
                </p:oleObj>
              </mc:Choice>
              <mc:Fallback>
                <p:oleObj name="수식" r:id="rId5" imgW="164880" imgH="19044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61" y="1491913"/>
                        <a:ext cx="32067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871559"/>
              </p:ext>
            </p:extLst>
          </p:nvPr>
        </p:nvGraphicFramePr>
        <p:xfrm>
          <a:off x="4879837" y="3995772"/>
          <a:ext cx="220662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2" name="수식" r:id="rId7" imgW="114120" imgH="126720" progId="Equation.3">
                  <p:embed/>
                </p:oleObj>
              </mc:Choice>
              <mc:Fallback>
                <p:oleObj name="수식" r:id="rId7" imgW="114120" imgH="12672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837" y="3995772"/>
                        <a:ext cx="220662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자유형 10"/>
          <p:cNvSpPr/>
          <p:nvPr/>
        </p:nvSpPr>
        <p:spPr>
          <a:xfrm>
            <a:off x="1577989" y="1093988"/>
            <a:ext cx="2996588" cy="2710555"/>
          </a:xfrm>
          <a:custGeom>
            <a:avLst/>
            <a:gdLst>
              <a:gd name="connsiteX0" fmla="*/ 0 w 2996588"/>
              <a:gd name="connsiteY0" fmla="*/ 0 h 2710555"/>
              <a:gd name="connsiteX1" fmla="*/ 440674 w 2996588"/>
              <a:gd name="connsiteY1" fmla="*/ 1916935 h 2710555"/>
              <a:gd name="connsiteX2" fmla="*/ 1487277 w 2996588"/>
              <a:gd name="connsiteY2" fmla="*/ 2710150 h 2710555"/>
              <a:gd name="connsiteX3" fmla="*/ 2500829 w 2996588"/>
              <a:gd name="connsiteY3" fmla="*/ 1994053 h 2710555"/>
              <a:gd name="connsiteX4" fmla="*/ 2996588 w 2996588"/>
              <a:gd name="connsiteY4" fmla="*/ 99152 h 271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588" h="2710555">
                <a:moveTo>
                  <a:pt x="0" y="0"/>
                </a:moveTo>
                <a:cubicBezTo>
                  <a:pt x="96397" y="732621"/>
                  <a:pt x="192795" y="1465243"/>
                  <a:pt x="440674" y="1916935"/>
                </a:cubicBezTo>
                <a:cubicBezTo>
                  <a:pt x="688553" y="2368627"/>
                  <a:pt x="1143918" y="2697297"/>
                  <a:pt x="1487277" y="2710150"/>
                </a:cubicBezTo>
                <a:cubicBezTo>
                  <a:pt x="1830636" y="2723003"/>
                  <a:pt x="2249277" y="2429219"/>
                  <a:pt x="2500829" y="1994053"/>
                </a:cubicBezTo>
                <a:cubicBezTo>
                  <a:pt x="2752381" y="1558887"/>
                  <a:pt x="2874484" y="829019"/>
                  <a:pt x="2996588" y="991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478000" y="2703754"/>
            <a:ext cx="936104" cy="116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910048" y="3244639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6"/>
          </p:cNvCxnSpPr>
          <p:nvPr/>
        </p:nvCxnSpPr>
        <p:spPr>
          <a:xfrm flipV="1">
            <a:off x="3999314" y="3285152"/>
            <a:ext cx="99085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51159" y="308170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점에서의 기울기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946052" y="3325666"/>
            <a:ext cx="0" cy="6701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928852"/>
              </p:ext>
            </p:extLst>
          </p:nvPr>
        </p:nvGraphicFramePr>
        <p:xfrm>
          <a:off x="3783867" y="3935894"/>
          <a:ext cx="3190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3" name="수식" r:id="rId9" imgW="164880" imgH="190440" progId="Equation.3">
                  <p:embed/>
                </p:oleObj>
              </mc:Choice>
              <mc:Fallback>
                <p:oleObj name="수식" r:id="rId9" imgW="164880" imgH="19044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867" y="3935894"/>
                        <a:ext cx="3190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718360" y="4067780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양수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방향이 오른쪽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7078400" y="3563724"/>
            <a:ext cx="3006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90168" y="485986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  축으로 오른쪽으로 움직여야      의 </a:t>
            </a:r>
            <a:endParaRPr lang="en-US" altLang="ko-KR" dirty="0" smtClean="0"/>
          </a:p>
          <a:p>
            <a:r>
              <a:rPr lang="ko-KR" altLang="en-US" dirty="0" smtClean="0"/>
              <a:t>값이 커진다</a:t>
            </a:r>
            <a:r>
              <a:rPr lang="en-US" altLang="ko-KR" dirty="0" smtClean="0"/>
              <a:t>. (gradient ascent)</a:t>
            </a:r>
            <a:endParaRPr lang="ko-KR" altLang="en-US" dirty="0"/>
          </a:p>
        </p:txBody>
      </p: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77759"/>
              </p:ext>
            </p:extLst>
          </p:nvPr>
        </p:nvGraphicFramePr>
        <p:xfrm>
          <a:off x="4979151" y="4870885"/>
          <a:ext cx="293701" cy="327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4" name="수식" r:id="rId11" imgW="114120" imgH="126720" progId="Equation.3">
                  <p:embed/>
                </p:oleObj>
              </mc:Choice>
              <mc:Fallback>
                <p:oleObj name="수식" r:id="rId11" imgW="114120" imgH="12672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151" y="4870885"/>
                        <a:ext cx="293701" cy="327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936643"/>
              </p:ext>
            </p:extLst>
          </p:nvPr>
        </p:nvGraphicFramePr>
        <p:xfrm>
          <a:off x="8125877" y="4813146"/>
          <a:ext cx="3206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5" name="수식" r:id="rId13" imgW="164880" imgH="190440" progId="Equation.3">
                  <p:embed/>
                </p:oleObj>
              </mc:Choice>
              <mc:Fallback>
                <p:oleObj name="수식" r:id="rId13" imgW="164880" imgH="19044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5877" y="4813146"/>
                        <a:ext cx="32067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위쪽/아래쪽 화살표 30"/>
          <p:cNvSpPr/>
          <p:nvPr/>
        </p:nvSpPr>
        <p:spPr>
          <a:xfrm>
            <a:off x="7078400" y="5506199"/>
            <a:ext cx="150320" cy="4337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430328" y="5939988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gradient </a:t>
            </a:r>
            <a:r>
              <a:rPr lang="en-US" altLang="ko-KR" dirty="0" smtClean="0"/>
              <a:t>descent</a:t>
            </a:r>
            <a:endParaRPr lang="ko-KR" altLang="en-US" dirty="0"/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313710"/>
              </p:ext>
            </p:extLst>
          </p:nvPr>
        </p:nvGraphicFramePr>
        <p:xfrm>
          <a:off x="2159152" y="5471120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6" name="수식" r:id="rId15" imgW="1054080" imgH="431640" progId="Equation.3">
                  <p:embed/>
                </p:oleObj>
              </mc:Choice>
              <mc:Fallback>
                <p:oleObj name="수식" r:id="rId15" imgW="1054080" imgH="43164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152" y="5471120"/>
                        <a:ext cx="2044700" cy="83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61046"/>
              </p:ext>
            </p:extLst>
          </p:nvPr>
        </p:nvGraphicFramePr>
        <p:xfrm>
          <a:off x="4366479" y="3943831"/>
          <a:ext cx="2698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7" name="수식" r:id="rId17" imgW="139680" imgH="190440" progId="Equation.3">
                  <p:embed/>
                </p:oleObj>
              </mc:Choice>
              <mc:Fallback>
                <p:oleObj name="수식" r:id="rId17" imgW="13968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479" y="3943831"/>
                        <a:ext cx="2698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>
            <a:off x="3999314" y="4122865"/>
            <a:ext cx="4147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22016" y="4122865"/>
            <a:ext cx="584693" cy="1383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486112" y="1691516"/>
            <a:ext cx="0" cy="23133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429897" y="1724567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67544" y="39537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차원의 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81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10852"/>
            <a:ext cx="3426524" cy="25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924" y="2210852"/>
            <a:ext cx="3426524" cy="25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6732240" y="4005064"/>
            <a:ext cx="72008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 flipV="1">
            <a:off x="6644315" y="3933056"/>
            <a:ext cx="231942" cy="1440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6560179" y="3789040"/>
            <a:ext cx="11597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6588224" y="3681028"/>
            <a:ext cx="87926" cy="1080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644315" y="3501008"/>
            <a:ext cx="15918" cy="2340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6618164" y="3356992"/>
            <a:ext cx="42068" cy="2340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4563" y="2267580"/>
            <a:ext cx="18598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Gradient Ascent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1560" y="69269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 smtClean="0"/>
              <a:t>차원의 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08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125891"/>
              </p:ext>
            </p:extLst>
          </p:nvPr>
        </p:nvGraphicFramePr>
        <p:xfrm>
          <a:off x="2051720" y="1772816"/>
          <a:ext cx="37973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1" name="수식" r:id="rId3" imgW="1955520" imgH="380880" progId="Equation.3">
                  <p:embed/>
                </p:oleObj>
              </mc:Choice>
              <mc:Fallback>
                <p:oleObj name="수식" r:id="rId3" imgW="1955520" imgH="38088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772816"/>
                        <a:ext cx="37973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829" y="898029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</a:t>
            </a:r>
            <a:r>
              <a:rPr lang="ko-KR" altLang="en-US" b="1" dirty="0" smtClean="0"/>
              <a:t>차원의 예</a:t>
            </a:r>
            <a:endParaRPr lang="ko-KR" altLang="en-US" b="1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383985"/>
              </p:ext>
            </p:extLst>
          </p:nvPr>
        </p:nvGraphicFramePr>
        <p:xfrm>
          <a:off x="4179978" y="3284984"/>
          <a:ext cx="18494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2" name="수식" r:id="rId5" imgW="952200" imgH="215640" progId="Equation.3">
                  <p:embed/>
                </p:oleObj>
              </mc:Choice>
              <mc:Fallback>
                <p:oleObj name="수식" r:id="rId5" imgW="952200" imgH="21564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978" y="3284984"/>
                        <a:ext cx="18494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7602" y="41490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 영상에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7788" y="4149080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Gradient</a:t>
            </a:r>
            <a:r>
              <a:rPr lang="ko-KR" altLang="en-US" dirty="0" smtClean="0"/>
              <a:t>값을 더하면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003884"/>
            <a:ext cx="66166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</a:t>
            </a:r>
            <a:r>
              <a:rPr lang="ko-KR" altLang="en-US" dirty="0" smtClean="0"/>
              <a:t>의 값이 더 커지게 하는 </a:t>
            </a:r>
            <a:r>
              <a:rPr lang="en-US" altLang="ko-KR" dirty="0" smtClean="0"/>
              <a:t>(     node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activate</a:t>
            </a:r>
            <a:r>
              <a:rPr lang="ko-KR" altLang="en-US" dirty="0" smtClean="0"/>
              <a:t>시키는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영상이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828050" y="3645024"/>
            <a:ext cx="32001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860644" y="3645024"/>
            <a:ext cx="55158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355976" y="3645024"/>
            <a:ext cx="7200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695130" y="3645024"/>
            <a:ext cx="267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517893" y="3645024"/>
            <a:ext cx="494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211960" y="364502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962277" y="4518412"/>
            <a:ext cx="898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6" idx="2"/>
          </p:cNvCxnSpPr>
          <p:nvPr/>
        </p:nvCxnSpPr>
        <p:spPr>
          <a:xfrm>
            <a:off x="6349156" y="4518412"/>
            <a:ext cx="1096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62277" y="5373216"/>
            <a:ext cx="449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281454"/>
              </p:ext>
            </p:extLst>
          </p:nvPr>
        </p:nvGraphicFramePr>
        <p:xfrm>
          <a:off x="611560" y="4992311"/>
          <a:ext cx="3206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3" name="수식" r:id="rId7" imgW="164880" imgH="190440" progId="Equation.3">
                  <p:embed/>
                </p:oleObj>
              </mc:Choice>
              <mc:Fallback>
                <p:oleObj name="수식" r:id="rId7" imgW="164880" imgH="19044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992311"/>
                        <a:ext cx="32067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458555"/>
              </p:ext>
            </p:extLst>
          </p:nvPr>
        </p:nvGraphicFramePr>
        <p:xfrm>
          <a:off x="3347864" y="4963202"/>
          <a:ext cx="3206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4" name="수식" r:id="rId9" imgW="164957" imgH="190335" progId="Equation.3">
                  <p:embed/>
                </p:oleObj>
              </mc:Choice>
              <mc:Fallback>
                <p:oleObj name="수식" r:id="rId9" imgW="164957" imgH="190335" progId="Equation.3">
                  <p:embed/>
                  <p:pic>
                    <p:nvPicPr>
                      <p:cNvPr id="0" name="개체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963202"/>
                        <a:ext cx="32067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7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116632"/>
            <a:ext cx="7363252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feature </a:t>
            </a:r>
            <a:r>
              <a:rPr lang="en-US" altLang="ko-KR" dirty="0"/>
              <a:t>= </a:t>
            </a:r>
            <a:r>
              <a:rPr lang="en-US" altLang="ko-KR" dirty="0" err="1"/>
              <a:t>g.get_tensor_by_name</a:t>
            </a:r>
            <a:r>
              <a:rPr lang="en-US" altLang="ko-KR" dirty="0"/>
              <a:t>('inception/conv2d0_pre_relu:0</a:t>
            </a:r>
            <a:r>
              <a:rPr lang="en-US" altLang="ko-KR" dirty="0" smtClean="0"/>
              <a:t>')</a:t>
            </a:r>
          </a:p>
          <a:p>
            <a:endParaRPr lang="en-US" altLang="ko-KR" dirty="0"/>
          </a:p>
          <a:p>
            <a:r>
              <a:rPr lang="en-US" altLang="ko-KR" dirty="0" smtClean="0"/>
              <a:t>gradient </a:t>
            </a:r>
            <a:r>
              <a:rPr lang="en-US" altLang="ko-KR" dirty="0"/>
              <a:t>= </a:t>
            </a:r>
            <a:r>
              <a:rPr lang="en-US" altLang="ko-KR" dirty="0" err="1"/>
              <a:t>tf.gradients</a:t>
            </a:r>
            <a:r>
              <a:rPr lang="en-US" altLang="ko-KR" dirty="0"/>
              <a:t>(</a:t>
            </a:r>
            <a:r>
              <a:rPr lang="en-US" altLang="ko-KR" dirty="0" err="1"/>
              <a:t>tf.reduce_max</a:t>
            </a:r>
            <a:r>
              <a:rPr lang="en-US" altLang="ko-KR" dirty="0"/>
              <a:t>(feature, 3), x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스칼라를 벡터로 미분하면 벡터가 됨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res </a:t>
            </a:r>
            <a:r>
              <a:rPr lang="en-US" altLang="ko-KR" dirty="0"/>
              <a:t>= </a:t>
            </a:r>
            <a:r>
              <a:rPr lang="en-US" altLang="ko-KR" dirty="0" err="1"/>
              <a:t>sess.run</a:t>
            </a:r>
            <a:r>
              <a:rPr lang="en-US" altLang="ko-KR" dirty="0"/>
              <a:t>(gradient, </a:t>
            </a:r>
            <a:r>
              <a:rPr lang="en-US" altLang="ko-KR" dirty="0" err="1"/>
              <a:t>feed_dict</a:t>
            </a:r>
            <a:r>
              <a:rPr lang="en-US" altLang="ko-KR" dirty="0"/>
              <a:t>={x: img_4d})[0</a:t>
            </a:r>
            <a:r>
              <a:rPr lang="en-US" altLang="ko-KR" dirty="0" smtClean="0"/>
              <a:t>]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돌림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610710"/>
              </p:ext>
            </p:extLst>
          </p:nvPr>
        </p:nvGraphicFramePr>
        <p:xfrm>
          <a:off x="5671864" y="1018158"/>
          <a:ext cx="2682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" name="수식" r:id="rId3" imgW="114120" imgH="152280" progId="Equation.3">
                  <p:embed/>
                </p:oleObj>
              </mc:Choice>
              <mc:Fallback>
                <p:oleObj name="수식" r:id="rId3" imgW="114120" imgH="152280" progId="Equation.3">
                  <p:embed/>
                  <p:pic>
                    <p:nvPicPr>
                      <p:cNvPr id="0" name="개체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864" y="1018158"/>
                        <a:ext cx="2682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3771391" y="404664"/>
            <a:ext cx="1296144" cy="15841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Layer-0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861634"/>
              </p:ext>
            </p:extLst>
          </p:nvPr>
        </p:nvGraphicFramePr>
        <p:xfrm>
          <a:off x="2906873" y="1063129"/>
          <a:ext cx="2682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" name="수식" r:id="rId5" imgW="114120" imgH="114120" progId="Equation.3">
                  <p:embed/>
                </p:oleObj>
              </mc:Choice>
              <mc:Fallback>
                <p:oleObj name="수식" r:id="rId5" imgW="114120" imgH="11412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873" y="1063129"/>
                        <a:ext cx="26828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3339343" y="105273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211551" y="1041719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156176" y="2348880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1"/>
            <a:endCxn id="11" idx="5"/>
          </p:cNvCxnSpPr>
          <p:nvPr/>
        </p:nvCxnSpPr>
        <p:spPr>
          <a:xfrm flipH="1" flipV="1">
            <a:off x="4773311" y="1287570"/>
            <a:ext cx="1414501" cy="11034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588923" y="1041719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04642" y="991745"/>
            <a:ext cx="368561" cy="37105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9148" y="2348880"/>
            <a:ext cx="882532" cy="2880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4" idx="3"/>
          </p:cNvCxnSpPr>
          <p:nvPr/>
        </p:nvCxnSpPr>
        <p:spPr>
          <a:xfrm flipH="1">
            <a:off x="1691681" y="1308462"/>
            <a:ext cx="3966936" cy="108259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076977"/>
              </p:ext>
            </p:extLst>
          </p:nvPr>
        </p:nvGraphicFramePr>
        <p:xfrm>
          <a:off x="5239817" y="3431853"/>
          <a:ext cx="2682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8" name="수식" r:id="rId7" imgW="114151" imgH="152202" progId="Equation.3">
                  <p:embed/>
                </p:oleObj>
              </mc:Choice>
              <mc:Fallback>
                <p:oleObj name="수식" r:id="rId7" imgW="114151" imgH="152202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817" y="3431853"/>
                        <a:ext cx="26828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07904" y="3381879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ax_y</a:t>
            </a:r>
            <a:r>
              <a:rPr lang="en-US" altLang="ko-KR" dirty="0" smtClean="0"/>
              <a:t> = max(   )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3339343" y="3212976"/>
            <a:ext cx="24495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148064" y="3236593"/>
            <a:ext cx="0" cy="1967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716016" y="3446528"/>
            <a:ext cx="900111" cy="27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051720" y="3290890"/>
            <a:ext cx="4104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677605"/>
              </p:ext>
            </p:extLst>
          </p:nvPr>
        </p:nvGraphicFramePr>
        <p:xfrm>
          <a:off x="2078038" y="3933131"/>
          <a:ext cx="1401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9" name="수식" r:id="rId8" imgW="596880" imgH="190440" progId="Equation.3">
                  <p:embed/>
                </p:oleObj>
              </mc:Choice>
              <mc:Fallback>
                <p:oleObj name="수식" r:id="rId8" imgW="596880" imgH="1904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3933131"/>
                        <a:ext cx="1401762" cy="4476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2987824" y="3290890"/>
            <a:ext cx="0" cy="64216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88224" y="3933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벡</a:t>
            </a:r>
            <a:r>
              <a:rPr lang="ko-KR" altLang="en-US"/>
              <a:t>터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112108" y="3140968"/>
            <a:ext cx="576064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2516819" y="4150773"/>
            <a:ext cx="4104456" cy="92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103948" y="3717032"/>
            <a:ext cx="1080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339343" y="4210055"/>
            <a:ext cx="656593" cy="29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95936" y="4365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스칼라</a:t>
            </a:r>
            <a:endParaRPr lang="ko-KR" altLang="en-US"/>
          </a:p>
        </p:txBody>
      </p: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17641"/>
              </p:ext>
            </p:extLst>
          </p:nvPr>
        </p:nvGraphicFramePr>
        <p:xfrm>
          <a:off x="971600" y="5497353"/>
          <a:ext cx="5102305" cy="739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0" name="수식" r:id="rId10" imgW="2628720" imgH="380880" progId="Equation.3">
                  <p:embed/>
                </p:oleObj>
              </mc:Choice>
              <mc:Fallback>
                <p:oleObj name="수식" r:id="rId10" imgW="2628720" imgH="380880" progId="Equation.3">
                  <p:embed/>
                  <p:pic>
                    <p:nvPicPr>
                      <p:cNvPr id="0" name="개체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497353"/>
                        <a:ext cx="5102305" cy="739959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973341" y="3933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벡터</a:t>
            </a:r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1547664" y="4117722"/>
            <a:ext cx="47921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805624"/>
              </p:ext>
            </p:extLst>
          </p:nvPr>
        </p:nvGraphicFramePr>
        <p:xfrm>
          <a:off x="5906467" y="5075337"/>
          <a:ext cx="21939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" name="수식" r:id="rId12" imgW="1130040" imgH="190440" progId="Equation.3">
                  <p:embed/>
                </p:oleObj>
              </mc:Choice>
              <mc:Fallback>
                <p:oleObj name="수식" r:id="rId12" imgW="1130040" imgH="190440" progId="Equation.3">
                  <p:embed/>
                  <p:pic>
                    <p:nvPicPr>
                      <p:cNvPr id="0" name="개체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467" y="5075337"/>
                        <a:ext cx="21939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94829" y="62068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코드 설명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37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2373</TotalTime>
  <Words>882</Words>
  <Application>Microsoft Office PowerPoint</Application>
  <PresentationFormat>화면 슬라이드 쇼(4:3)</PresentationFormat>
  <Paragraphs>232</Paragraphs>
  <Slides>27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균형</vt:lpstr>
      <vt:lpstr>수식</vt:lpstr>
      <vt:lpstr>Deep Dream &amp; Style Transfer</vt:lpstr>
      <vt:lpstr>Deep Dream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Style Transfer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이석호</dc:creator>
  <cp:lastModifiedBy>이석호</cp:lastModifiedBy>
  <cp:revision>91</cp:revision>
  <dcterms:created xsi:type="dcterms:W3CDTF">2016-12-28T11:53:47Z</dcterms:created>
  <dcterms:modified xsi:type="dcterms:W3CDTF">2017-07-14T03:02:19Z</dcterms:modified>
</cp:coreProperties>
</file>