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2" r:id="rId26"/>
    <p:sldId id="281" r:id="rId27"/>
    <p:sldId id="283" r:id="rId28"/>
    <p:sldId id="284" r:id="rId29"/>
    <p:sldId id="280" r:id="rId30"/>
    <p:sldId id="285" r:id="rId31"/>
    <p:sldId id="286" r:id="rId32"/>
    <p:sldId id="287" r:id="rId33"/>
    <p:sldId id="288" r:id="rId34"/>
    <p:sldId id="294" r:id="rId35"/>
    <p:sldId id="289" r:id="rId36"/>
    <p:sldId id="290" r:id="rId37"/>
    <p:sldId id="291" r:id="rId38"/>
    <p:sldId id="292" r:id="rId39"/>
    <p:sldId id="293" r:id="rId40"/>
    <p:sldId id="296" r:id="rId41"/>
    <p:sldId id="295" r:id="rId42"/>
    <p:sldId id="297" r:id="rId43"/>
    <p:sldId id="298" r:id="rId44"/>
    <p:sldId id="299" r:id="rId45"/>
    <p:sldId id="301" r:id="rId46"/>
    <p:sldId id="302" r:id="rId47"/>
    <p:sldId id="303" r:id="rId48"/>
    <p:sldId id="304" r:id="rId49"/>
    <p:sldId id="306" r:id="rId50"/>
    <p:sldId id="307" r:id="rId51"/>
    <p:sldId id="305" r:id="rId52"/>
    <p:sldId id="308" r:id="rId53"/>
    <p:sldId id="310" r:id="rId54"/>
    <p:sldId id="311" r:id="rId55"/>
    <p:sldId id="312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89"/>
    <p:restoredTop sz="77676"/>
  </p:normalViewPr>
  <p:slideViewPr>
    <p:cSldViewPr snapToGrid="0">
      <p:cViewPr varScale="1">
        <p:scale>
          <a:sx n="94" d="100"/>
          <a:sy n="94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672F-2BC8-FE4D-AD2E-E47AD58051FE}" type="datetimeFigureOut">
              <a:rPr lang="en-US" smtClean="0"/>
              <a:t>3/17/24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43F33-B40E-B049-A983-B42841F9B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07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Meet with Sreenivas and talk about what other properties might </a:t>
            </a:r>
            <a:r>
              <a:rPr lang="en-US"/>
              <a:t>be important.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43F33-B40E-B049-A983-B42841F9B7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7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Is there a way to model the small time scale grain growth? </a:t>
            </a:r>
          </a:p>
          <a:p>
            <a:r>
              <a:rPr lang="en-US" dirty="0">
                <a:ea typeface="Calibri"/>
                <a:cs typeface="Calibri"/>
              </a:rPr>
              <a:t>Richard Catlow – NY, Alfred University</a:t>
            </a:r>
          </a:p>
          <a:p>
            <a:r>
              <a:rPr lang="en-US" dirty="0">
                <a:ea typeface="Calibri"/>
                <a:cs typeface="Calibri"/>
              </a:rPr>
              <a:t>Glass transition example</a:t>
            </a:r>
          </a:p>
          <a:p>
            <a:r>
              <a:rPr lang="en-US" dirty="0">
                <a:ea typeface="Calibri"/>
                <a:cs typeface="Calibri"/>
              </a:rPr>
              <a:t>Gibbs nucleation model  - too simple. </a:t>
            </a:r>
          </a:p>
          <a:p>
            <a:r>
              <a:rPr lang="en-US" dirty="0">
                <a:ea typeface="Calibri"/>
                <a:cs typeface="Calibri"/>
              </a:rPr>
              <a:t>Look at phase transition barriers – Divya's idea!</a:t>
            </a:r>
          </a:p>
          <a:p>
            <a:r>
              <a:rPr lang="en-US" dirty="0">
                <a:ea typeface="Calibri"/>
                <a:cs typeface="Calibri"/>
              </a:rPr>
              <a:t>Competition between: Volume vs. Surface energy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Look for possible potentials?</a:t>
            </a:r>
          </a:p>
          <a:p>
            <a:pPr marL="228600" indent="-228600">
              <a:buAutoNum type="arabicPeriod"/>
            </a:pPr>
            <a:r>
              <a:rPr lang="en-US" dirty="0">
                <a:ea typeface="Calibri"/>
                <a:cs typeface="Calibri"/>
              </a:rPr>
              <a:t>Phase field model – for qualitative hypothesis, transition between 2 types of growths. </a:t>
            </a:r>
          </a:p>
          <a:p>
            <a:pPr marL="228600" indent="-228600">
              <a:buAutoNum type="arabicPeriod"/>
            </a:pPr>
            <a:r>
              <a:rPr lang="en-US" dirty="0">
                <a:ea typeface="Calibri"/>
                <a:cs typeface="Calibri"/>
              </a:rPr>
              <a:t>Lenard Jones</a:t>
            </a:r>
          </a:p>
          <a:p>
            <a:pPr marL="228600" indent="-228600">
              <a:buAutoNum type="arabicPeriod"/>
            </a:pPr>
            <a:r>
              <a:rPr lang="en-US" dirty="0"/>
              <a:t>MEAM potentials - https://www.sciencedirect.com/science/article/pii/S0364591614000789?via%3Dihub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Ask Sreenivas - Consistency in the samples and who made them. (Prof. Clancy)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43F33-B40E-B049-A983-B42841F9B7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62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43F33-B40E-B049-A983-B42841F9B7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97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43F33-B40E-B049-A983-B42841F9B7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40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43F33-B40E-B049-A983-B42841F9B7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9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Ternary Phase and Mg difference in electrochemical potential – </a:t>
            </a:r>
          </a:p>
          <a:p>
            <a:r>
              <a:rPr lang="en-US" dirty="0"/>
              <a:t>Binary Phase and Mg electrochemical potential – </a:t>
            </a:r>
          </a:p>
          <a:p>
            <a:r>
              <a:rPr lang="en-US" dirty="0"/>
              <a:t>Mn and Mg electrochemical potential – </a:t>
            </a:r>
          </a:p>
          <a:p>
            <a:endParaRPr lang="en-US" dirty="0"/>
          </a:p>
          <a:p>
            <a:r>
              <a:rPr lang="en-US" dirty="0"/>
              <a:t>Ternary - 396.05</a:t>
            </a:r>
          </a:p>
          <a:p>
            <a:r>
              <a:rPr lang="en-US" dirty="0"/>
              <a:t>Binary - 126.42</a:t>
            </a:r>
          </a:p>
          <a:p>
            <a:r>
              <a:rPr lang="en-US" dirty="0"/>
              <a:t>Mn - 205.66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43F33-B40E-B049-A983-B42841F9B74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99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43F33-B40E-B049-A983-B42841F9B74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66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 are highly correlated</a:t>
            </a:r>
          </a:p>
          <a:p>
            <a:r>
              <a:rPr lang="en-US" dirty="0"/>
              <a:t>Limit of these methods – Talk about which of the two methods works better. LASSO picks out texture which does not make physical sense.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43F33-B40E-B049-A983-B42841F9B74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39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43F33-B40E-B049-A983-B42841F9B74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6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uncertainty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BEC80-4F63-7A44-84A9-D616A72C585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32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critical resolved shear stress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43F33-B40E-B049-A983-B42841F9B74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51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Meet with Sreenivas and talk about what other properties might </a:t>
            </a:r>
            <a:r>
              <a:rPr lang="en-US"/>
              <a:t>be important.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43F33-B40E-B049-A983-B42841F9B7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43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critical resolved shear stress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43F33-B40E-B049-A983-B42841F9B74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70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critical resolved shear stress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43F33-B40E-B049-A983-B42841F9B74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332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critical resolved shear stress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43F33-B40E-B049-A983-B42841F9B74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28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critical resolved shear stress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43F33-B40E-B049-A983-B42841F9B74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537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critical resolved shear stress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43F33-B40E-B049-A983-B42841F9B74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942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critical resolved shear stress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43F33-B40E-B049-A983-B42841F9B74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509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critical resolved shear stress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43F33-B40E-B049-A983-B42841F9B74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54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critical resolved shear stress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43F33-B40E-B049-A983-B42841F9B74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665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43F33-B40E-B049-A983-B42841F9B74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370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43F33-B40E-B049-A983-B42841F9B74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15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Meet with Sreenivas and talk about what other properties might </a:t>
            </a:r>
            <a:r>
              <a:rPr lang="en-US"/>
              <a:t>be important.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43F33-B40E-B049-A983-B42841F9B7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618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43F33-B40E-B049-A983-B42841F9B74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186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43F33-B40E-B049-A983-B42841F9B74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833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43F33-B40E-B049-A983-B42841F9B74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8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Meet with Sreenivas and talk about what other properties might </a:t>
            </a:r>
            <a:r>
              <a:rPr lang="en-US"/>
              <a:t>be important.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43F33-B40E-B049-A983-B42841F9B7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25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Meet with Sreenivas and talk about what other properties might </a:t>
            </a:r>
            <a:r>
              <a:rPr lang="en-US"/>
              <a:t>be important.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43F33-B40E-B049-A983-B42841F9B7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03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Meet with Sreenivas and talk about what other properties might </a:t>
            </a:r>
            <a:r>
              <a:rPr lang="en-US"/>
              <a:t>be important.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43F33-B40E-B049-A983-B42841F9B7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43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Meet with Sreenivas and talk about what other properties might </a:t>
            </a:r>
            <a:r>
              <a:rPr lang="en-US"/>
              <a:t>be important.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43F33-B40E-B049-A983-B42841F9B7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5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Meet with Sreenivas and talk about what other properties might </a:t>
            </a:r>
            <a:r>
              <a:rPr lang="en-US"/>
              <a:t>be important.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43F33-B40E-B049-A983-B42841F9B7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13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Is there a way to model the small time scale grain growth? </a:t>
            </a:r>
          </a:p>
          <a:p>
            <a:r>
              <a:rPr lang="en-US" dirty="0">
                <a:ea typeface="Calibri"/>
                <a:cs typeface="Calibri"/>
              </a:rPr>
              <a:t>Richard Catlow – NY, Alfred University</a:t>
            </a:r>
          </a:p>
          <a:p>
            <a:r>
              <a:rPr lang="en-US" dirty="0">
                <a:ea typeface="Calibri"/>
                <a:cs typeface="Calibri"/>
              </a:rPr>
              <a:t>Glass transition example</a:t>
            </a:r>
          </a:p>
          <a:p>
            <a:r>
              <a:rPr lang="en-US" dirty="0">
                <a:ea typeface="Calibri"/>
                <a:cs typeface="Calibri"/>
              </a:rPr>
              <a:t>Gibbs nucleation model  - too simple. </a:t>
            </a:r>
          </a:p>
          <a:p>
            <a:r>
              <a:rPr lang="en-US" dirty="0">
                <a:ea typeface="Calibri"/>
                <a:cs typeface="Calibri"/>
              </a:rPr>
              <a:t>Look at phase transition barriers – Divya's idea!</a:t>
            </a:r>
          </a:p>
          <a:p>
            <a:r>
              <a:rPr lang="en-US" dirty="0">
                <a:ea typeface="Calibri"/>
                <a:cs typeface="Calibri"/>
              </a:rPr>
              <a:t>Competition between: Volume vs. Surface energy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Look for possible potentials?</a:t>
            </a:r>
          </a:p>
          <a:p>
            <a:pPr marL="228600" indent="-228600">
              <a:buAutoNum type="arabicPeriod"/>
            </a:pPr>
            <a:r>
              <a:rPr lang="en-US" dirty="0">
                <a:ea typeface="Calibri"/>
                <a:cs typeface="Calibri"/>
              </a:rPr>
              <a:t>Phase field model – for qualitative hypothesis, transition between 2 types of growths. </a:t>
            </a:r>
          </a:p>
          <a:p>
            <a:pPr marL="228600" indent="-228600">
              <a:buAutoNum type="arabicPeriod"/>
            </a:pPr>
            <a:r>
              <a:rPr lang="en-US" dirty="0">
                <a:ea typeface="Calibri"/>
                <a:cs typeface="Calibri"/>
              </a:rPr>
              <a:t>Lenard Jones</a:t>
            </a:r>
          </a:p>
          <a:p>
            <a:pPr marL="228600" indent="-228600">
              <a:buAutoNum type="arabicPeriod"/>
            </a:pPr>
            <a:r>
              <a:rPr lang="en-US" dirty="0"/>
              <a:t>MEAM potentials - https://www.sciencedirect.com/science/article/pii/S0364591614000789?via%3Dihub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Ask Sreenivas - Consistency in the samples and who made them. (Prof. Clancy)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43F33-B40E-B049-A983-B42841F9B7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82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9C8B-4CB1-FE67-9E0C-02B9B492F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9CFB7-7594-E983-D553-091DB307A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38089-4B15-548E-9294-8577C665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A1A3-5BF6-954A-ADD1-0B467ACAA9D7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2AFB4-133A-A7C2-474C-970CA162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3642E-E9A0-269B-45EB-0E778AFB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353-2AB4-514A-B638-C3942DC3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0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C141-AC8A-66B6-D5ED-87DD8627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FAB89-81B8-3742-C452-766DFBF80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06A86-8793-4197-FABD-C974D565F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A1A3-5BF6-954A-ADD1-0B467ACAA9D7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487DF-3FB6-2E32-9E1D-C0BD3ABA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078A3-B213-19A6-D99F-BECDB46D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353-2AB4-514A-B638-C3942DC3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4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53DDA-57F2-5F63-1F53-1B842A6F3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2A253-C11D-400F-7E41-7BD53E586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5AD77-EC3E-EF53-3FD4-31182609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A1A3-5BF6-954A-ADD1-0B467ACAA9D7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3C181-C9B9-2A8D-973F-BA39F57F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32496-B0A5-6C83-39F0-5CF7D1F6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353-2AB4-514A-B638-C3942DC3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5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85F04-A1DC-E42F-7E63-E279EB9A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AB4D0-988A-80A6-080E-6F96C3755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C4DE6-F664-71FA-42E2-654FA6318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A1A3-5BF6-954A-ADD1-0B467ACAA9D7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FF70A-74CC-8112-5A62-56AE288A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E87EC-A619-E83B-D5A8-E7985F0E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353-2AB4-514A-B638-C3942DC3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6CD7-41D9-C1B6-C314-616884FB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D80BB-3889-95DE-D2F0-59587238E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B678A-8B40-987E-7A47-1846972E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A1A3-5BF6-954A-ADD1-0B467ACAA9D7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F5AC7-7F13-B5DF-52C7-3C741F57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DC7E-4E93-83D3-EC64-1E9C0315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353-2AB4-514A-B638-C3942DC3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4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B22A-3036-BEF1-5014-C74C08D5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B4F4E-451F-FB90-CEC0-B79579BB4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16E49-EE4E-22B7-B971-37A2A50FD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1AA45-C979-7D37-2522-2574584A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A1A3-5BF6-954A-ADD1-0B467ACAA9D7}" type="datetimeFigureOut">
              <a:rPr lang="en-US" smtClean="0"/>
              <a:t>3/17/24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CADB5-7883-8C49-777F-49A4D2792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E4D5B-2814-E4D4-6F0F-A8E9D81B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353-2AB4-514A-B638-C3942DC3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F79D-BCE9-A62A-4705-1C4E8CB09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75727-0E31-49F7-1782-EE2F33E4D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33823-73E7-57A6-1683-992E3C663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3B33C-FB86-CF63-344E-54A4AD7CC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C919A0-7F94-56C2-D834-9346A6634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D5E4A-1804-D88B-CDF0-EA0BE24A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A1A3-5BF6-954A-ADD1-0B467ACAA9D7}" type="datetimeFigureOut">
              <a:rPr lang="en-US" smtClean="0"/>
              <a:t>3/17/24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5BB0BD-3454-9CD3-72F5-B87A9378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608AD2-077D-996E-5DFF-1F8000A3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353-2AB4-514A-B638-C3942DC3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7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5293-AF79-2913-F523-EB9C7332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9A864-5282-F027-7C22-052B59C7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A1A3-5BF6-954A-ADD1-0B467ACAA9D7}" type="datetimeFigureOut">
              <a:rPr lang="en-US" smtClean="0"/>
              <a:t>3/17/24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F6BCF-834B-D1EC-E713-06C63C6B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A88AF-0A1A-C566-1B62-CA22F4AC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353-2AB4-514A-B638-C3942DC3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05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F8323-305E-A832-B061-F6BEF48A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A1A3-5BF6-954A-ADD1-0B467ACAA9D7}" type="datetimeFigureOut">
              <a:rPr lang="en-US" smtClean="0"/>
              <a:t>3/17/24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DE43D-3332-8B19-32EA-FDF71A0A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502F7-9C4E-12D3-9E82-86A666B4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353-2AB4-514A-B638-C3942DC3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57BB-4AE1-E448-3E3C-EBC56581B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8880C-870E-2C54-8D8D-D8448FC1B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79CCA-2282-EF11-0104-439551B4D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AA27C-616D-FCA3-E729-71FB4938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A1A3-5BF6-954A-ADD1-0B467ACAA9D7}" type="datetimeFigureOut">
              <a:rPr lang="en-US" smtClean="0"/>
              <a:t>3/17/24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CB9F2-DC98-CD97-3EDA-5B5A344E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65B5F-3B65-AAC6-6902-A573B0A0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353-2AB4-514A-B638-C3942DC3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8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2A97-2960-2CBF-D618-EBD481C2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39E1BD-439F-FF18-E385-2D77DF6B0E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149E-BC40-1550-74DD-7D0FEB153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9CFA6-B96F-E3F6-61E4-75ADFDA2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A1A3-5BF6-954A-ADD1-0B467ACAA9D7}" type="datetimeFigureOut">
              <a:rPr lang="en-US" smtClean="0"/>
              <a:t>3/17/24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73C77-A1B0-F429-82A9-A69DDFFF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671BA-A2DD-3BAC-2D10-BFE0A2DD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64353-2AB4-514A-B638-C3942DC3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1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1DCABC-262C-9F07-A18D-7D1286B0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C9E45-744B-4B2D-C598-4F239B0BB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27080-E4BA-31CA-FC68-70A6C8F8B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DA1A3-5BF6-954A-ADD1-0B467ACAA9D7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22D33-243C-44AE-1FAB-F1EBD129E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143F4-8B6F-C5ED-4360-E44317A85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64353-2AB4-514A-B638-C3942DC3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1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6E86-3F65-9132-1B18-9C7043AA3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Mg Alloys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BE0B7-10DA-F8B6-FD6C-593F33AA3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Clancy and </a:t>
            </a:r>
            <a:r>
              <a:rPr lang="en-US" dirty="0" err="1"/>
              <a:t>Weihs</a:t>
            </a:r>
            <a:r>
              <a:rPr lang="en-US" dirty="0"/>
              <a:t> Group</a:t>
            </a:r>
          </a:p>
        </p:txBody>
      </p:sp>
    </p:spTree>
    <p:extLst>
      <p:ext uri="{BB962C8B-B14F-4D97-AF65-F5344CB8AC3E}">
        <p14:creationId xmlns:p14="http://schemas.microsoft.com/office/powerpoint/2010/main" val="2821726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7D641-CB43-B37A-0AD8-94987CDD8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4A4477-AE44-51F2-C4C1-802582E43C5C}"/>
              </a:ext>
            </a:extLst>
          </p:cNvPr>
          <p:cNvSpPr/>
          <p:nvPr/>
        </p:nvSpPr>
        <p:spPr>
          <a:xfrm>
            <a:off x="4611914" y="3822700"/>
            <a:ext cx="188489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DA51A3-8407-E95E-72FB-425C8D7CCC2B}"/>
              </a:ext>
            </a:extLst>
          </p:cNvPr>
          <p:cNvSpPr/>
          <p:nvPr/>
        </p:nvSpPr>
        <p:spPr>
          <a:xfrm>
            <a:off x="7848616" y="3735613"/>
            <a:ext cx="188489" cy="1021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31AFB-70A9-B30E-DECA-D1D208A22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ST– Study Data Analysis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Discover ideal processing conditions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323D432-2F8A-C1C5-DBCA-8E66781A5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2775053"/>
            <a:ext cx="5827305" cy="396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06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1A5D83D-A6B9-8E17-E242-4F31019FB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049813" y="2996962"/>
            <a:ext cx="3620253" cy="26226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57D641-CB43-B37A-0AD8-94987CDD8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Microstructure vs Corrosion and HV</a:t>
            </a:r>
            <a:br>
              <a:rPr lang="en-US" dirty="0"/>
            </a:br>
            <a:r>
              <a:rPr lang="en-US" dirty="0"/>
              <a:t>XGBoost and PCC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DA51A3-8407-E95E-72FB-425C8D7CCC2B}"/>
              </a:ext>
            </a:extLst>
          </p:cNvPr>
          <p:cNvSpPr/>
          <p:nvPr/>
        </p:nvSpPr>
        <p:spPr>
          <a:xfrm>
            <a:off x="7848616" y="3735613"/>
            <a:ext cx="188489" cy="1021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769D17-69B1-D585-E87A-CCEA7BCDF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72468" y="2676417"/>
            <a:ext cx="3442008" cy="34420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4F5E82-3A31-E18A-8B98-32426CC142FC}"/>
              </a:ext>
            </a:extLst>
          </p:cNvPr>
          <p:cNvSpPr txBox="1"/>
          <p:nvPr/>
        </p:nvSpPr>
        <p:spPr>
          <a:xfrm>
            <a:off x="6237232" y="5597427"/>
            <a:ext cx="124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XGBoost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D4CC61-880C-C30B-4C54-CDD9B01356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892443" y="2945463"/>
            <a:ext cx="3538037" cy="26434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57C6D1-0453-992A-4400-FC9CFD2F67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6306525" y="2575050"/>
            <a:ext cx="3461159" cy="34611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535456-69C5-738A-8A9F-561F765C3CBE}"/>
              </a:ext>
            </a:extLst>
          </p:cNvPr>
          <p:cNvSpPr txBox="1"/>
          <p:nvPr/>
        </p:nvSpPr>
        <p:spPr>
          <a:xfrm>
            <a:off x="3267147" y="2039716"/>
            <a:ext cx="109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Corrosion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625C2-1B7F-D51F-1FE9-157AE254856A}"/>
              </a:ext>
            </a:extLst>
          </p:cNvPr>
          <p:cNvSpPr txBox="1"/>
          <p:nvPr/>
        </p:nvSpPr>
        <p:spPr>
          <a:xfrm>
            <a:off x="8953967" y="2039716"/>
            <a:ext cx="162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Hardness Value</a:t>
            </a:r>
          </a:p>
        </p:txBody>
      </p:sp>
    </p:spTree>
    <p:extLst>
      <p:ext uri="{BB962C8B-B14F-4D97-AF65-F5344CB8AC3E}">
        <p14:creationId xmlns:p14="http://schemas.microsoft.com/office/powerpoint/2010/main" val="3250718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7D641-CB43-B37A-0AD8-94987CDD8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4A4477-AE44-51F2-C4C1-802582E43C5C}"/>
              </a:ext>
            </a:extLst>
          </p:cNvPr>
          <p:cNvSpPr/>
          <p:nvPr/>
        </p:nvSpPr>
        <p:spPr>
          <a:xfrm>
            <a:off x="4611914" y="3822700"/>
            <a:ext cx="188489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DA51A3-8407-E95E-72FB-425C8D7CCC2B}"/>
              </a:ext>
            </a:extLst>
          </p:cNvPr>
          <p:cNvSpPr/>
          <p:nvPr/>
        </p:nvSpPr>
        <p:spPr>
          <a:xfrm>
            <a:off x="7848616" y="3735613"/>
            <a:ext cx="188489" cy="1021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31AFB-70A9-B30E-DECA-D1D208A22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ST– Study Outline</a:t>
            </a:r>
          </a:p>
          <a:p>
            <a:pPr lvl="1"/>
            <a:r>
              <a:rPr lang="en-US" dirty="0"/>
              <a:t>Assisting Sreenivas in putting together the outline for the paper</a:t>
            </a:r>
          </a:p>
          <a:p>
            <a:pPr lvl="1"/>
            <a:r>
              <a:rPr lang="en-US" dirty="0"/>
              <a:t>Journal options?</a:t>
            </a:r>
          </a:p>
          <a:p>
            <a:pPr lvl="2"/>
            <a:r>
              <a:rPr lang="en-US" dirty="0"/>
              <a:t>Journal of Materials Chemistry B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77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6E86-3F65-9132-1B18-9C7043AA3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 Paper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BE0B7-10DA-F8B6-FD6C-593F33AA3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16</a:t>
            </a:r>
            <a:r>
              <a:rPr lang="en-US" baseline="30000" dirty="0"/>
              <a:t>th</a:t>
            </a:r>
            <a:r>
              <a:rPr lang="en-US" dirty="0"/>
              <a:t> October, 2023</a:t>
            </a:r>
          </a:p>
        </p:txBody>
      </p:sp>
    </p:spTree>
    <p:extLst>
      <p:ext uri="{BB962C8B-B14F-4D97-AF65-F5344CB8AC3E}">
        <p14:creationId xmlns:p14="http://schemas.microsoft.com/office/powerpoint/2010/main" val="687996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74DD-E366-35F8-B9B2-62FEDD06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Things to do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64086-0F89-4D31-27A6-CB6307A99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cs typeface="Calibri"/>
              </a:rPr>
              <a:t>Refit the grain growth kinetics curve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Fit data to</a:t>
            </a:r>
          </a:p>
          <a:p>
            <a:pPr lvl="1"/>
            <a:r>
              <a:rPr lang="en-US" dirty="0">
                <a:ea typeface="+mn-lt"/>
                <a:cs typeface="+mn-lt"/>
              </a:rPr>
              <a:t>Guo-Sha Model (Relating Precipitate to Hardness)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Hall – Petch Relationship (Relating Grain Size to Hardness)</a:t>
            </a:r>
          </a:p>
          <a:p>
            <a:pPr lvl="1"/>
            <a:r>
              <a:rPr lang="en-US" dirty="0">
                <a:ea typeface="+mn-lt"/>
                <a:cs typeface="+mn-lt"/>
              </a:rPr>
              <a:t>Bailey-Hirsh Model (Relating Dislocation Density to Hardness)</a:t>
            </a:r>
          </a:p>
          <a:p>
            <a:pPr lvl="1"/>
            <a:r>
              <a:rPr lang="en-US" dirty="0">
                <a:cs typeface="Calibri"/>
              </a:rPr>
              <a:t>Goal of doing this: </a:t>
            </a:r>
            <a:r>
              <a:rPr lang="en-US" sz="2600" dirty="0">
                <a:ea typeface="+mn-lt"/>
                <a:cs typeface="+mn-lt"/>
              </a:rPr>
              <a:t>What microstructure properties are dominating the targets at different solution treatment times.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Wonder if we should do some kind of symbolic regression on the data?</a:t>
            </a: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8022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74DD-E366-35F8-B9B2-62FEDD06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Grain Growth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C1B8F0-04BF-55D6-3DC0-00B1D7CBC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690688"/>
            <a:ext cx="5257800" cy="401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B6119E-48F4-F989-4CA0-AF303EF1C042}"/>
                  </a:ext>
                </a:extLst>
              </p:cNvPr>
              <p:cNvSpPr txBox="1"/>
              <p:nvPr/>
            </p:nvSpPr>
            <p:spPr>
              <a:xfrm>
                <a:off x="6248400" y="3244334"/>
                <a:ext cx="3314700" cy="957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𝑘𝑡</m:t>
                      </m:r>
                    </m:oMath>
                  </m:oMathPara>
                </a14:m>
                <a:endParaRPr lang="en-US" b="0" i="0" dirty="0">
                  <a:solidFill>
                    <a:srgbClr val="000000"/>
                  </a:solidFill>
                  <a:effectLst/>
                  <a:latin typeface="Times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srgbClr val="000000"/>
                          </a:solidFill>
                          <a:latin typeface="Times" pitchFamily="2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000000"/>
                          </a:solidFill>
                          <a:latin typeface="Times" pitchFamily="2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000000"/>
                          </a:solidFill>
                          <a:latin typeface="Times" pitchFamily="2" charset="0"/>
                        </a:rPr>
                        <m:t> = 5.5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Times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=1.137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B6119E-48F4-F989-4CA0-AF303EF1C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244334"/>
                <a:ext cx="3314700" cy="957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488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035A-016D-FDF2-CB45-FA848F5A4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Updated Texture and Precipitates Data</a:t>
            </a:r>
          </a:p>
        </p:txBody>
      </p:sp>
    </p:spTree>
    <p:extLst>
      <p:ext uri="{BB962C8B-B14F-4D97-AF65-F5344CB8AC3E}">
        <p14:creationId xmlns:p14="http://schemas.microsoft.com/office/powerpoint/2010/main" val="4035124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10163C-1E2F-46A7-E3A7-01D5B8E3C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755297" y="2386478"/>
            <a:ext cx="4762574" cy="34502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F0D5B3-0060-35FA-8F26-2ECB2147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Corrosion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BABD4-D6B7-93F3-0B83-F77727951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80412" y="2033017"/>
            <a:ext cx="4762573" cy="45154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1BE862-B195-FB74-2866-42EA38B72318}"/>
              </a:ext>
            </a:extLst>
          </p:cNvPr>
          <p:cNvSpPr txBox="1"/>
          <p:nvPr/>
        </p:nvSpPr>
        <p:spPr>
          <a:xfrm>
            <a:off x="4811275" y="4106058"/>
            <a:ext cx="132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XGBoost</a:t>
            </a:r>
          </a:p>
        </p:txBody>
      </p:sp>
    </p:spTree>
    <p:extLst>
      <p:ext uri="{BB962C8B-B14F-4D97-AF65-F5344CB8AC3E}">
        <p14:creationId xmlns:p14="http://schemas.microsoft.com/office/powerpoint/2010/main" val="3824343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C03918-56A4-791F-D8AA-F25610ADA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709852" y="2398453"/>
            <a:ext cx="5332413" cy="35866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6ABAB1-237D-E175-2055-90353D960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467342" y="1898274"/>
            <a:ext cx="4715669" cy="45941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F0D5B3-0060-35FA-8F26-2ECB2147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Hardness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BE862-B195-FB74-2866-42EA38B72318}"/>
              </a:ext>
            </a:extLst>
          </p:cNvPr>
          <p:cNvSpPr txBox="1"/>
          <p:nvPr/>
        </p:nvSpPr>
        <p:spPr>
          <a:xfrm>
            <a:off x="4530688" y="2831585"/>
            <a:ext cx="97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XGBoost</a:t>
            </a:r>
          </a:p>
        </p:txBody>
      </p:sp>
    </p:spTree>
    <p:extLst>
      <p:ext uri="{BB962C8B-B14F-4D97-AF65-F5344CB8AC3E}">
        <p14:creationId xmlns:p14="http://schemas.microsoft.com/office/powerpoint/2010/main" val="3141847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A901-F23E-E18E-6F85-E6609908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0"/>
            <a:ext cx="10515600" cy="1325563"/>
          </a:xfrm>
        </p:spPr>
        <p:txBody>
          <a:bodyPr/>
          <a:lstStyle/>
          <a:p>
            <a:r>
              <a:rPr lang="en-US" dirty="0"/>
              <a:t>Training Scores: Hardness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88FB7-718C-5A1E-7F13-868823EC1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" y="1171575"/>
            <a:ext cx="7658100" cy="23876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4493B8B-5C00-FAE6-A168-F099C5DCA262}"/>
              </a:ext>
            </a:extLst>
          </p:cNvPr>
          <p:cNvSpPr txBox="1">
            <a:spLocks/>
          </p:cNvSpPr>
          <p:nvPr/>
        </p:nvSpPr>
        <p:spPr>
          <a:xfrm>
            <a:off x="844550" y="33202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Training Scores: Corrosion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D29FB4-799C-C7CC-A61A-75329826D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50" y="4406900"/>
            <a:ext cx="7734300" cy="24511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E4D6690-15A8-21CB-F9B6-C0832E9AA085}"/>
              </a:ext>
            </a:extLst>
          </p:cNvPr>
          <p:cNvSpPr/>
          <p:nvPr/>
        </p:nvSpPr>
        <p:spPr>
          <a:xfrm>
            <a:off x="990600" y="1325563"/>
            <a:ext cx="1892300" cy="32543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DBA6782-BD04-1797-0820-C0C8897332B1}"/>
              </a:ext>
            </a:extLst>
          </p:cNvPr>
          <p:cNvSpPr/>
          <p:nvPr/>
        </p:nvSpPr>
        <p:spPr>
          <a:xfrm>
            <a:off x="844550" y="2659856"/>
            <a:ext cx="3854450" cy="89931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F2DF89-6CD3-0870-0681-F550A4809D08}"/>
              </a:ext>
            </a:extLst>
          </p:cNvPr>
          <p:cNvSpPr/>
          <p:nvPr/>
        </p:nvSpPr>
        <p:spPr>
          <a:xfrm>
            <a:off x="806450" y="5920581"/>
            <a:ext cx="3854450" cy="89931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CCF2DA3-340D-03C0-0A72-440D9D71FBBD}"/>
              </a:ext>
            </a:extLst>
          </p:cNvPr>
          <p:cNvSpPr/>
          <p:nvPr/>
        </p:nvSpPr>
        <p:spPr>
          <a:xfrm>
            <a:off x="844550" y="4623196"/>
            <a:ext cx="1949450" cy="27027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1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7D641-CB43-B37A-0AD8-94987CDD8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Target: Corrosion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96E432-BC8C-4CE7-F238-5E857D54C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565" y="2170342"/>
            <a:ext cx="4836435" cy="4068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7F883A-3996-24E4-DD27-2905A27FA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054690" y="1938001"/>
            <a:ext cx="4367212" cy="42345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DA4020-1711-FF8E-0CCC-A2A588620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-66337" y="1938000"/>
            <a:ext cx="4367212" cy="423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9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035A-016D-FDF2-CB45-FA848F5A4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Updated Data from November 2023</a:t>
            </a:r>
          </a:p>
        </p:txBody>
      </p:sp>
    </p:spTree>
    <p:extLst>
      <p:ext uri="{BB962C8B-B14F-4D97-AF65-F5344CB8AC3E}">
        <p14:creationId xmlns:p14="http://schemas.microsoft.com/office/powerpoint/2010/main" val="4216143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FB4C-FBED-7803-9267-6052933E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2" y="0"/>
            <a:ext cx="4521200" cy="1325563"/>
          </a:xfrm>
        </p:spPr>
        <p:txBody>
          <a:bodyPr/>
          <a:lstStyle/>
          <a:p>
            <a:r>
              <a:rPr lang="en-US" dirty="0"/>
              <a:t>Corrosion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8DE7A-13AF-6FAF-5815-DCB3BFF8E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76250" y="1422400"/>
            <a:ext cx="5346700" cy="5308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95C2FE-6F67-1EBB-12BA-2A6596FAA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356352" y="1371600"/>
            <a:ext cx="5473700" cy="52832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8970F82-0118-EBE6-424E-A65857499E0D}"/>
              </a:ext>
            </a:extLst>
          </p:cNvPr>
          <p:cNvSpPr txBox="1">
            <a:spLocks/>
          </p:cNvSpPr>
          <p:nvPr/>
        </p:nvSpPr>
        <p:spPr>
          <a:xfrm>
            <a:off x="8826500" y="-23814"/>
            <a:ext cx="2527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Hardness</a:t>
            </a:r>
          </a:p>
        </p:txBody>
      </p:sp>
    </p:spTree>
    <p:extLst>
      <p:ext uri="{BB962C8B-B14F-4D97-AF65-F5344CB8AC3E}">
        <p14:creationId xmlns:p14="http://schemas.microsoft.com/office/powerpoint/2010/main" val="874918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8FBA57-34B3-86D8-5E5B-C9CB145C313D}"/>
              </a:ext>
            </a:extLst>
          </p:cNvPr>
          <p:cNvSpPr txBox="1">
            <a:spLocks/>
          </p:cNvSpPr>
          <p:nvPr/>
        </p:nvSpPr>
        <p:spPr>
          <a:xfrm>
            <a:off x="0" y="-23814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Hypothesis Testing for Hardness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540D71-2D44-AAF1-2A9D-5F4934A6B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301749"/>
            <a:ext cx="5422900" cy="4800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94DF40-E770-1C08-92AC-924DD715F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50" y="1301749"/>
            <a:ext cx="5422900" cy="4800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F2EDE3-2679-D1D1-D3E7-B88E5B87F371}"/>
              </a:ext>
            </a:extLst>
          </p:cNvPr>
          <p:cNvSpPr txBox="1"/>
          <p:nvPr/>
        </p:nvSpPr>
        <p:spPr>
          <a:xfrm>
            <a:off x="8138994" y="3059668"/>
            <a:ext cx="213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Score: 0.996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128AF-C9F3-2915-057C-D833A72F6C5B}"/>
              </a:ext>
            </a:extLst>
          </p:cNvPr>
          <p:cNvSpPr txBox="1"/>
          <p:nvPr/>
        </p:nvSpPr>
        <p:spPr>
          <a:xfrm>
            <a:off x="2289791" y="3059668"/>
            <a:ext cx="213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Score: 0.997</a:t>
            </a:r>
          </a:p>
        </p:txBody>
      </p:sp>
    </p:spTree>
    <p:extLst>
      <p:ext uri="{BB962C8B-B14F-4D97-AF65-F5344CB8AC3E}">
        <p14:creationId xmlns:p14="http://schemas.microsoft.com/office/powerpoint/2010/main" val="1924704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8FBA57-34B3-86D8-5E5B-C9CB145C313D}"/>
              </a:ext>
            </a:extLst>
          </p:cNvPr>
          <p:cNvSpPr txBox="1">
            <a:spLocks/>
          </p:cNvSpPr>
          <p:nvPr/>
        </p:nvSpPr>
        <p:spPr>
          <a:xfrm>
            <a:off x="0" y="-23814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Hypothesis Testing for Hardness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EB659C-D0F2-E526-4A9C-C454F18B9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950" y="1155700"/>
            <a:ext cx="5509656" cy="431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4061DF-B5B3-164D-D5AA-9119F1B102C0}"/>
              </a:ext>
            </a:extLst>
          </p:cNvPr>
          <p:cNvSpPr txBox="1"/>
          <p:nvPr/>
        </p:nvSpPr>
        <p:spPr>
          <a:xfrm>
            <a:off x="6604000" y="5418603"/>
            <a:ext cx="6223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 '</a:t>
            </a:r>
            <a:r>
              <a:rPr lang="en-US" dirty="0" err="1"/>
              <a:t>Grain_size_mean</a:t>
            </a:r>
            <a:r>
              <a:rPr lang="en-US" dirty="0"/>
              <a:t>’, 1. '</a:t>
            </a:r>
            <a:r>
              <a:rPr lang="en-US" dirty="0" err="1"/>
              <a:t>Disloc_den</a:t>
            </a:r>
            <a:r>
              <a:rPr lang="en-US" dirty="0"/>
              <a:t>’, </a:t>
            </a:r>
          </a:p>
          <a:p>
            <a:r>
              <a:rPr lang="en-US" dirty="0"/>
              <a:t>2. 'Mg’, </a:t>
            </a:r>
            <a:r>
              <a:rPr lang="en-US" b="1" dirty="0"/>
              <a:t>3. 'Ca2Mg6Zn3’, </a:t>
            </a:r>
            <a:r>
              <a:rPr lang="en-US" dirty="0"/>
              <a:t>4. 'Mg2Ca’, 5. 'Mn’, </a:t>
            </a:r>
          </a:p>
          <a:p>
            <a:r>
              <a:rPr lang="en-US" dirty="0"/>
              <a:t>6. '10-10’, 7. '0002’, 8. '11-20’, 9. '10-10/0002’, </a:t>
            </a:r>
          </a:p>
          <a:p>
            <a:r>
              <a:rPr lang="en-US" dirty="0"/>
              <a:t>10. '11-20/0002'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0789145-6386-2B1B-F262-0248F9FFEB7D}"/>
              </a:ext>
            </a:extLst>
          </p:cNvPr>
          <p:cNvSpPr/>
          <p:nvPr/>
        </p:nvSpPr>
        <p:spPr>
          <a:xfrm>
            <a:off x="6604000" y="2311400"/>
            <a:ext cx="3924300" cy="381000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9313D5-F7AF-276B-FA80-7330FAF59140}"/>
              </a:ext>
            </a:extLst>
          </p:cNvPr>
          <p:cNvGrpSpPr/>
          <p:nvPr/>
        </p:nvGrpSpPr>
        <p:grpSpPr>
          <a:xfrm>
            <a:off x="135494" y="1155700"/>
            <a:ext cx="5283200" cy="5473700"/>
            <a:chOff x="33894" y="812800"/>
            <a:chExt cx="5283200" cy="54737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6A32854-542D-05D5-FC4D-CAEEE1BCF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-61356" y="908050"/>
              <a:ext cx="5473700" cy="52832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A5128AF-C9F3-2915-057C-D833A72F6C5B}"/>
                </a:ext>
              </a:extLst>
            </p:cNvPr>
            <p:cNvSpPr txBox="1"/>
            <p:nvPr/>
          </p:nvSpPr>
          <p:spPr>
            <a:xfrm>
              <a:off x="2057400" y="5675868"/>
              <a:ext cx="2137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Score: 0.988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8381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8FBA57-34B3-86D8-5E5B-C9CB145C313D}"/>
              </a:ext>
            </a:extLst>
          </p:cNvPr>
          <p:cNvSpPr txBox="1">
            <a:spLocks/>
          </p:cNvSpPr>
          <p:nvPr/>
        </p:nvSpPr>
        <p:spPr>
          <a:xfrm>
            <a:off x="0" y="-23814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Hypothesis Testing for Corrosion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3C01FB-2413-D6B6-8A94-2C33B3CE6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900" y="1162049"/>
            <a:ext cx="5422900" cy="480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BB17E1-A49C-F7ED-57E1-74EF4BFFB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" y="1162049"/>
            <a:ext cx="5549900" cy="4800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5128AF-C9F3-2915-057C-D833A72F6C5B}"/>
              </a:ext>
            </a:extLst>
          </p:cNvPr>
          <p:cNvSpPr txBox="1"/>
          <p:nvPr/>
        </p:nvSpPr>
        <p:spPr>
          <a:xfrm>
            <a:off x="1871456" y="2694296"/>
            <a:ext cx="213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Score: 0.996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2EDE3-2679-D1D1-D3E7-B88E5B87F371}"/>
              </a:ext>
            </a:extLst>
          </p:cNvPr>
          <p:cNvSpPr txBox="1"/>
          <p:nvPr/>
        </p:nvSpPr>
        <p:spPr>
          <a:xfrm>
            <a:off x="8070755" y="2694296"/>
            <a:ext cx="213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Score: 0.996</a:t>
            </a:r>
          </a:p>
        </p:txBody>
      </p:sp>
    </p:spTree>
    <p:extLst>
      <p:ext uri="{BB962C8B-B14F-4D97-AF65-F5344CB8AC3E}">
        <p14:creationId xmlns:p14="http://schemas.microsoft.com/office/powerpoint/2010/main" val="1679585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035A-016D-FDF2-CB45-FA848F5A4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Updated Data from November 2023</a:t>
            </a:r>
          </a:p>
        </p:txBody>
      </p:sp>
    </p:spTree>
    <p:extLst>
      <p:ext uri="{BB962C8B-B14F-4D97-AF65-F5344CB8AC3E}">
        <p14:creationId xmlns:p14="http://schemas.microsoft.com/office/powerpoint/2010/main" val="2943361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C03918-56A4-791F-D8AA-F25610ADA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709852" y="2398453"/>
            <a:ext cx="5332413" cy="35866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6ABAB1-237D-E175-2055-90353D960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467342" y="1898274"/>
            <a:ext cx="4715669" cy="45941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F0D5B3-0060-35FA-8F26-2ECB2147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Hardness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BE862-B195-FB74-2866-42EA38B72318}"/>
              </a:ext>
            </a:extLst>
          </p:cNvPr>
          <p:cNvSpPr txBox="1"/>
          <p:nvPr/>
        </p:nvSpPr>
        <p:spPr>
          <a:xfrm>
            <a:off x="4530688" y="2831585"/>
            <a:ext cx="97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XGBoost</a:t>
            </a:r>
          </a:p>
        </p:txBody>
      </p:sp>
    </p:spTree>
    <p:extLst>
      <p:ext uri="{BB962C8B-B14F-4D97-AF65-F5344CB8AC3E}">
        <p14:creationId xmlns:p14="http://schemas.microsoft.com/office/powerpoint/2010/main" val="2017892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8FBA57-34B3-86D8-5E5B-C9CB145C313D}"/>
              </a:ext>
            </a:extLst>
          </p:cNvPr>
          <p:cNvSpPr txBox="1">
            <a:spLocks/>
          </p:cNvSpPr>
          <p:nvPr/>
        </p:nvSpPr>
        <p:spPr>
          <a:xfrm>
            <a:off x="0" y="-23814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Hypothesis Testing for Hardness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128AF-C9F3-2915-057C-D833A72F6C5B}"/>
              </a:ext>
            </a:extLst>
          </p:cNvPr>
          <p:cNvSpPr txBox="1"/>
          <p:nvPr/>
        </p:nvSpPr>
        <p:spPr>
          <a:xfrm>
            <a:off x="406400" y="6324600"/>
            <a:ext cx="213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Score: 0.997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540D71-2D44-AAF1-2A9D-5F4934A6B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301749"/>
            <a:ext cx="5422900" cy="4800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94DF40-E770-1C08-92AC-924DD715F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50" y="1301749"/>
            <a:ext cx="5422900" cy="4800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F2EDE3-2679-D1D1-D3E7-B88E5B87F371}"/>
              </a:ext>
            </a:extLst>
          </p:cNvPr>
          <p:cNvSpPr txBox="1"/>
          <p:nvPr/>
        </p:nvSpPr>
        <p:spPr>
          <a:xfrm>
            <a:off x="6883400" y="6324600"/>
            <a:ext cx="213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Score: 0.996</a:t>
            </a:r>
          </a:p>
        </p:txBody>
      </p:sp>
    </p:spTree>
    <p:extLst>
      <p:ext uri="{BB962C8B-B14F-4D97-AF65-F5344CB8AC3E}">
        <p14:creationId xmlns:p14="http://schemas.microsoft.com/office/powerpoint/2010/main" val="3951592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8FBA57-34B3-86D8-5E5B-C9CB145C313D}"/>
              </a:ext>
            </a:extLst>
          </p:cNvPr>
          <p:cNvSpPr txBox="1">
            <a:spLocks/>
          </p:cNvSpPr>
          <p:nvPr/>
        </p:nvSpPr>
        <p:spPr>
          <a:xfrm>
            <a:off x="0" y="-23814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Hypothesis Testing for Hardness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EB659C-D0F2-E526-4A9C-C454F18B9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50" y="1155700"/>
            <a:ext cx="5509656" cy="431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4061DF-B5B3-164D-D5AA-9119F1B102C0}"/>
              </a:ext>
            </a:extLst>
          </p:cNvPr>
          <p:cNvSpPr txBox="1"/>
          <p:nvPr/>
        </p:nvSpPr>
        <p:spPr>
          <a:xfrm>
            <a:off x="5676900" y="5862935"/>
            <a:ext cx="6223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 '</a:t>
            </a:r>
            <a:r>
              <a:rPr lang="en-US" dirty="0" err="1"/>
              <a:t>Grain_size_mean</a:t>
            </a:r>
            <a:r>
              <a:rPr lang="en-US" dirty="0"/>
              <a:t>’, 1. '</a:t>
            </a:r>
            <a:r>
              <a:rPr lang="en-US" dirty="0" err="1"/>
              <a:t>Disloc_den</a:t>
            </a:r>
            <a:r>
              <a:rPr lang="en-US" dirty="0"/>
              <a:t>’, </a:t>
            </a:r>
          </a:p>
          <a:p>
            <a:r>
              <a:rPr lang="en-US" dirty="0"/>
              <a:t>2. 'Mg’, </a:t>
            </a:r>
            <a:r>
              <a:rPr lang="en-US" b="1" dirty="0"/>
              <a:t>3. 'Ca2Mg6Zn3’, </a:t>
            </a:r>
            <a:r>
              <a:rPr lang="en-US" dirty="0"/>
              <a:t>4. 'Mg2Ca’, 5. 'Mn’, </a:t>
            </a:r>
          </a:p>
          <a:p>
            <a:r>
              <a:rPr lang="en-US" dirty="0"/>
              <a:t>6. '10-10’, 7. '0002’, 8. '11-20’, 9. '10-10/0002’, 10. '11-20/0002'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0789145-6386-2B1B-F262-0248F9FFEB7D}"/>
              </a:ext>
            </a:extLst>
          </p:cNvPr>
          <p:cNvSpPr/>
          <p:nvPr/>
        </p:nvSpPr>
        <p:spPr>
          <a:xfrm>
            <a:off x="6604000" y="2311400"/>
            <a:ext cx="3924300" cy="381000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9313D5-F7AF-276B-FA80-7330FAF59140}"/>
              </a:ext>
            </a:extLst>
          </p:cNvPr>
          <p:cNvGrpSpPr/>
          <p:nvPr/>
        </p:nvGrpSpPr>
        <p:grpSpPr>
          <a:xfrm>
            <a:off x="135494" y="1155700"/>
            <a:ext cx="5283200" cy="5473700"/>
            <a:chOff x="33894" y="812800"/>
            <a:chExt cx="5283200" cy="54737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6A32854-542D-05D5-FC4D-CAEEE1BCF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-61356" y="908050"/>
              <a:ext cx="5473700" cy="52832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A5128AF-C9F3-2915-057C-D833A72F6C5B}"/>
                </a:ext>
              </a:extLst>
            </p:cNvPr>
            <p:cNvSpPr txBox="1"/>
            <p:nvPr/>
          </p:nvSpPr>
          <p:spPr>
            <a:xfrm>
              <a:off x="2057400" y="5675868"/>
              <a:ext cx="2137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Score: 0.988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6438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10163C-1E2F-46A7-E3A7-01D5B8E3C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755297" y="2386478"/>
            <a:ext cx="4762574" cy="34502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F0D5B3-0060-35FA-8F26-2ECB2147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Corrosion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BABD4-D6B7-93F3-0B83-F77727951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80412" y="2033017"/>
            <a:ext cx="4762573" cy="45154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1BE862-B195-FB74-2866-42EA38B72318}"/>
              </a:ext>
            </a:extLst>
          </p:cNvPr>
          <p:cNvSpPr txBox="1"/>
          <p:nvPr/>
        </p:nvSpPr>
        <p:spPr>
          <a:xfrm>
            <a:off x="4811275" y="4106058"/>
            <a:ext cx="132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XGBoost</a:t>
            </a:r>
          </a:p>
        </p:txBody>
      </p:sp>
    </p:spTree>
    <p:extLst>
      <p:ext uri="{BB962C8B-B14F-4D97-AF65-F5344CB8AC3E}">
        <p14:creationId xmlns:p14="http://schemas.microsoft.com/office/powerpoint/2010/main" val="258971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BF065B-4215-29C8-B95C-91E59AB51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024300" y="2197917"/>
            <a:ext cx="4581126" cy="34332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4137CC-D6ED-6F4B-176E-795EF464C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471786" y="1568859"/>
            <a:ext cx="4523483" cy="47671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668FFD-C1AA-6EB8-2403-57DEF87C7C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35084" y="1568861"/>
            <a:ext cx="4523483" cy="47671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57D641-CB43-B37A-0AD8-94987CDD8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Target: Corrosion Rate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4A4477-AE44-51F2-C4C1-802582E43C5C}"/>
              </a:ext>
            </a:extLst>
          </p:cNvPr>
          <p:cNvSpPr/>
          <p:nvPr/>
        </p:nvSpPr>
        <p:spPr>
          <a:xfrm>
            <a:off x="4611914" y="3822700"/>
            <a:ext cx="188489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DA51A3-8407-E95E-72FB-425C8D7CCC2B}"/>
              </a:ext>
            </a:extLst>
          </p:cNvPr>
          <p:cNvSpPr/>
          <p:nvPr/>
        </p:nvSpPr>
        <p:spPr>
          <a:xfrm>
            <a:off x="7848616" y="3735613"/>
            <a:ext cx="188489" cy="1021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B77B06-F0B2-C275-68EA-313172FA987E}"/>
              </a:ext>
            </a:extLst>
          </p:cNvPr>
          <p:cNvSpPr txBox="1"/>
          <p:nvPr/>
        </p:nvSpPr>
        <p:spPr>
          <a:xfrm>
            <a:off x="2704621" y="566502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LASSO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4F5E82-3A31-E18A-8B98-32426CC142FC}"/>
              </a:ext>
            </a:extLst>
          </p:cNvPr>
          <p:cNvSpPr txBox="1"/>
          <p:nvPr/>
        </p:nvSpPr>
        <p:spPr>
          <a:xfrm>
            <a:off x="6021990" y="5665029"/>
            <a:ext cx="97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XGBoost</a:t>
            </a:r>
          </a:p>
        </p:txBody>
      </p:sp>
    </p:spTree>
    <p:extLst>
      <p:ext uri="{BB962C8B-B14F-4D97-AF65-F5344CB8AC3E}">
        <p14:creationId xmlns:p14="http://schemas.microsoft.com/office/powerpoint/2010/main" val="4066002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8FBA57-34B3-86D8-5E5B-C9CB145C313D}"/>
              </a:ext>
            </a:extLst>
          </p:cNvPr>
          <p:cNvSpPr txBox="1">
            <a:spLocks/>
          </p:cNvSpPr>
          <p:nvPr/>
        </p:nvSpPr>
        <p:spPr>
          <a:xfrm>
            <a:off x="0" y="-23814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Hypothesis Testing for Corrosion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128AF-C9F3-2915-057C-D833A72F6C5B}"/>
              </a:ext>
            </a:extLst>
          </p:cNvPr>
          <p:cNvSpPr txBox="1"/>
          <p:nvPr/>
        </p:nvSpPr>
        <p:spPr>
          <a:xfrm>
            <a:off x="406400" y="6324600"/>
            <a:ext cx="213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Score: 0.996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2EDE3-2679-D1D1-D3E7-B88E5B87F371}"/>
              </a:ext>
            </a:extLst>
          </p:cNvPr>
          <p:cNvSpPr txBox="1"/>
          <p:nvPr/>
        </p:nvSpPr>
        <p:spPr>
          <a:xfrm>
            <a:off x="6883400" y="6324600"/>
            <a:ext cx="213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Score: 0.996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3C01FB-2413-D6B6-8A94-2C33B3CE6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900" y="1162049"/>
            <a:ext cx="5422900" cy="480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BB17E1-A49C-F7ED-57E1-74EF4BFFB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" y="1162049"/>
            <a:ext cx="55499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11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2426-470D-4846-CCC0-147A944D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put in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0A3CE-17AB-C5C5-CD35-858078F1F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analysis between the target variables and the input 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AA8406-5178-DE60-892B-F33BCA079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54300"/>
            <a:ext cx="5575300" cy="415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8B767F-1FB3-5853-4E31-D473C3E88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2654300"/>
            <a:ext cx="55753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99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7315-9586-0855-2C18-A3DF9CE78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D634FD-B936-3CE5-0F40-082CA4D5D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87564" y="1421493"/>
            <a:ext cx="5346700" cy="5321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9310DA-F379-B567-F227-A8CF4FF3B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000750" y="1440542"/>
            <a:ext cx="5422900" cy="528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B150B6-A0A2-EFEE-20EF-9C589B48A4F8}"/>
              </a:ext>
            </a:extLst>
          </p:cNvPr>
          <p:cNvSpPr txBox="1"/>
          <p:nvPr/>
        </p:nvSpPr>
        <p:spPr>
          <a:xfrm>
            <a:off x="3048000" y="2549689"/>
            <a:ext cx="157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Corrosion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221291-2A5F-15F8-DB54-04CE178C2757}"/>
              </a:ext>
            </a:extLst>
          </p:cNvPr>
          <p:cNvSpPr txBox="1"/>
          <p:nvPr/>
        </p:nvSpPr>
        <p:spPr>
          <a:xfrm>
            <a:off x="9437914" y="2549689"/>
            <a:ext cx="105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Hardness</a:t>
            </a:r>
          </a:p>
        </p:txBody>
      </p:sp>
    </p:spTree>
    <p:extLst>
      <p:ext uri="{BB962C8B-B14F-4D97-AF65-F5344CB8AC3E}">
        <p14:creationId xmlns:p14="http://schemas.microsoft.com/office/powerpoint/2010/main" val="3044924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A904-8F34-6A28-BE3C-8BB28BC9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7107B-6689-1822-388A-C417D875C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augmentation – 2022</a:t>
            </a:r>
          </a:p>
          <a:p>
            <a:r>
              <a:rPr lang="en-US" dirty="0"/>
              <a:t>NN – 2022 </a:t>
            </a:r>
          </a:p>
          <a:p>
            <a:r>
              <a:rPr lang="en-US" dirty="0"/>
              <a:t>Random Forest – 2022, 2023</a:t>
            </a:r>
          </a:p>
          <a:p>
            <a:r>
              <a:rPr lang="en-US" dirty="0"/>
              <a:t>Clustering (t-SNE) – 2023 </a:t>
            </a:r>
          </a:p>
          <a:p>
            <a:r>
              <a:rPr lang="en-US" dirty="0"/>
              <a:t>Sequential Feature Selection – 2023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52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035A-016D-FDF2-CB45-FA848F5A4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Sreenivas Slides</a:t>
            </a:r>
          </a:p>
        </p:txBody>
      </p:sp>
    </p:spTree>
    <p:extLst>
      <p:ext uri="{BB962C8B-B14F-4D97-AF65-F5344CB8AC3E}">
        <p14:creationId xmlns:p14="http://schemas.microsoft.com/office/powerpoint/2010/main" val="4000858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1B68BE-1117-E80C-6FA7-C78E2ADD9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0564"/>
            <a:ext cx="5846662" cy="44768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8C494C-2B55-E751-982F-4CBE1ACCFB80}"/>
              </a:ext>
            </a:extLst>
          </p:cNvPr>
          <p:cNvSpPr txBox="1"/>
          <p:nvPr/>
        </p:nvSpPr>
        <p:spPr>
          <a:xfrm>
            <a:off x="1979802" y="335560"/>
            <a:ext cx="7868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Current Version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0F9C13-C070-6F21-6333-26EDE03BC3BB}"/>
              </a:ext>
            </a:extLst>
          </p:cNvPr>
          <p:cNvSpPr txBox="1"/>
          <p:nvPr/>
        </p:nvSpPr>
        <p:spPr>
          <a:xfrm>
            <a:off x="1903969" y="5510095"/>
            <a:ext cx="444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From SEM Image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59DB5-F7F4-12D6-8D68-A5A8EF5FC448}"/>
              </a:ext>
            </a:extLst>
          </p:cNvPr>
          <p:cNvSpPr txBox="1"/>
          <p:nvPr/>
        </p:nvSpPr>
        <p:spPr>
          <a:xfrm>
            <a:off x="6931586" y="5510095"/>
            <a:ext cx="444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From XRD Integrated Area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01DACA-BBC2-DC8F-6E0F-C0110A8F8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295" y="1190564"/>
            <a:ext cx="5846662" cy="447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24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15C7C4C-D575-5D7B-EAD1-792530D6E267}"/>
              </a:ext>
            </a:extLst>
          </p:cNvPr>
          <p:cNvSpPr txBox="1"/>
          <p:nvPr/>
        </p:nvSpPr>
        <p:spPr>
          <a:xfrm>
            <a:off x="1979802" y="335560"/>
            <a:ext cx="7868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Current Version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881370-F4F1-F2CC-E55D-8959FC294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734" y="1043446"/>
            <a:ext cx="6708709" cy="51351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561691-B339-DFE3-6E08-699F171EF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5361"/>
            <a:ext cx="6708708" cy="513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743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F6C2C6-7838-FF74-F89E-14F27588C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888" y="800971"/>
            <a:ext cx="5562600" cy="5467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AC0778-242C-EA0E-579C-241A79582AF2}"/>
              </a:ext>
            </a:extLst>
          </p:cNvPr>
          <p:cNvSpPr txBox="1"/>
          <p:nvPr/>
        </p:nvSpPr>
        <p:spPr>
          <a:xfrm>
            <a:off x="4803113" y="250492"/>
            <a:ext cx="407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Phase Diagram</a:t>
            </a:r>
          </a:p>
        </p:txBody>
      </p:sp>
    </p:spTree>
    <p:extLst>
      <p:ext uri="{BB962C8B-B14F-4D97-AF65-F5344CB8AC3E}">
        <p14:creationId xmlns:p14="http://schemas.microsoft.com/office/powerpoint/2010/main" val="24120634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D0A585-2FAF-7AC2-0732-F71B21CE7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706" y="1043446"/>
            <a:ext cx="6815987" cy="52187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95FD7D-AE3E-6FC2-89D1-B30849A2B005}"/>
              </a:ext>
            </a:extLst>
          </p:cNvPr>
          <p:cNvSpPr txBox="1"/>
          <p:nvPr/>
        </p:nvSpPr>
        <p:spPr>
          <a:xfrm>
            <a:off x="1979802" y="335560"/>
            <a:ext cx="7868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Previous Version</a:t>
            </a:r>
          </a:p>
        </p:txBody>
      </p:sp>
    </p:spTree>
    <p:extLst>
      <p:ext uri="{BB962C8B-B14F-4D97-AF65-F5344CB8AC3E}">
        <p14:creationId xmlns:p14="http://schemas.microsoft.com/office/powerpoint/2010/main" val="2236623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ED7485-97CA-4FC6-938B-466E54A8C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827" y="689503"/>
            <a:ext cx="7384821" cy="56530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5F551D-1B58-F745-669C-C3B5495BFC85}"/>
              </a:ext>
            </a:extLst>
          </p:cNvPr>
          <p:cNvSpPr txBox="1"/>
          <p:nvPr/>
        </p:nvSpPr>
        <p:spPr>
          <a:xfrm>
            <a:off x="1979802" y="335560"/>
            <a:ext cx="7868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First Version</a:t>
            </a:r>
          </a:p>
        </p:txBody>
      </p:sp>
    </p:spTree>
    <p:extLst>
      <p:ext uri="{BB962C8B-B14F-4D97-AF65-F5344CB8AC3E}">
        <p14:creationId xmlns:p14="http://schemas.microsoft.com/office/powerpoint/2010/main" val="142527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F5380AE-8AEB-717B-5192-96D0127B0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75507" y="2216511"/>
            <a:ext cx="4600238" cy="34161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575453-FA92-7888-8062-BA1C438EB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348624" y="1524652"/>
            <a:ext cx="4656161" cy="47946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4C704A-E70B-B634-2ACB-268772ABD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59476" y="1521516"/>
            <a:ext cx="4549613" cy="47946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57D641-CB43-B37A-0AD8-94987CDD8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Target: Hardness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563372-A943-2E41-812E-CFA2F67D7F0D}"/>
              </a:ext>
            </a:extLst>
          </p:cNvPr>
          <p:cNvSpPr/>
          <p:nvPr/>
        </p:nvSpPr>
        <p:spPr>
          <a:xfrm>
            <a:off x="4572001" y="3786342"/>
            <a:ext cx="207922" cy="872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B4A071-4A56-BA52-7DB0-E4854B6C474D}"/>
              </a:ext>
            </a:extLst>
          </p:cNvPr>
          <p:cNvSpPr/>
          <p:nvPr/>
        </p:nvSpPr>
        <p:spPr>
          <a:xfrm>
            <a:off x="7815942" y="3813431"/>
            <a:ext cx="173006" cy="1021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E73D36-ED3E-DE30-6D5A-BA0443D17788}"/>
              </a:ext>
            </a:extLst>
          </p:cNvPr>
          <p:cNvSpPr txBox="1"/>
          <p:nvPr/>
        </p:nvSpPr>
        <p:spPr>
          <a:xfrm>
            <a:off x="2778631" y="381706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LASSO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4BFF8D-4476-371B-7910-F8A40B97C8EB}"/>
              </a:ext>
            </a:extLst>
          </p:cNvPr>
          <p:cNvSpPr txBox="1"/>
          <p:nvPr/>
        </p:nvSpPr>
        <p:spPr>
          <a:xfrm>
            <a:off x="6096000" y="3817060"/>
            <a:ext cx="97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XGBoost</a:t>
            </a:r>
          </a:p>
        </p:txBody>
      </p:sp>
    </p:spTree>
    <p:extLst>
      <p:ext uri="{BB962C8B-B14F-4D97-AF65-F5344CB8AC3E}">
        <p14:creationId xmlns:p14="http://schemas.microsoft.com/office/powerpoint/2010/main" val="2517994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FF84F8-FEFF-70B5-1616-03CFD148885B}"/>
              </a:ext>
            </a:extLst>
          </p:cNvPr>
          <p:cNvSpPr txBox="1"/>
          <p:nvPr/>
        </p:nvSpPr>
        <p:spPr>
          <a:xfrm>
            <a:off x="2007098" y="3075057"/>
            <a:ext cx="7868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Updates Feb</a:t>
            </a:r>
          </a:p>
        </p:txBody>
      </p:sp>
    </p:spTree>
    <p:extLst>
      <p:ext uri="{BB962C8B-B14F-4D97-AF65-F5344CB8AC3E}">
        <p14:creationId xmlns:p14="http://schemas.microsoft.com/office/powerpoint/2010/main" val="26552276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5F551D-1B58-F745-669C-C3B5495BFC85}"/>
              </a:ext>
            </a:extLst>
          </p:cNvPr>
          <p:cNvSpPr txBox="1"/>
          <p:nvPr/>
        </p:nvSpPr>
        <p:spPr>
          <a:xfrm>
            <a:off x="395785" y="335560"/>
            <a:ext cx="11477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Feature Selection using physics-based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CB6576-E8CA-0AB8-AC58-6C824FF8C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678" y="1184571"/>
            <a:ext cx="8037583" cy="36699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DC416C-3398-7823-9946-EAA14F870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34" y="5350965"/>
            <a:ext cx="3657600" cy="850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50A823-EC33-6871-5A79-CA75B5AAA45A}"/>
              </a:ext>
            </a:extLst>
          </p:cNvPr>
          <p:cNvSpPr txBox="1"/>
          <p:nvPr/>
        </p:nvSpPr>
        <p:spPr>
          <a:xfrm>
            <a:off x="818866" y="4981633"/>
            <a:ext cx="308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Grain Boundary Strengthening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9C49D8-3A63-24A5-D856-2CF8C38151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8165" y="5247979"/>
            <a:ext cx="2641103" cy="8508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B82BA2-5908-B8C6-565A-09ADDEA8F7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4237" y="5886823"/>
            <a:ext cx="1435100" cy="698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A03AC0-BAB6-67EE-B220-73E39C47F6A8}"/>
              </a:ext>
            </a:extLst>
          </p:cNvPr>
          <p:cNvSpPr txBox="1"/>
          <p:nvPr/>
        </p:nvSpPr>
        <p:spPr>
          <a:xfrm>
            <a:off x="5174153" y="4981633"/>
            <a:ext cx="261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Precipitate Strengthening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C7EFB33-01E0-20DC-38AE-482CE165F1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7167" y="5425778"/>
            <a:ext cx="2095500" cy="4953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61B779C-1D63-DC1E-D836-F7B5D2809EBD}"/>
              </a:ext>
            </a:extLst>
          </p:cNvPr>
          <p:cNvSpPr txBox="1"/>
          <p:nvPr/>
        </p:nvSpPr>
        <p:spPr>
          <a:xfrm>
            <a:off x="8885246" y="4985037"/>
            <a:ext cx="264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Dislocation Strengthening</a:t>
            </a:r>
          </a:p>
        </p:txBody>
      </p:sp>
    </p:spTree>
    <p:extLst>
      <p:ext uri="{BB962C8B-B14F-4D97-AF65-F5344CB8AC3E}">
        <p14:creationId xmlns:p14="http://schemas.microsoft.com/office/powerpoint/2010/main" val="7705393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5F551D-1B58-F745-669C-C3B5495BFC85}"/>
              </a:ext>
            </a:extLst>
          </p:cNvPr>
          <p:cNvSpPr txBox="1"/>
          <p:nvPr/>
        </p:nvSpPr>
        <p:spPr>
          <a:xfrm>
            <a:off x="395785" y="335560"/>
            <a:ext cx="11477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Feature Selection using physics-based features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DC416C-3398-7823-9946-EAA14F870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34" y="5350965"/>
            <a:ext cx="3657600" cy="850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50A823-EC33-6871-5A79-CA75B5AAA45A}"/>
              </a:ext>
            </a:extLst>
          </p:cNvPr>
          <p:cNvSpPr txBox="1"/>
          <p:nvPr/>
        </p:nvSpPr>
        <p:spPr>
          <a:xfrm>
            <a:off x="818866" y="4981633"/>
            <a:ext cx="308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Grain Boundary Strengthening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9C49D8-3A63-24A5-D856-2CF8C3815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165" y="5247979"/>
            <a:ext cx="2641103" cy="8508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B82BA2-5908-B8C6-565A-09ADDEA8F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237" y="5886823"/>
            <a:ext cx="1435100" cy="698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A03AC0-BAB6-67EE-B220-73E39C47F6A8}"/>
              </a:ext>
            </a:extLst>
          </p:cNvPr>
          <p:cNvSpPr txBox="1"/>
          <p:nvPr/>
        </p:nvSpPr>
        <p:spPr>
          <a:xfrm>
            <a:off x="5174153" y="4981633"/>
            <a:ext cx="261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Precipitate Strengthening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C7EFB33-01E0-20DC-38AE-482CE165F1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7167" y="5425778"/>
            <a:ext cx="2095500" cy="4953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61B779C-1D63-DC1E-D836-F7B5D2809EBD}"/>
              </a:ext>
            </a:extLst>
          </p:cNvPr>
          <p:cNvSpPr txBox="1"/>
          <p:nvPr/>
        </p:nvSpPr>
        <p:spPr>
          <a:xfrm>
            <a:off x="8885246" y="4985037"/>
            <a:ext cx="264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Dislocation Strengthening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BBD42E2-20C5-A00F-B62C-501F187808C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2305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Updated input features:</a:t>
            </a:r>
          </a:p>
          <a:p>
            <a:pPr lvl="1"/>
            <a:r>
              <a:rPr lang="en-US" dirty="0">
                <a:cs typeface="Calibri"/>
              </a:rPr>
              <a:t>Grain boundary as d</a:t>
            </a:r>
            <a:r>
              <a:rPr lang="en-US" baseline="30000" dirty="0">
                <a:cs typeface="Calibri"/>
              </a:rPr>
              <a:t>-1/2</a:t>
            </a:r>
          </a:p>
          <a:p>
            <a:pPr lvl="1"/>
            <a:r>
              <a:rPr lang="en-US" dirty="0">
                <a:cs typeface="Calibri"/>
              </a:rPr>
              <a:t>Precipitates as Vol Frac * volta-potential difference between the intermetallic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and Mg matrix</a:t>
            </a:r>
          </a:p>
          <a:p>
            <a:pPr lvl="1"/>
            <a:r>
              <a:rPr lang="en-US" dirty="0">
                <a:cs typeface="Calibri"/>
              </a:rPr>
              <a:t>Dislocation density as rho</a:t>
            </a:r>
            <a:r>
              <a:rPr lang="en-US" baseline="30000" dirty="0">
                <a:cs typeface="Calibri"/>
              </a:rPr>
              <a:t>1/2</a:t>
            </a:r>
            <a:r>
              <a:rPr lang="en-US" dirty="0">
                <a:cs typeface="Calibri"/>
              </a:rPr>
              <a:t> 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21918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5F551D-1B58-F745-669C-C3B5495BFC85}"/>
              </a:ext>
            </a:extLst>
          </p:cNvPr>
          <p:cNvSpPr txBox="1"/>
          <p:nvPr/>
        </p:nvSpPr>
        <p:spPr>
          <a:xfrm>
            <a:off x="395785" y="335560"/>
            <a:ext cx="11477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Feature Selection using physics-based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FFF2F2-B86C-922A-E0EF-CB95B39F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634251" y="1109407"/>
            <a:ext cx="5332399" cy="49757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8784F1-76F0-09FC-2181-83F6057D9C4A}"/>
              </a:ext>
            </a:extLst>
          </p:cNvPr>
          <p:cNvSpPr txBox="1"/>
          <p:nvPr/>
        </p:nvSpPr>
        <p:spPr>
          <a:xfrm>
            <a:off x="5663823" y="618040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LASSO</a:t>
            </a:r>
          </a:p>
        </p:txBody>
      </p:sp>
    </p:spTree>
    <p:extLst>
      <p:ext uri="{BB962C8B-B14F-4D97-AF65-F5344CB8AC3E}">
        <p14:creationId xmlns:p14="http://schemas.microsoft.com/office/powerpoint/2010/main" val="33298045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5F551D-1B58-F745-669C-C3B5495BFC85}"/>
              </a:ext>
            </a:extLst>
          </p:cNvPr>
          <p:cNvSpPr txBox="1"/>
          <p:nvPr/>
        </p:nvSpPr>
        <p:spPr>
          <a:xfrm>
            <a:off x="-136051" y="308264"/>
            <a:ext cx="12464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Feature Selection for Corrosion using physics-based features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A67E4D-3724-2288-9F5A-6F2381E55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920623" y="1297874"/>
            <a:ext cx="5486400" cy="5283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8784F1-76F0-09FC-2181-83F6057D9C4A}"/>
              </a:ext>
            </a:extLst>
          </p:cNvPr>
          <p:cNvSpPr txBox="1"/>
          <p:nvPr/>
        </p:nvSpPr>
        <p:spPr>
          <a:xfrm>
            <a:off x="5663823" y="618040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LASSO</a:t>
            </a:r>
          </a:p>
        </p:txBody>
      </p:sp>
    </p:spTree>
    <p:extLst>
      <p:ext uri="{BB962C8B-B14F-4D97-AF65-F5344CB8AC3E}">
        <p14:creationId xmlns:p14="http://schemas.microsoft.com/office/powerpoint/2010/main" val="19126495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5F551D-1B58-F745-669C-C3B5495BFC85}"/>
              </a:ext>
            </a:extLst>
          </p:cNvPr>
          <p:cNvSpPr txBox="1"/>
          <p:nvPr/>
        </p:nvSpPr>
        <p:spPr>
          <a:xfrm>
            <a:off x="357116" y="0"/>
            <a:ext cx="11477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Analysis Discussion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EE3699-A257-DDE9-94C1-0B2D009EEA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12"/>
          <a:stretch/>
        </p:blipFill>
        <p:spPr>
          <a:xfrm>
            <a:off x="6043746" y="707886"/>
            <a:ext cx="5470919" cy="60323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95D33F-37CE-FE0A-CBC1-4C8BF26695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012"/>
          <a:stretch/>
        </p:blipFill>
        <p:spPr>
          <a:xfrm>
            <a:off x="338668" y="707885"/>
            <a:ext cx="5470918" cy="603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020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5F551D-1B58-F745-669C-C3B5495BFC85}"/>
              </a:ext>
            </a:extLst>
          </p:cNvPr>
          <p:cNvSpPr txBox="1"/>
          <p:nvPr/>
        </p:nvSpPr>
        <p:spPr>
          <a:xfrm>
            <a:off x="357116" y="0"/>
            <a:ext cx="11477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Analysis Discussion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6779F6-2753-437E-174D-F6BCC545C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1346200"/>
            <a:ext cx="5448300" cy="52871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4374C8-A2D4-3BFE-4119-7B6C35952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766" y="1346200"/>
            <a:ext cx="5448300" cy="528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883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D1B200-30C8-8AF5-50C1-FAB78AE51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766" y="1346200"/>
            <a:ext cx="5448300" cy="5398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5F00D5-5E76-1130-AA5A-2151EE144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99" y="1346200"/>
            <a:ext cx="5448300" cy="52871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5F551D-1B58-F745-669C-C3B5495BFC85}"/>
              </a:ext>
            </a:extLst>
          </p:cNvPr>
          <p:cNvSpPr txBox="1"/>
          <p:nvPr/>
        </p:nvSpPr>
        <p:spPr>
          <a:xfrm>
            <a:off x="357116" y="0"/>
            <a:ext cx="11477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Analysis Discussion</a:t>
            </a:r>
          </a:p>
        </p:txBody>
      </p:sp>
    </p:spTree>
    <p:extLst>
      <p:ext uri="{BB962C8B-B14F-4D97-AF65-F5344CB8AC3E}">
        <p14:creationId xmlns:p14="http://schemas.microsoft.com/office/powerpoint/2010/main" val="15922513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82AA55-7539-27B9-E91D-4BFD2D4B10DA}"/>
              </a:ext>
            </a:extLst>
          </p:cNvPr>
          <p:cNvSpPr txBox="1"/>
          <p:nvPr/>
        </p:nvSpPr>
        <p:spPr>
          <a:xfrm>
            <a:off x="2007098" y="3075057"/>
            <a:ext cx="7868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Results for paper</a:t>
            </a:r>
          </a:p>
        </p:txBody>
      </p:sp>
    </p:spTree>
    <p:extLst>
      <p:ext uri="{BB962C8B-B14F-4D97-AF65-F5344CB8AC3E}">
        <p14:creationId xmlns:p14="http://schemas.microsoft.com/office/powerpoint/2010/main" val="13620466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5F551D-1B58-F745-669C-C3B5495BFC85}"/>
              </a:ext>
            </a:extLst>
          </p:cNvPr>
          <p:cNvSpPr txBox="1"/>
          <p:nvPr/>
        </p:nvSpPr>
        <p:spPr>
          <a:xfrm>
            <a:off x="395785" y="335560"/>
            <a:ext cx="11477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Feature Selection using physics-based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CB6576-E8CA-0AB8-AC58-6C824FF8C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678" y="1184571"/>
            <a:ext cx="8037583" cy="36699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DC416C-3398-7823-9946-EAA14F870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34" y="5350965"/>
            <a:ext cx="3657600" cy="850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50A823-EC33-6871-5A79-CA75B5AAA45A}"/>
              </a:ext>
            </a:extLst>
          </p:cNvPr>
          <p:cNvSpPr txBox="1"/>
          <p:nvPr/>
        </p:nvSpPr>
        <p:spPr>
          <a:xfrm>
            <a:off x="818866" y="4981633"/>
            <a:ext cx="308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Grain Boundary Strengthening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9C49D8-3A63-24A5-D856-2CF8C38151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8165" y="5247979"/>
            <a:ext cx="2641103" cy="8508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B82BA2-5908-B8C6-565A-09ADDEA8F7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4237" y="5886823"/>
            <a:ext cx="1435100" cy="698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A03AC0-BAB6-67EE-B220-73E39C47F6A8}"/>
              </a:ext>
            </a:extLst>
          </p:cNvPr>
          <p:cNvSpPr txBox="1"/>
          <p:nvPr/>
        </p:nvSpPr>
        <p:spPr>
          <a:xfrm>
            <a:off x="5174153" y="4981633"/>
            <a:ext cx="261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Precipitate Strengthening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C7EFB33-01E0-20DC-38AE-482CE165F1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7167" y="5425778"/>
            <a:ext cx="2095500" cy="4953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61B779C-1D63-DC1E-D836-F7B5D2809EBD}"/>
              </a:ext>
            </a:extLst>
          </p:cNvPr>
          <p:cNvSpPr txBox="1"/>
          <p:nvPr/>
        </p:nvSpPr>
        <p:spPr>
          <a:xfrm>
            <a:off x="8885246" y="4985037"/>
            <a:ext cx="264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Dislocation Strengthening</a:t>
            </a:r>
          </a:p>
        </p:txBody>
      </p:sp>
    </p:spTree>
    <p:extLst>
      <p:ext uri="{BB962C8B-B14F-4D97-AF65-F5344CB8AC3E}">
        <p14:creationId xmlns:p14="http://schemas.microsoft.com/office/powerpoint/2010/main" val="66318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6E86-3F65-9132-1B18-9C7043AA3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BE0B7-10DA-F8B6-FD6C-593F33AA3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26</a:t>
            </a:r>
            <a:r>
              <a:rPr lang="en-US" baseline="30000" dirty="0"/>
              <a:t>th</a:t>
            </a:r>
            <a:r>
              <a:rPr lang="en-US" dirty="0"/>
              <a:t> September, 2023</a:t>
            </a:r>
          </a:p>
        </p:txBody>
      </p:sp>
    </p:spTree>
    <p:extLst>
      <p:ext uri="{BB962C8B-B14F-4D97-AF65-F5344CB8AC3E}">
        <p14:creationId xmlns:p14="http://schemas.microsoft.com/office/powerpoint/2010/main" val="14594571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5F551D-1B58-F745-669C-C3B5495BFC85}"/>
              </a:ext>
            </a:extLst>
          </p:cNvPr>
          <p:cNvSpPr txBox="1"/>
          <p:nvPr/>
        </p:nvSpPr>
        <p:spPr>
          <a:xfrm>
            <a:off x="395785" y="335560"/>
            <a:ext cx="11477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Feature Selection using physics-based features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DC416C-3398-7823-9946-EAA14F870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34" y="5350965"/>
            <a:ext cx="3657600" cy="850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50A823-EC33-6871-5A79-CA75B5AAA45A}"/>
              </a:ext>
            </a:extLst>
          </p:cNvPr>
          <p:cNvSpPr txBox="1"/>
          <p:nvPr/>
        </p:nvSpPr>
        <p:spPr>
          <a:xfrm>
            <a:off x="818866" y="4981633"/>
            <a:ext cx="308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Grain Boundary Strengthening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9C49D8-3A63-24A5-D856-2CF8C3815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165" y="5247979"/>
            <a:ext cx="2641103" cy="8508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B82BA2-5908-B8C6-565A-09ADDEA8F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237" y="5886823"/>
            <a:ext cx="1435100" cy="698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A03AC0-BAB6-67EE-B220-73E39C47F6A8}"/>
              </a:ext>
            </a:extLst>
          </p:cNvPr>
          <p:cNvSpPr txBox="1"/>
          <p:nvPr/>
        </p:nvSpPr>
        <p:spPr>
          <a:xfrm>
            <a:off x="5174153" y="4981633"/>
            <a:ext cx="261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Precipitate Strengthening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C7EFB33-01E0-20DC-38AE-482CE165F1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7167" y="5425778"/>
            <a:ext cx="2095500" cy="4953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61B779C-1D63-DC1E-D836-F7B5D2809EBD}"/>
              </a:ext>
            </a:extLst>
          </p:cNvPr>
          <p:cNvSpPr txBox="1"/>
          <p:nvPr/>
        </p:nvSpPr>
        <p:spPr>
          <a:xfrm>
            <a:off x="8885246" y="4985037"/>
            <a:ext cx="264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Dislocation Strengthening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BBD42E2-20C5-A00F-B62C-501F187808C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2305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Updated input features:</a:t>
            </a:r>
          </a:p>
          <a:p>
            <a:pPr lvl="1"/>
            <a:r>
              <a:rPr lang="en-US" dirty="0">
                <a:cs typeface="Calibri"/>
              </a:rPr>
              <a:t>Grain boundary as d</a:t>
            </a:r>
            <a:r>
              <a:rPr lang="en-US" baseline="30000" dirty="0">
                <a:cs typeface="Calibri"/>
              </a:rPr>
              <a:t>-1/2</a:t>
            </a:r>
          </a:p>
          <a:p>
            <a:pPr lvl="1"/>
            <a:r>
              <a:rPr lang="en-US" dirty="0">
                <a:cs typeface="Calibri"/>
              </a:rPr>
              <a:t>Precipitates as Vol Frac * volta-potential difference between the intermetallic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and Mg matrix</a:t>
            </a:r>
          </a:p>
          <a:p>
            <a:pPr lvl="1"/>
            <a:r>
              <a:rPr lang="en-US" dirty="0">
                <a:cs typeface="Calibri"/>
              </a:rPr>
              <a:t>Dislocation density as rho</a:t>
            </a:r>
            <a:r>
              <a:rPr lang="en-US" baseline="30000" dirty="0">
                <a:cs typeface="Calibri"/>
              </a:rPr>
              <a:t>1/2</a:t>
            </a:r>
            <a:r>
              <a:rPr lang="en-US" dirty="0">
                <a:cs typeface="Calibri"/>
              </a:rPr>
              <a:t> 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89814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19DEE0-D5E6-7273-3EDD-F20613D9427F}"/>
              </a:ext>
            </a:extLst>
          </p:cNvPr>
          <p:cNvSpPr txBox="1"/>
          <p:nvPr/>
        </p:nvSpPr>
        <p:spPr>
          <a:xfrm>
            <a:off x="-136051" y="308264"/>
            <a:ext cx="12464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Feature Selection for Hardness using physics-based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ADBB47-C666-A70C-F69D-6955DC2D0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974756" y="446224"/>
            <a:ext cx="5496426" cy="67106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F69D79-79B0-8C6C-274B-CB744D407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165246" y="1146029"/>
            <a:ext cx="5724348" cy="5341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C71339-E4B5-B0CB-A599-9DCD683DA456}"/>
              </a:ext>
            </a:extLst>
          </p:cNvPr>
          <p:cNvSpPr txBox="1"/>
          <p:nvPr/>
        </p:nvSpPr>
        <p:spPr>
          <a:xfrm>
            <a:off x="3207223" y="5718740"/>
            <a:ext cx="985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</a:t>
            </a:r>
          </a:p>
        </p:txBody>
      </p:sp>
    </p:spTree>
    <p:extLst>
      <p:ext uri="{BB962C8B-B14F-4D97-AF65-F5344CB8AC3E}">
        <p14:creationId xmlns:p14="http://schemas.microsoft.com/office/powerpoint/2010/main" val="41727453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66DE4E-AF8F-104C-B2B0-76E4D667F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49" y="819150"/>
            <a:ext cx="6083300" cy="5219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1EF1D5-0DA8-0143-F146-31630458F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117" y="819150"/>
            <a:ext cx="60833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518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21F2C2-59A5-8FF3-59C3-4E8C6F366FB3}"/>
              </a:ext>
            </a:extLst>
          </p:cNvPr>
          <p:cNvSpPr txBox="1"/>
          <p:nvPr/>
        </p:nvSpPr>
        <p:spPr>
          <a:xfrm>
            <a:off x="395785" y="335560"/>
            <a:ext cx="11477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Fit for Ralston-</a:t>
            </a:r>
            <a:r>
              <a:rPr lang="en-US" sz="4000" b="1" dirty="0" err="1"/>
              <a:t>Birbilis</a:t>
            </a:r>
            <a:r>
              <a:rPr lang="en-US" sz="4000" b="1" dirty="0"/>
              <a:t>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7151F-C66E-EB63-614B-1A104D698E5D}"/>
              </a:ext>
            </a:extLst>
          </p:cNvPr>
          <p:cNvSpPr txBox="1"/>
          <p:nvPr/>
        </p:nvSpPr>
        <p:spPr>
          <a:xfrm>
            <a:off x="7315200" y="2033516"/>
            <a:ext cx="1641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2.8217812 </a:t>
            </a:r>
          </a:p>
          <a:p>
            <a:r>
              <a:rPr lang="en-US" dirty="0"/>
              <a:t>B = 3.22930937</a:t>
            </a:r>
          </a:p>
          <a:p>
            <a:r>
              <a:rPr lang="en-US" dirty="0"/>
              <a:t>R2 = 0.466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14CF7A-8350-C737-BD05-1AA478D53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248" y="2959100"/>
            <a:ext cx="2425700" cy="939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135EB3-0F5B-D91F-ACB9-865C84B9B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90" y="1012286"/>
            <a:ext cx="5636178" cy="577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987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21F2C2-59A5-8FF3-59C3-4E8C6F366FB3}"/>
              </a:ext>
            </a:extLst>
          </p:cNvPr>
          <p:cNvSpPr txBox="1"/>
          <p:nvPr/>
        </p:nvSpPr>
        <p:spPr>
          <a:xfrm>
            <a:off x="395785" y="335560"/>
            <a:ext cx="11477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Fit for Bahmani Model with only precipitates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0B64AC-BFBB-21BC-879C-123388C96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825" y="2434419"/>
            <a:ext cx="3937000" cy="1143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924D08-9731-8FB1-BD95-91708F7E9334}"/>
              </a:ext>
            </a:extLst>
          </p:cNvPr>
          <p:cNvSpPr txBox="1"/>
          <p:nvPr/>
        </p:nvSpPr>
        <p:spPr>
          <a:xfrm>
            <a:off x="8045356" y="3577419"/>
            <a:ext cx="20812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= 0.71593123</a:t>
            </a:r>
          </a:p>
          <a:p>
            <a:r>
              <a:rPr lang="en-US" dirty="0"/>
              <a:t>B = 0.1195259</a:t>
            </a:r>
          </a:p>
          <a:p>
            <a:r>
              <a:rPr lang="en-US" dirty="0"/>
              <a:t>R2 = 0.872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FCEF51-3618-5455-2743-68B1D7C03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171" y="1317361"/>
            <a:ext cx="5081516" cy="520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118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21F2C2-59A5-8FF3-59C3-4E8C6F366FB3}"/>
              </a:ext>
            </a:extLst>
          </p:cNvPr>
          <p:cNvSpPr txBox="1"/>
          <p:nvPr/>
        </p:nvSpPr>
        <p:spPr>
          <a:xfrm>
            <a:off x="395785" y="335560"/>
            <a:ext cx="11477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Fit for complete Bahmani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A5E96-740B-E794-72EB-816DCA286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668" y="2952750"/>
            <a:ext cx="5511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8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1A5D83D-A6B9-8E17-E242-4F31019FB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049813" y="2996962"/>
            <a:ext cx="3620253" cy="26226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57D641-CB43-B37A-0AD8-94987CDD8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Microstructure vs Corrosion and HV</a:t>
            </a:r>
            <a:br>
              <a:rPr lang="en-US" dirty="0"/>
            </a:br>
            <a:r>
              <a:rPr lang="en-US" dirty="0"/>
              <a:t>XGBoost and PCC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4A4477-AE44-51F2-C4C1-802582E43C5C}"/>
              </a:ext>
            </a:extLst>
          </p:cNvPr>
          <p:cNvSpPr/>
          <p:nvPr/>
        </p:nvSpPr>
        <p:spPr>
          <a:xfrm>
            <a:off x="4611914" y="3822700"/>
            <a:ext cx="188489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DA51A3-8407-E95E-72FB-425C8D7CCC2B}"/>
              </a:ext>
            </a:extLst>
          </p:cNvPr>
          <p:cNvSpPr/>
          <p:nvPr/>
        </p:nvSpPr>
        <p:spPr>
          <a:xfrm>
            <a:off x="7848616" y="3735613"/>
            <a:ext cx="188489" cy="1021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769D17-69B1-D585-E87A-CCEA7BCDF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72468" y="2676417"/>
            <a:ext cx="3442008" cy="34420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4F5E82-3A31-E18A-8B98-32426CC142FC}"/>
              </a:ext>
            </a:extLst>
          </p:cNvPr>
          <p:cNvSpPr txBox="1"/>
          <p:nvPr/>
        </p:nvSpPr>
        <p:spPr>
          <a:xfrm>
            <a:off x="6237232" y="5597427"/>
            <a:ext cx="124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XGBoost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D4CC61-880C-C30B-4C54-CDD9B01356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892443" y="2945463"/>
            <a:ext cx="3538037" cy="26434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57C6D1-0453-992A-4400-FC9CFD2F67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6306525" y="2575050"/>
            <a:ext cx="3461159" cy="34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40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E75A70-2E71-77A3-C5A7-226AEA9A2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180114" y="2379127"/>
            <a:ext cx="5065890" cy="37849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E0049C-D4B7-FA99-0B47-2B21D5EBD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436510" y="1864090"/>
            <a:ext cx="4955810" cy="4955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8C133E-E2EA-CEE7-E238-793054693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-93435" y="1909535"/>
            <a:ext cx="4987132" cy="48002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57D641-CB43-B37A-0AD8-94987CDD8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Microstructure vs Hardness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4A4477-AE44-51F2-C4C1-802582E43C5C}"/>
              </a:ext>
            </a:extLst>
          </p:cNvPr>
          <p:cNvSpPr/>
          <p:nvPr/>
        </p:nvSpPr>
        <p:spPr>
          <a:xfrm>
            <a:off x="4536065" y="4222750"/>
            <a:ext cx="188489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B77B06-F0B2-C275-68EA-313172FA987E}"/>
              </a:ext>
            </a:extLst>
          </p:cNvPr>
          <p:cNvSpPr txBox="1"/>
          <p:nvPr/>
        </p:nvSpPr>
        <p:spPr>
          <a:xfrm>
            <a:off x="3020301" y="6127265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LASSO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4F5E82-3A31-E18A-8B98-32426CC142FC}"/>
              </a:ext>
            </a:extLst>
          </p:cNvPr>
          <p:cNvSpPr txBox="1"/>
          <p:nvPr/>
        </p:nvSpPr>
        <p:spPr>
          <a:xfrm>
            <a:off x="5914415" y="5757933"/>
            <a:ext cx="97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XGBoost</a:t>
            </a:r>
          </a:p>
        </p:txBody>
      </p:sp>
    </p:spTree>
    <p:extLst>
      <p:ext uri="{BB962C8B-B14F-4D97-AF65-F5344CB8AC3E}">
        <p14:creationId xmlns:p14="http://schemas.microsoft.com/office/powerpoint/2010/main" val="44180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34E0-6DDB-229C-D691-29E96D9D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7B6F8-21FD-A8D2-92F7-F51E25F7D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345768" y="2528720"/>
            <a:ext cx="4955812" cy="3702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6F15F-62DF-240E-D713-62108E8C1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693005" y="2578705"/>
            <a:ext cx="4963100" cy="35954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989784-23C1-46E8-394E-013B05AEA1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719"/>
          <a:stretch/>
        </p:blipFill>
        <p:spPr>
          <a:xfrm rot="5400000">
            <a:off x="525928" y="3852794"/>
            <a:ext cx="4444732" cy="125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3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18E46C-9455-EFC7-2CFA-6F5E4D664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27000" y="1667870"/>
            <a:ext cx="4581126" cy="34332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A43101-BC7F-F94C-0F56-9160F710E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127907" y="1685983"/>
            <a:ext cx="4600238" cy="34161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DFC67C-EC40-B7EE-DB39-6C17CC9051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09" t="66411"/>
          <a:stretch/>
        </p:blipFill>
        <p:spPr>
          <a:xfrm rot="5400000">
            <a:off x="1091608" y="2936893"/>
            <a:ext cx="3817429" cy="160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01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</TotalTime>
  <Words>1076</Words>
  <Application>Microsoft Macintosh PowerPoint</Application>
  <PresentationFormat>Widescreen</PresentationFormat>
  <Paragraphs>238</Paragraphs>
  <Slides>55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Times</vt:lpstr>
      <vt:lpstr>Office Theme</vt:lpstr>
      <vt:lpstr>Mg Alloys</vt:lpstr>
      <vt:lpstr>Target: Corrosion Rate</vt:lpstr>
      <vt:lpstr>Target: Corrosion Rate</vt:lpstr>
      <vt:lpstr>Target: Hardness</vt:lpstr>
      <vt:lpstr>ST Study</vt:lpstr>
      <vt:lpstr>Microstructure vs Corrosion and HV XGBoost and PCC</vt:lpstr>
      <vt:lpstr>Microstructure vs Hardness</vt:lpstr>
      <vt:lpstr>PowerPoint Presentation</vt:lpstr>
      <vt:lpstr>PowerPoint Presentation</vt:lpstr>
      <vt:lpstr>Next Steps</vt:lpstr>
      <vt:lpstr>Microstructure vs Corrosion and HV XGBoost and PCC</vt:lpstr>
      <vt:lpstr>Next Steps</vt:lpstr>
      <vt:lpstr>ST Paper</vt:lpstr>
      <vt:lpstr>Things to do this week</vt:lpstr>
      <vt:lpstr>Grain Growth</vt:lpstr>
      <vt:lpstr>Updated Texture and Precipitates Data</vt:lpstr>
      <vt:lpstr>Corrosion Rate</vt:lpstr>
      <vt:lpstr>Hardness Value</vt:lpstr>
      <vt:lpstr>Training Scores: Hardness</vt:lpstr>
      <vt:lpstr>Updated Data from November 2023</vt:lpstr>
      <vt:lpstr>Corrosion Rate</vt:lpstr>
      <vt:lpstr>PowerPoint Presentation</vt:lpstr>
      <vt:lpstr>PowerPoint Presentation</vt:lpstr>
      <vt:lpstr>PowerPoint Presentation</vt:lpstr>
      <vt:lpstr>Updated Data from November 2023</vt:lpstr>
      <vt:lpstr>Hardness Value</vt:lpstr>
      <vt:lpstr>PowerPoint Presentation</vt:lpstr>
      <vt:lpstr>PowerPoint Presentation</vt:lpstr>
      <vt:lpstr>Corrosion Rate</vt:lpstr>
      <vt:lpstr>PowerPoint Presentation</vt:lpstr>
      <vt:lpstr>What to put in the paper</vt:lpstr>
      <vt:lpstr>LASSO</vt:lpstr>
      <vt:lpstr>Literature Review</vt:lpstr>
      <vt:lpstr>Sreenivas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 Alloys</dc:title>
  <dc:creator>Sharma Priyadarshini, Maitreyee</dc:creator>
  <cp:lastModifiedBy>Maitreyee Sharma Priyadarshini</cp:lastModifiedBy>
  <cp:revision>74</cp:revision>
  <dcterms:created xsi:type="dcterms:W3CDTF">2023-08-16T13:50:32Z</dcterms:created>
  <dcterms:modified xsi:type="dcterms:W3CDTF">2024-03-17T13:57:43Z</dcterms:modified>
</cp:coreProperties>
</file>