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70305" y="598170"/>
            <a:ext cx="260604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(32,32)FeatureFuse(32)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03655" y="1649095"/>
            <a:ext cx="233997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(1)FeatureExtract(32)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976485" y="182499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565390" y="88455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786130"/>
            <a:ext cx="763270" cy="7715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>
            <a:off x="6370955" y="117221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3"/>
          </p:cNvCxnSpPr>
          <p:nvPr/>
        </p:nvCxnSpPr>
        <p:spPr>
          <a:xfrm>
            <a:off x="9190355" y="2112010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3"/>
            <a:endCxn id="7" idx="0"/>
          </p:cNvCxnSpPr>
          <p:nvPr/>
        </p:nvCxnSpPr>
        <p:spPr>
          <a:xfrm>
            <a:off x="9190355" y="1172210"/>
            <a:ext cx="1529080" cy="65278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65390" y="182435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1725930"/>
            <a:ext cx="763270" cy="77152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370955" y="211201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18405" y="78613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018405" y="172593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18405" y="443230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fT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976485" y="277876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9190355" y="3065780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565390" y="277812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2679700"/>
            <a:ext cx="763270" cy="7715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5" idx="3"/>
            <a:endCxn id="24" idx="1"/>
          </p:cNvCxnSpPr>
          <p:nvPr/>
        </p:nvCxnSpPr>
        <p:spPr>
          <a:xfrm>
            <a:off x="6370955" y="306578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18405" y="267970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7" idx="2"/>
            <a:endCxn id="22" idx="0"/>
          </p:cNvCxnSpPr>
          <p:nvPr/>
        </p:nvCxnSpPr>
        <p:spPr>
          <a:xfrm>
            <a:off x="10719435" y="2399030"/>
            <a:ext cx="0" cy="3797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76485" y="453136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1" idx="3"/>
          </p:cNvCxnSpPr>
          <p:nvPr/>
        </p:nvCxnSpPr>
        <p:spPr>
          <a:xfrm>
            <a:off x="9190355" y="4818380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565390" y="4530725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4432300"/>
            <a:ext cx="763270" cy="771525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32" idx="3"/>
            <a:endCxn id="31" idx="1"/>
          </p:cNvCxnSpPr>
          <p:nvPr/>
        </p:nvCxnSpPr>
        <p:spPr>
          <a:xfrm>
            <a:off x="6370955" y="4818380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239125" y="3535045"/>
            <a:ext cx="159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... ...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1659890" y="2602865"/>
            <a:ext cx="1626870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(32)Predict(1)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0199370" y="5553710"/>
            <a:ext cx="103949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Predict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29" idx="2"/>
            <a:endCxn id="36" idx="0"/>
          </p:cNvCxnSpPr>
          <p:nvPr/>
        </p:nvCxnSpPr>
        <p:spPr>
          <a:xfrm>
            <a:off x="10719435" y="5105400"/>
            <a:ext cx="0" cy="448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/>
          <p:nvPr/>
        </p:nvGraphicFramePr>
        <p:xfrm>
          <a:off x="539750" y="3916680"/>
          <a:ext cx="38671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50"/>
                <a:gridCol w="1289050"/>
                <a:gridCol w="1289050"/>
              </a:tblGrid>
              <a:tr h="945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RMSE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old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RMSE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new</a:t>
                      </a:r>
                      <a:endParaRPr lang="en-US" altLang="zh-CN"/>
                    </a:p>
                  </a:txBody>
                  <a:tcPr/>
                </a:tc>
              </a:tr>
              <a:tr h="685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MobileBJ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36.29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33.5</a:t>
                      </a:r>
                      <a:endParaRPr lang="en-US" altLang="zh-CN"/>
                    </a:p>
                  </a:txBody>
                  <a:tcPr/>
                </a:tc>
              </a:tr>
              <a:tr h="685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BikeNYC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407660" y="1684655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96565" y="74422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645795"/>
            <a:ext cx="763270" cy="7715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>
            <a:off x="1802130" y="103187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3"/>
          </p:cNvCxnSpPr>
          <p:nvPr/>
        </p:nvCxnSpPr>
        <p:spPr>
          <a:xfrm>
            <a:off x="4621530" y="1971675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3"/>
            <a:endCxn id="7" idx="0"/>
          </p:cNvCxnSpPr>
          <p:nvPr/>
        </p:nvCxnSpPr>
        <p:spPr>
          <a:xfrm>
            <a:off x="4621530" y="1031875"/>
            <a:ext cx="1529080" cy="65278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96565" y="168402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1585595"/>
            <a:ext cx="763270" cy="77152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1802130" y="197167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9580" y="64579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49580" y="158559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9580" y="429196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fT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407660" y="2638425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4621530" y="2925445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96565" y="263779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2539365"/>
            <a:ext cx="763270" cy="7715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5" idx="3"/>
            <a:endCxn id="24" idx="1"/>
          </p:cNvCxnSpPr>
          <p:nvPr/>
        </p:nvCxnSpPr>
        <p:spPr>
          <a:xfrm>
            <a:off x="1802130" y="292544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9580" y="253936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7" idx="2"/>
            <a:endCxn id="22" idx="0"/>
          </p:cNvCxnSpPr>
          <p:nvPr/>
        </p:nvCxnSpPr>
        <p:spPr>
          <a:xfrm>
            <a:off x="6150610" y="2258695"/>
            <a:ext cx="0" cy="3797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407660" y="4391025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1" idx="3"/>
          </p:cNvCxnSpPr>
          <p:nvPr/>
        </p:nvCxnSpPr>
        <p:spPr>
          <a:xfrm>
            <a:off x="4621530" y="4678045"/>
            <a:ext cx="78613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996565" y="439039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4291965"/>
            <a:ext cx="763270" cy="771525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32" idx="3"/>
            <a:endCxn id="31" idx="1"/>
          </p:cNvCxnSpPr>
          <p:nvPr/>
        </p:nvCxnSpPr>
        <p:spPr>
          <a:xfrm>
            <a:off x="1802130" y="4678045"/>
            <a:ext cx="11944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70300" y="3394710"/>
            <a:ext cx="159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... ...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5630545" y="5413375"/>
            <a:ext cx="103949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Predict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29" idx="2"/>
            <a:endCxn id="36" idx="0"/>
          </p:cNvCxnSpPr>
          <p:nvPr/>
        </p:nvCxnSpPr>
        <p:spPr>
          <a:xfrm>
            <a:off x="6150610" y="4965065"/>
            <a:ext cx="0" cy="448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939530" y="1109980"/>
            <a:ext cx="1624965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FeatureExtract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699500" y="1953895"/>
            <a:ext cx="21062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en-US" altLang="zh-CN" sz="3200">
                <a:sym typeface="+mn-ea"/>
              </a:rPr>
              <a:t>33.5 ==&gt; 34</a:t>
            </a:r>
            <a:endParaRPr lang="en-US" altLang="zh-CN" sz="32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9380" y="3141980"/>
            <a:ext cx="1485265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FeatureFuse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99500" y="4043045"/>
            <a:ext cx="21062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en-US" altLang="zh-CN" sz="3200">
                <a:sym typeface="+mn-ea"/>
              </a:rPr>
              <a:t>33.5 ==&gt; 40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06970" y="5285740"/>
            <a:ext cx="4490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 sz="2400"/>
              <a:t>没有像</a:t>
            </a:r>
            <a:r>
              <a:rPr lang="en-US" altLang="zh-CN" sz="2400"/>
              <a:t>LSTM</a:t>
            </a:r>
            <a:r>
              <a:rPr lang="zh-CN" altLang="en-US" sz="2400"/>
              <a:t>那样的门控制</a:t>
            </a:r>
            <a:endParaRPr lang="zh-CN" altLang="en-US" sz="2400"/>
          </a:p>
          <a:p>
            <a:pPr algn="ctr">
              <a:buNone/>
            </a:pPr>
            <a:r>
              <a:rPr lang="zh-CN" altLang="en-US" sz="2400"/>
              <a:t>纯</a:t>
            </a:r>
            <a:r>
              <a:rPr lang="en-US" altLang="zh-CN" sz="2400"/>
              <a:t>Convolution</a:t>
            </a:r>
            <a:endParaRPr lang="en-US" altLang="zh-CN" sz="2400"/>
          </a:p>
          <a:p>
            <a:pPr algn="ctr">
              <a:buNone/>
            </a:pPr>
            <a:r>
              <a:rPr lang="zh-CN" altLang="en-US" sz="2400">
                <a:sym typeface="+mn-ea"/>
              </a:rPr>
              <a:t>没有</a:t>
            </a:r>
            <a:r>
              <a:rPr lang="en-US" altLang="zh-CN" sz="2400">
                <a:sym typeface="+mn-ea"/>
              </a:rPr>
              <a:t>tanh ==&gt; </a:t>
            </a:r>
            <a:r>
              <a:rPr lang="zh-CN" altLang="en-US" sz="2400">
                <a:sym typeface="+mn-ea"/>
              </a:rPr>
              <a:t>输出无上限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" name="圆角矩形 79"/>
          <p:cNvSpPr/>
          <p:nvPr/>
        </p:nvSpPr>
        <p:spPr>
          <a:xfrm>
            <a:off x="5384165" y="74930"/>
            <a:ext cx="5537200" cy="37166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3886835" y="3955415"/>
            <a:ext cx="7395845" cy="28657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3410" y="1141095"/>
            <a:ext cx="61595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0" y="74930"/>
            <a:ext cx="763270" cy="7715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2"/>
            <a:endCxn id="8" idx="0"/>
          </p:cNvCxnSpPr>
          <p:nvPr/>
        </p:nvCxnSpPr>
        <p:spPr>
          <a:xfrm>
            <a:off x="4731385" y="858520"/>
            <a:ext cx="0" cy="2946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9" idx="1"/>
            <a:endCxn id="38" idx="3"/>
          </p:cNvCxnSpPr>
          <p:nvPr/>
        </p:nvCxnSpPr>
        <p:spPr>
          <a:xfrm flipH="1">
            <a:off x="5067300" y="2298065"/>
            <a:ext cx="166624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23410" y="414337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t6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3" idx="3"/>
            <a:endCxn id="35" idx="1"/>
          </p:cNvCxnSpPr>
          <p:nvPr/>
        </p:nvCxnSpPr>
        <p:spPr>
          <a:xfrm flipV="1">
            <a:off x="5082540" y="4429760"/>
            <a:ext cx="16510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33540" y="4142740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408170" y="2011680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t4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6733540" y="201104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t3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738110" y="306387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t2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3364865" y="2964815"/>
            <a:ext cx="659130" cy="574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t5</a:t>
            </a:r>
            <a:endParaRPr lang="en-US" altLang="zh-CN"/>
          </a:p>
        </p:txBody>
      </p:sp>
      <p:cxnSp>
        <p:nvCxnSpPr>
          <p:cNvPr id="42" name="直接箭头连接符 41"/>
          <p:cNvCxnSpPr>
            <a:stCxn id="35" idx="3"/>
            <a:endCxn id="40" idx="2"/>
          </p:cNvCxnSpPr>
          <p:nvPr/>
        </p:nvCxnSpPr>
        <p:spPr>
          <a:xfrm flipV="1">
            <a:off x="7392670" y="3649980"/>
            <a:ext cx="675005" cy="791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0"/>
            <a:endCxn id="39" idx="3"/>
          </p:cNvCxnSpPr>
          <p:nvPr/>
        </p:nvCxnSpPr>
        <p:spPr>
          <a:xfrm flipH="1" flipV="1">
            <a:off x="7392670" y="2310130"/>
            <a:ext cx="675005" cy="765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2"/>
            <a:endCxn id="38" idx="0"/>
          </p:cNvCxnSpPr>
          <p:nvPr/>
        </p:nvCxnSpPr>
        <p:spPr>
          <a:xfrm>
            <a:off x="4731385" y="1727835"/>
            <a:ext cx="6350" cy="295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755130" y="1141095"/>
            <a:ext cx="61595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470" y="74930"/>
            <a:ext cx="763270" cy="771525"/>
          </a:xfrm>
          <a:prstGeom prst="rect">
            <a:avLst/>
          </a:prstGeom>
        </p:spPr>
      </p:pic>
      <p:cxnSp>
        <p:nvCxnSpPr>
          <p:cNvPr id="47" name="直接箭头连接符 46"/>
          <p:cNvCxnSpPr>
            <a:stCxn id="46" idx="2"/>
            <a:endCxn id="45" idx="0"/>
          </p:cNvCxnSpPr>
          <p:nvPr/>
        </p:nvCxnSpPr>
        <p:spPr>
          <a:xfrm>
            <a:off x="7063105" y="858520"/>
            <a:ext cx="0" cy="2946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2"/>
          </p:cNvCxnSpPr>
          <p:nvPr/>
        </p:nvCxnSpPr>
        <p:spPr>
          <a:xfrm>
            <a:off x="7063105" y="1727835"/>
            <a:ext cx="6350" cy="295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10800000">
            <a:off x="6684645" y="4716145"/>
            <a:ext cx="763270" cy="1936750"/>
            <a:chOff x="14447" y="6119"/>
            <a:chExt cx="1202" cy="3050"/>
          </a:xfrm>
        </p:grpSpPr>
        <p:sp>
          <p:nvSpPr>
            <p:cNvPr id="49" name="矩形 48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51" name="直接箭头连接符 50"/>
            <p:cNvCxnSpPr>
              <a:stCxn id="50" idx="2"/>
              <a:endCxn id="49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9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 rot="10800000">
            <a:off x="4371340" y="4716780"/>
            <a:ext cx="763270" cy="1936750"/>
            <a:chOff x="14447" y="6119"/>
            <a:chExt cx="1202" cy="3050"/>
          </a:xfrm>
        </p:grpSpPr>
        <p:sp>
          <p:nvSpPr>
            <p:cNvPr id="55" name="矩形 54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57" name="直接箭头连接符 56"/>
            <p:cNvCxnSpPr>
              <a:stCxn id="56" idx="2"/>
              <a:endCxn id="55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 rot="5400000">
            <a:off x="8980805" y="2382520"/>
            <a:ext cx="763270" cy="1936750"/>
            <a:chOff x="14447" y="6119"/>
            <a:chExt cx="1202" cy="3050"/>
          </a:xfrm>
        </p:grpSpPr>
        <p:sp>
          <p:nvSpPr>
            <p:cNvPr id="60" name="矩形 59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62" name="直接箭头连接符 61"/>
            <p:cNvCxnSpPr>
              <a:stCxn id="61" idx="2"/>
              <a:endCxn id="60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60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 rot="16200000">
            <a:off x="2009775" y="2283460"/>
            <a:ext cx="763270" cy="1936750"/>
            <a:chOff x="14447" y="6119"/>
            <a:chExt cx="1202" cy="3050"/>
          </a:xfrm>
        </p:grpSpPr>
        <p:sp>
          <p:nvSpPr>
            <p:cNvPr id="65" name="矩形 64"/>
            <p:cNvSpPr/>
            <p:nvPr/>
          </p:nvSpPr>
          <p:spPr>
            <a:xfrm>
              <a:off x="14563" y="7798"/>
              <a:ext cx="970" cy="9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47" y="6119"/>
              <a:ext cx="1202" cy="1215"/>
            </a:xfrm>
            <a:prstGeom prst="rect">
              <a:avLst/>
            </a:prstGeom>
          </p:spPr>
        </p:pic>
        <p:cxnSp>
          <p:nvCxnSpPr>
            <p:cNvPr id="67" name="直接箭头连接符 66"/>
            <p:cNvCxnSpPr>
              <a:stCxn id="66" idx="2"/>
              <a:endCxn id="65" idx="0"/>
            </p:cNvCxnSpPr>
            <p:nvPr/>
          </p:nvCxnSpPr>
          <p:spPr>
            <a:xfrm>
              <a:off x="15048" y="7334"/>
              <a:ext cx="0" cy="46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5" idx="2"/>
            </p:cNvCxnSpPr>
            <p:nvPr/>
          </p:nvCxnSpPr>
          <p:spPr>
            <a:xfrm>
              <a:off x="15048" y="8703"/>
              <a:ext cx="10" cy="46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>
            <a:stCxn id="41" idx="2"/>
            <a:endCxn id="3" idx="1"/>
          </p:cNvCxnSpPr>
          <p:nvPr/>
        </p:nvCxnSpPr>
        <p:spPr>
          <a:xfrm>
            <a:off x="3694430" y="3550920"/>
            <a:ext cx="728980" cy="8915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8" idx="1"/>
            <a:endCxn id="41" idx="0"/>
          </p:cNvCxnSpPr>
          <p:nvPr/>
        </p:nvCxnSpPr>
        <p:spPr>
          <a:xfrm flipH="1">
            <a:off x="3694430" y="2310765"/>
            <a:ext cx="713740" cy="666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204835" y="4717415"/>
            <a:ext cx="67373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72" name="直接箭头连接符 71"/>
          <p:cNvCxnSpPr>
            <a:stCxn id="35" idx="3"/>
            <a:endCxn id="71" idx="1"/>
          </p:cNvCxnSpPr>
          <p:nvPr/>
        </p:nvCxnSpPr>
        <p:spPr>
          <a:xfrm>
            <a:off x="7392670" y="4441825"/>
            <a:ext cx="812165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3"/>
          </p:cNvCxnSpPr>
          <p:nvPr/>
        </p:nvCxnSpPr>
        <p:spPr>
          <a:xfrm>
            <a:off x="8878570" y="5017135"/>
            <a:ext cx="864235" cy="44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881235" y="4823460"/>
            <a:ext cx="85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76" name="矩形 75"/>
          <p:cNvSpPr/>
          <p:nvPr/>
        </p:nvSpPr>
        <p:spPr>
          <a:xfrm>
            <a:off x="5571490" y="1141095"/>
            <a:ext cx="673735" cy="574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77" name="直接箭头连接符 76"/>
          <p:cNvCxnSpPr>
            <a:stCxn id="76" idx="0"/>
            <a:endCxn id="78" idx="2"/>
          </p:cNvCxnSpPr>
          <p:nvPr/>
        </p:nvCxnSpPr>
        <p:spPr>
          <a:xfrm flipV="1">
            <a:off x="5908675" y="552450"/>
            <a:ext cx="0" cy="5886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514975" y="184150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39" idx="1"/>
            <a:endCxn id="76" idx="2"/>
          </p:cNvCxnSpPr>
          <p:nvPr/>
        </p:nvCxnSpPr>
        <p:spPr>
          <a:xfrm flipH="1" flipV="1">
            <a:off x="5908675" y="1727835"/>
            <a:ext cx="824865" cy="5822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084705" y="1742440"/>
          <a:ext cx="9420225" cy="492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075"/>
                <a:gridCol w="3140075"/>
                <a:gridCol w="3140075"/>
              </a:tblGrid>
              <a:tr h="893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dataset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MobileBJ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BikeNYC</a:t>
                      </a:r>
                      <a:endParaRPr lang="en-US" altLang="zh-CN" sz="4800"/>
                    </a:p>
                  </a:txBody>
                  <a:tcPr/>
                </a:tc>
              </a:tr>
              <a:tr h="894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DeepSTN+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>
                          <a:sym typeface="+mn-ea"/>
                        </a:rPr>
                        <a:t>36.29</a:t>
                      </a:r>
                      <a:endParaRPr lang="en-US" altLang="zh-CN" sz="4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5.96</a:t>
                      </a:r>
                      <a:endParaRPr lang="en-US" altLang="zh-CN" sz="4800"/>
                    </a:p>
                  </a:txBody>
                  <a:tcPr/>
                </a:tc>
              </a:tr>
              <a:tr h="894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sequential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>
                          <a:sym typeface="+mn-ea"/>
                        </a:rPr>
                        <a:t>34</a:t>
                      </a:r>
                      <a:endParaRPr lang="en-US" altLang="zh-CN" sz="4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5.9</a:t>
                      </a:r>
                      <a:endParaRPr lang="en-US" altLang="zh-CN" sz="4800"/>
                    </a:p>
                  </a:txBody>
                  <a:tcPr/>
                </a:tc>
              </a:tr>
              <a:tr h="894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Rotation0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>
                          <a:sym typeface="+mn-ea"/>
                        </a:rPr>
                        <a:t>34==&gt;48</a:t>
                      </a:r>
                      <a:endParaRPr lang="en-US" altLang="zh-CN" sz="4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800"/>
                    </a:p>
                  </a:txBody>
                  <a:tcPr/>
                </a:tc>
              </a:tr>
              <a:tr h="1351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Rotation1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>
                          <a:sym typeface="+mn-ea"/>
                        </a:rPr>
                        <a:t>34==&gt;33.25</a:t>
                      </a:r>
                      <a:endParaRPr lang="en-US" altLang="zh-CN" sz="4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5.9==&gt;5.9</a:t>
                      </a:r>
                      <a:endParaRPr lang="en-US" altLang="zh-CN" sz="4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753360" y="2428240"/>
            <a:ext cx="70046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1</a:t>
            </a:r>
            <a:r>
              <a:rPr lang="zh-CN" altLang="en-US" sz="4800"/>
              <a:t>、在新数据上测试</a:t>
            </a:r>
            <a:endParaRPr lang="zh-CN" altLang="en-US" sz="4800"/>
          </a:p>
          <a:p>
            <a:r>
              <a:rPr lang="en-US" altLang="zh-CN" sz="4800"/>
              <a:t>2</a:t>
            </a:r>
            <a:r>
              <a:rPr lang="zh-CN" altLang="en-US" sz="4800"/>
              <a:t>、将</a:t>
            </a:r>
            <a:r>
              <a:rPr lang="en-US" altLang="zh-CN" sz="4800"/>
              <a:t>OD</a:t>
            </a:r>
            <a:r>
              <a:rPr lang="zh-CN" altLang="en-US" sz="4800"/>
              <a:t>融入网络</a:t>
            </a:r>
            <a:endParaRPr lang="zh-CN" altLang="en-US" sz="4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3ec28e6-abf0-4dbd-815c-298b3861380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宽屏</PresentationFormat>
  <Paragraphs>139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完成网络，测试性能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</cp:lastModifiedBy>
  <cp:revision>5</cp:revision>
  <dcterms:created xsi:type="dcterms:W3CDTF">2019-03-11T07:31:00Z</dcterms:created>
  <dcterms:modified xsi:type="dcterms:W3CDTF">2019-03-18T08:53:25Z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