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98" r:id="rId5"/>
    <p:sldId id="301" r:id="rId6"/>
    <p:sldId id="302" r:id="rId7"/>
    <p:sldId id="300" r:id="rId8"/>
    <p:sldId id="303" r:id="rId9"/>
    <p:sldId id="304" r:id="rId10"/>
    <p:sldId id="305" r:id="rId11"/>
    <p:sldId id="306" r:id="rId12"/>
    <p:sldId id="307" r:id="rId13"/>
    <p:sldId id="30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2E7BF-925B-43F1-AFA2-7CC64393AA34}" v="9" dt="2023-10-26T14:51:15.151"/>
    <p1510:client id="{DE4A7B69-BCD5-4B62-8BAA-352931ED7F10}" v="54" dt="2023-10-26T14:52:01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2023-10-26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2023-10-26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2023-10-26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2023-10-26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2023-10-26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2023-10-26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2023-10-26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2023-10-26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2023-10-26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2023-10-26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2023-10-26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2023-10-26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D5147D-D21E-E024-4009-E32739F14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73" y="0"/>
            <a:ext cx="12185454" cy="6399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638" y="1110752"/>
            <a:ext cx="3557863" cy="3186336"/>
          </a:xfrm>
        </p:spPr>
        <p:txBody>
          <a:bodyPr rtlCol="0" anchor="b">
            <a:normAutofit fontScale="90000"/>
          </a:bodyPr>
          <a:lstStyle/>
          <a:p>
            <a:r>
              <a:rPr lang="en-US" altLang="ko-KR" sz="1800" dirty="0">
                <a:solidFill>
                  <a:srgbClr val="0066FF"/>
                </a:solidFill>
              </a:rPr>
              <a:t> PART</a:t>
            </a:r>
            <a:br>
              <a:rPr lang="en-US" altLang="ko-KR" sz="4400" dirty="0">
                <a:solidFill>
                  <a:srgbClr val="0066FF"/>
                </a:solidFill>
              </a:rPr>
            </a:br>
            <a:r>
              <a:rPr lang="en-US" altLang="ko-KR" sz="89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sz="1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sz="1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sz="4400" dirty="0"/>
            </a:br>
            <a:r>
              <a:rPr lang="en-US" altLang="ko-KR" sz="4400" dirty="0"/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컴퓨터 그래픽스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무료 웹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뷰어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20204352 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컴퓨터공학과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rtl="0"/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박수균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8AE98-A380-9AA3-9300-345B0BB6D525}"/>
              </a:ext>
            </a:extLst>
          </p:cNvPr>
          <p:cNvSpPr txBox="1"/>
          <p:nvPr/>
        </p:nvSpPr>
        <p:spPr>
          <a:xfrm>
            <a:off x="5426585" y="535522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A01D1-48FE-8594-10BA-AD3957A03B9B}"/>
              </a:ext>
            </a:extLst>
          </p:cNvPr>
          <p:cNvSpPr txBox="1"/>
          <p:nvPr/>
        </p:nvSpPr>
        <p:spPr>
          <a:xfrm>
            <a:off x="2216572" y="951119"/>
            <a:ext cx="775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첫 슬라이드의 글라이더와 그 슬라이드의 로켓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8</a:t>
            </a:r>
            <a:r>
              <a:rPr lang="ko-KR" altLang="en-US" dirty="0"/>
              <a:t>장의</a:t>
            </a:r>
            <a:r>
              <a:rPr lang="en-US" altLang="ko-KR" dirty="0"/>
              <a:t> 3D </a:t>
            </a:r>
            <a:r>
              <a:rPr lang="ko-KR" altLang="en-US" dirty="0"/>
              <a:t>모델들은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다 고등학교 </a:t>
            </a:r>
            <a:r>
              <a:rPr lang="ko-KR" altLang="en-US" dirty="0" err="1"/>
              <a:t>방과후에서</a:t>
            </a:r>
            <a:r>
              <a:rPr lang="ko-KR" altLang="en-US" dirty="0"/>
              <a:t>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2B6AB-2CB6-3F53-0FCB-943CAE30BD0F}"/>
              </a:ext>
            </a:extLst>
          </p:cNvPr>
          <p:cNvSpPr txBox="1"/>
          <p:nvPr/>
        </p:nvSpPr>
        <p:spPr>
          <a:xfrm>
            <a:off x="3048530" y="3887191"/>
            <a:ext cx="6094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0066FF"/>
                </a:solidFill>
              </a:rPr>
              <a:t>CHAPTER </a:t>
            </a:r>
            <a:r>
              <a:rPr lang="en-US" altLang="ko-KR" sz="1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렌더링 </a:t>
            </a:r>
            <a:r>
              <a:rPr lang="ko-KR" altLang="en-US" dirty="0">
                <a:latin typeface="+mn-ea"/>
              </a:rPr>
              <a:t>부분의 방은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오늘의 집</a:t>
            </a:r>
            <a:r>
              <a:rPr lang="en-US" altLang="ko-KR" dirty="0">
                <a:latin typeface="+mn-ea"/>
              </a:rPr>
              <a:t>” </a:t>
            </a:r>
            <a:r>
              <a:rPr lang="ko-KR" altLang="en-US" dirty="0">
                <a:latin typeface="+mn-ea"/>
              </a:rPr>
              <a:t>에서 본인의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집을 직접 꾸며 볼 수 있도록 제공되는 렌더링 입니다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90E41-A9C9-84F1-5AAC-F7532212301A}"/>
              </a:ext>
            </a:extLst>
          </p:cNvPr>
          <p:cNvSpPr txBox="1"/>
          <p:nvPr/>
        </p:nvSpPr>
        <p:spPr>
          <a:xfrm>
            <a:off x="1756317" y="2419155"/>
            <a:ext cx="867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첫 번째와 두번째 슬라이드의 글라이더와 로켓은 </a:t>
            </a:r>
            <a:r>
              <a:rPr lang="en-US" altLang="ko-KR" dirty="0"/>
              <a:t>Microsoft store</a:t>
            </a:r>
            <a:r>
              <a:rPr lang="ko-KR" altLang="en-US" dirty="0"/>
              <a:t>에서 </a:t>
            </a:r>
            <a:r>
              <a:rPr lang="en-US" altLang="ko-KR" dirty="0"/>
              <a:t>3D Builder</a:t>
            </a:r>
            <a:r>
              <a:rPr lang="ko-KR" altLang="en-US" dirty="0"/>
              <a:t>라는 </a:t>
            </a:r>
            <a:endParaRPr lang="en-US" altLang="ko-KR" dirty="0"/>
          </a:p>
          <a:p>
            <a:pPr algn="ctr"/>
            <a:r>
              <a:rPr lang="ko-KR" altLang="en-US" dirty="0"/>
              <a:t>뷰어를 이용해 </a:t>
            </a:r>
            <a:r>
              <a:rPr lang="ko-KR" altLang="en-US" dirty="0" err="1"/>
              <a:t>캡쳐했습니다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2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EF6C0-0A85-F742-19EA-B1E198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5" y="1037153"/>
            <a:ext cx="4278905" cy="798717"/>
          </a:xfrm>
        </p:spPr>
        <p:txBody>
          <a:bodyPr/>
          <a:lstStyle/>
          <a:p>
            <a:r>
              <a:rPr lang="en-US" altLang="ko-KR" sz="2000" dirty="0">
                <a:solidFill>
                  <a:srgbClr val="0066FF"/>
                </a:solidFill>
              </a:rPr>
              <a:t>CHAPTER </a:t>
            </a:r>
            <a:r>
              <a:rPr lang="en-US" altLang="ko-KR" sz="20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br>
              <a:rPr lang="en-US" altLang="ko-KR" sz="20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모델링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(3D Object Representation)</a:t>
            </a:r>
            <a:endParaRPr lang="ko-KR" altLang="en-US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B0704793-9A4D-3E8E-ACED-70A6F511B10A}"/>
              </a:ext>
            </a:extLst>
          </p:cNvPr>
          <p:cNvSpPr txBox="1">
            <a:spLocks/>
          </p:cNvSpPr>
          <p:nvPr/>
        </p:nvSpPr>
        <p:spPr>
          <a:xfrm>
            <a:off x="6096001" y="2379192"/>
            <a:ext cx="4278905" cy="798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66FF"/>
                </a:solidFill>
              </a:rPr>
              <a:t>CHAPTER </a:t>
            </a:r>
            <a:r>
              <a:rPr lang="en-US" altLang="ko-KR" sz="20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br>
              <a:rPr lang="en-US" altLang="ko-KR" sz="20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투영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(Projection)</a:t>
            </a:r>
            <a:endParaRPr lang="ko-KR" altLang="en-US" dirty="0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474EA20B-E18D-B1BA-E670-452A7C526E0F}"/>
              </a:ext>
            </a:extLst>
          </p:cNvPr>
          <p:cNvSpPr txBox="1">
            <a:spLocks/>
          </p:cNvSpPr>
          <p:nvPr/>
        </p:nvSpPr>
        <p:spPr>
          <a:xfrm>
            <a:off x="6096000" y="5063270"/>
            <a:ext cx="4278905" cy="798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66FF"/>
                </a:solidFill>
              </a:rPr>
              <a:t>CHAPTER </a:t>
            </a:r>
            <a:r>
              <a:rPr lang="en-US" altLang="ko-KR" sz="20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br>
              <a:rPr lang="en-US" altLang="ko-KR" sz="20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무료 웹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3D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모델링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  <a:ea typeface="+mn-ea"/>
              </a:rPr>
              <a:t>Tinkercad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2C96679B-9AD7-F09D-E7AA-C37265457531}"/>
              </a:ext>
            </a:extLst>
          </p:cNvPr>
          <p:cNvSpPr txBox="1">
            <a:spLocks/>
          </p:cNvSpPr>
          <p:nvPr/>
        </p:nvSpPr>
        <p:spPr>
          <a:xfrm>
            <a:off x="6096002" y="3721231"/>
            <a:ext cx="4278905" cy="798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66FF"/>
                </a:solidFill>
              </a:rPr>
              <a:t>CHAPTER </a:t>
            </a:r>
            <a:r>
              <a:rPr lang="en-US" altLang="ko-KR" sz="20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br>
              <a:rPr lang="en-US" altLang="ko-KR" sz="20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렌더링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(Rendering)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86B9AF7-1363-5475-39DF-ED629FE0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0"/>
            <a:ext cx="4653481" cy="683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81E9E87-8078-20F4-F993-C923EEC42550}"/>
              </a:ext>
            </a:extLst>
          </p:cNvPr>
          <p:cNvGrpSpPr/>
          <p:nvPr/>
        </p:nvGrpSpPr>
        <p:grpSpPr>
          <a:xfrm>
            <a:off x="399069" y="2196444"/>
            <a:ext cx="3506772" cy="3931355"/>
            <a:chOff x="226242" y="2215298"/>
            <a:chExt cx="3836710" cy="3846899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42F1C6-503E-4547-9730-BC693793D989}"/>
                </a:ext>
              </a:extLst>
            </p:cNvPr>
            <p:cNvSpPr/>
            <p:nvPr/>
          </p:nvSpPr>
          <p:spPr>
            <a:xfrm>
              <a:off x="226242" y="2215299"/>
              <a:ext cx="3836710" cy="3846898"/>
            </a:xfrm>
            <a:custGeom>
              <a:avLst/>
              <a:gdLst>
                <a:gd name="connsiteX0" fmla="*/ 0 w 3497345"/>
                <a:gd name="connsiteY0" fmla="*/ 0 h 3987538"/>
                <a:gd name="connsiteX1" fmla="*/ 391212 w 3497345"/>
                <a:gd name="connsiteY1" fmla="*/ 0 h 3987538"/>
                <a:gd name="connsiteX2" fmla="*/ 391212 w 3497345"/>
                <a:gd name="connsiteY2" fmla="*/ 94222 h 3987538"/>
                <a:gd name="connsiteX3" fmla="*/ 380177 w 3497345"/>
                <a:gd name="connsiteY3" fmla="*/ 96449 h 3987538"/>
                <a:gd name="connsiteX4" fmla="*/ 296301 w 3497345"/>
                <a:gd name="connsiteY4" fmla="*/ 222989 h 3987538"/>
                <a:gd name="connsiteX5" fmla="*/ 433634 w 3497345"/>
                <a:gd name="connsiteY5" fmla="*/ 360321 h 3987538"/>
                <a:gd name="connsiteX6" fmla="*/ 570965 w 3497345"/>
                <a:gd name="connsiteY6" fmla="*/ 222989 h 3987538"/>
                <a:gd name="connsiteX7" fmla="*/ 487089 w 3497345"/>
                <a:gd name="connsiteY7" fmla="*/ 96449 h 3987538"/>
                <a:gd name="connsiteX8" fmla="*/ 476055 w 3497345"/>
                <a:gd name="connsiteY8" fmla="*/ 94222 h 3987538"/>
                <a:gd name="connsiteX9" fmla="*/ 476055 w 3497345"/>
                <a:gd name="connsiteY9" fmla="*/ 0 h 3987538"/>
                <a:gd name="connsiteX10" fmla="*/ 777711 w 3497345"/>
                <a:gd name="connsiteY10" fmla="*/ 0 h 3987538"/>
                <a:gd name="connsiteX11" fmla="*/ 777711 w 3497345"/>
                <a:gd name="connsiteY11" fmla="*/ 94222 h 3987538"/>
                <a:gd name="connsiteX12" fmla="*/ 766676 w 3497345"/>
                <a:gd name="connsiteY12" fmla="*/ 96449 h 3987538"/>
                <a:gd name="connsiteX13" fmla="*/ 682800 w 3497345"/>
                <a:gd name="connsiteY13" fmla="*/ 222989 h 3987538"/>
                <a:gd name="connsiteX14" fmla="*/ 820132 w 3497345"/>
                <a:gd name="connsiteY14" fmla="*/ 360321 h 3987538"/>
                <a:gd name="connsiteX15" fmla="*/ 957465 w 3497345"/>
                <a:gd name="connsiteY15" fmla="*/ 222989 h 3987538"/>
                <a:gd name="connsiteX16" fmla="*/ 873589 w 3497345"/>
                <a:gd name="connsiteY16" fmla="*/ 96449 h 3987538"/>
                <a:gd name="connsiteX17" fmla="*/ 862553 w 3497345"/>
                <a:gd name="connsiteY17" fmla="*/ 94222 h 3987538"/>
                <a:gd name="connsiteX18" fmla="*/ 862553 w 3497345"/>
                <a:gd name="connsiteY18" fmla="*/ 0 h 3987538"/>
                <a:gd name="connsiteX19" fmla="*/ 1164210 w 3497345"/>
                <a:gd name="connsiteY19" fmla="*/ 0 h 3987538"/>
                <a:gd name="connsiteX20" fmla="*/ 1164210 w 3497345"/>
                <a:gd name="connsiteY20" fmla="*/ 94222 h 3987538"/>
                <a:gd name="connsiteX21" fmla="*/ 1153175 w 3497345"/>
                <a:gd name="connsiteY21" fmla="*/ 96449 h 3987538"/>
                <a:gd name="connsiteX22" fmla="*/ 1069299 w 3497345"/>
                <a:gd name="connsiteY22" fmla="*/ 222989 h 3987538"/>
                <a:gd name="connsiteX23" fmla="*/ 1206631 w 3497345"/>
                <a:gd name="connsiteY23" fmla="*/ 360321 h 3987538"/>
                <a:gd name="connsiteX24" fmla="*/ 1343963 w 3497345"/>
                <a:gd name="connsiteY24" fmla="*/ 222989 h 3987538"/>
                <a:gd name="connsiteX25" fmla="*/ 1260087 w 3497345"/>
                <a:gd name="connsiteY25" fmla="*/ 96449 h 3987538"/>
                <a:gd name="connsiteX26" fmla="*/ 1249052 w 3497345"/>
                <a:gd name="connsiteY26" fmla="*/ 94222 h 3987538"/>
                <a:gd name="connsiteX27" fmla="*/ 1249052 w 3497345"/>
                <a:gd name="connsiteY27" fmla="*/ 0 h 3987538"/>
                <a:gd name="connsiteX28" fmla="*/ 1556065 w 3497345"/>
                <a:gd name="connsiteY28" fmla="*/ 0 h 3987538"/>
                <a:gd name="connsiteX29" fmla="*/ 1556065 w 3497345"/>
                <a:gd name="connsiteY29" fmla="*/ 94222 h 3987538"/>
                <a:gd name="connsiteX30" fmla="*/ 1545030 w 3497345"/>
                <a:gd name="connsiteY30" fmla="*/ 96449 h 3987538"/>
                <a:gd name="connsiteX31" fmla="*/ 1461154 w 3497345"/>
                <a:gd name="connsiteY31" fmla="*/ 222989 h 3987538"/>
                <a:gd name="connsiteX32" fmla="*/ 1598486 w 3497345"/>
                <a:gd name="connsiteY32" fmla="*/ 360321 h 3987538"/>
                <a:gd name="connsiteX33" fmla="*/ 1735818 w 3497345"/>
                <a:gd name="connsiteY33" fmla="*/ 222989 h 3987538"/>
                <a:gd name="connsiteX34" fmla="*/ 1651942 w 3497345"/>
                <a:gd name="connsiteY34" fmla="*/ 96449 h 3987538"/>
                <a:gd name="connsiteX35" fmla="*/ 1640907 w 3497345"/>
                <a:gd name="connsiteY35" fmla="*/ 94222 h 3987538"/>
                <a:gd name="connsiteX36" fmla="*/ 1640907 w 3497345"/>
                <a:gd name="connsiteY36" fmla="*/ 0 h 3987538"/>
                <a:gd name="connsiteX37" fmla="*/ 1942564 w 3497345"/>
                <a:gd name="connsiteY37" fmla="*/ 0 h 3987538"/>
                <a:gd name="connsiteX38" fmla="*/ 1942564 w 3497345"/>
                <a:gd name="connsiteY38" fmla="*/ 94222 h 3987538"/>
                <a:gd name="connsiteX39" fmla="*/ 1931529 w 3497345"/>
                <a:gd name="connsiteY39" fmla="*/ 96449 h 3987538"/>
                <a:gd name="connsiteX40" fmla="*/ 1847653 w 3497345"/>
                <a:gd name="connsiteY40" fmla="*/ 222989 h 3987538"/>
                <a:gd name="connsiteX41" fmla="*/ 1984985 w 3497345"/>
                <a:gd name="connsiteY41" fmla="*/ 360321 h 3987538"/>
                <a:gd name="connsiteX42" fmla="*/ 2122317 w 3497345"/>
                <a:gd name="connsiteY42" fmla="*/ 222989 h 3987538"/>
                <a:gd name="connsiteX43" fmla="*/ 2038441 w 3497345"/>
                <a:gd name="connsiteY43" fmla="*/ 96449 h 3987538"/>
                <a:gd name="connsiteX44" fmla="*/ 2027406 w 3497345"/>
                <a:gd name="connsiteY44" fmla="*/ 94222 h 3987538"/>
                <a:gd name="connsiteX45" fmla="*/ 2027406 w 3497345"/>
                <a:gd name="connsiteY45" fmla="*/ 0 h 3987538"/>
                <a:gd name="connsiteX46" fmla="*/ 2329063 w 3497345"/>
                <a:gd name="connsiteY46" fmla="*/ 0 h 3987538"/>
                <a:gd name="connsiteX47" fmla="*/ 2329063 w 3497345"/>
                <a:gd name="connsiteY47" fmla="*/ 94222 h 3987538"/>
                <a:gd name="connsiteX48" fmla="*/ 2318028 w 3497345"/>
                <a:gd name="connsiteY48" fmla="*/ 96449 h 3987538"/>
                <a:gd name="connsiteX49" fmla="*/ 2234152 w 3497345"/>
                <a:gd name="connsiteY49" fmla="*/ 222989 h 3987538"/>
                <a:gd name="connsiteX50" fmla="*/ 2371484 w 3497345"/>
                <a:gd name="connsiteY50" fmla="*/ 360321 h 3987538"/>
                <a:gd name="connsiteX51" fmla="*/ 2508816 w 3497345"/>
                <a:gd name="connsiteY51" fmla="*/ 222989 h 3987538"/>
                <a:gd name="connsiteX52" fmla="*/ 2424940 w 3497345"/>
                <a:gd name="connsiteY52" fmla="*/ 96449 h 3987538"/>
                <a:gd name="connsiteX53" fmla="*/ 2413905 w 3497345"/>
                <a:gd name="connsiteY53" fmla="*/ 94222 h 3987538"/>
                <a:gd name="connsiteX54" fmla="*/ 2413905 w 3497345"/>
                <a:gd name="connsiteY54" fmla="*/ 0 h 3987538"/>
                <a:gd name="connsiteX55" fmla="*/ 2735702 w 3497345"/>
                <a:gd name="connsiteY55" fmla="*/ 0 h 3987538"/>
                <a:gd name="connsiteX56" fmla="*/ 2735702 w 3497345"/>
                <a:gd name="connsiteY56" fmla="*/ 94222 h 3987538"/>
                <a:gd name="connsiteX57" fmla="*/ 2724667 w 3497345"/>
                <a:gd name="connsiteY57" fmla="*/ 96449 h 3987538"/>
                <a:gd name="connsiteX58" fmla="*/ 2640791 w 3497345"/>
                <a:gd name="connsiteY58" fmla="*/ 222989 h 3987538"/>
                <a:gd name="connsiteX59" fmla="*/ 2778123 w 3497345"/>
                <a:gd name="connsiteY59" fmla="*/ 360321 h 3987538"/>
                <a:gd name="connsiteX60" fmla="*/ 2915455 w 3497345"/>
                <a:gd name="connsiteY60" fmla="*/ 222989 h 3987538"/>
                <a:gd name="connsiteX61" fmla="*/ 2831579 w 3497345"/>
                <a:gd name="connsiteY61" fmla="*/ 96449 h 3987538"/>
                <a:gd name="connsiteX62" fmla="*/ 2820544 w 3497345"/>
                <a:gd name="connsiteY62" fmla="*/ 94222 h 3987538"/>
                <a:gd name="connsiteX63" fmla="*/ 2820544 w 3497345"/>
                <a:gd name="connsiteY63" fmla="*/ 0 h 3987538"/>
                <a:gd name="connsiteX64" fmla="*/ 3122201 w 3497345"/>
                <a:gd name="connsiteY64" fmla="*/ 0 h 3987538"/>
                <a:gd name="connsiteX65" fmla="*/ 3122201 w 3497345"/>
                <a:gd name="connsiteY65" fmla="*/ 94222 h 3987538"/>
                <a:gd name="connsiteX66" fmla="*/ 3111166 w 3497345"/>
                <a:gd name="connsiteY66" fmla="*/ 96449 h 3987538"/>
                <a:gd name="connsiteX67" fmla="*/ 3027290 w 3497345"/>
                <a:gd name="connsiteY67" fmla="*/ 222989 h 3987538"/>
                <a:gd name="connsiteX68" fmla="*/ 3164622 w 3497345"/>
                <a:gd name="connsiteY68" fmla="*/ 360321 h 3987538"/>
                <a:gd name="connsiteX69" fmla="*/ 3301954 w 3497345"/>
                <a:gd name="connsiteY69" fmla="*/ 222989 h 3987538"/>
                <a:gd name="connsiteX70" fmla="*/ 3218078 w 3497345"/>
                <a:gd name="connsiteY70" fmla="*/ 96449 h 3987538"/>
                <a:gd name="connsiteX71" fmla="*/ 3207043 w 3497345"/>
                <a:gd name="connsiteY71" fmla="*/ 94222 h 3987538"/>
                <a:gd name="connsiteX72" fmla="*/ 3207043 w 3497345"/>
                <a:gd name="connsiteY72" fmla="*/ 0 h 3987538"/>
                <a:gd name="connsiteX73" fmla="*/ 3497345 w 3497345"/>
                <a:gd name="connsiteY73" fmla="*/ 0 h 3987538"/>
                <a:gd name="connsiteX74" fmla="*/ 3497345 w 3497345"/>
                <a:gd name="connsiteY74" fmla="*/ 3987538 h 3987538"/>
                <a:gd name="connsiteX75" fmla="*/ 0 w 3497345"/>
                <a:gd name="connsiteY75" fmla="*/ 3987538 h 398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497345" h="3987538">
                  <a:moveTo>
                    <a:pt x="0" y="0"/>
                  </a:moveTo>
                  <a:lnTo>
                    <a:pt x="391212" y="0"/>
                  </a:lnTo>
                  <a:lnTo>
                    <a:pt x="391212" y="94222"/>
                  </a:lnTo>
                  <a:lnTo>
                    <a:pt x="380177" y="96449"/>
                  </a:lnTo>
                  <a:cubicBezTo>
                    <a:pt x="330887" y="117298"/>
                    <a:pt x="296301" y="166105"/>
                    <a:pt x="296301" y="222989"/>
                  </a:cubicBezTo>
                  <a:cubicBezTo>
                    <a:pt x="296301" y="298835"/>
                    <a:pt x="357787" y="360321"/>
                    <a:pt x="433634" y="360321"/>
                  </a:cubicBezTo>
                  <a:cubicBezTo>
                    <a:pt x="509480" y="360321"/>
                    <a:pt x="570965" y="298835"/>
                    <a:pt x="570965" y="222989"/>
                  </a:cubicBezTo>
                  <a:cubicBezTo>
                    <a:pt x="570965" y="166105"/>
                    <a:pt x="536380" y="117298"/>
                    <a:pt x="487089" y="96449"/>
                  </a:cubicBezTo>
                  <a:lnTo>
                    <a:pt x="476055" y="94222"/>
                  </a:lnTo>
                  <a:lnTo>
                    <a:pt x="476055" y="0"/>
                  </a:lnTo>
                  <a:lnTo>
                    <a:pt x="777711" y="0"/>
                  </a:lnTo>
                  <a:lnTo>
                    <a:pt x="777711" y="94222"/>
                  </a:lnTo>
                  <a:lnTo>
                    <a:pt x="766676" y="96449"/>
                  </a:lnTo>
                  <a:cubicBezTo>
                    <a:pt x="717386" y="117298"/>
                    <a:pt x="682800" y="166105"/>
                    <a:pt x="682800" y="222989"/>
                  </a:cubicBezTo>
                  <a:cubicBezTo>
                    <a:pt x="682800" y="298835"/>
                    <a:pt x="744286" y="360321"/>
                    <a:pt x="820132" y="360321"/>
                  </a:cubicBezTo>
                  <a:cubicBezTo>
                    <a:pt x="895979" y="360321"/>
                    <a:pt x="957465" y="298835"/>
                    <a:pt x="957465" y="222989"/>
                  </a:cubicBezTo>
                  <a:cubicBezTo>
                    <a:pt x="957465" y="166105"/>
                    <a:pt x="922879" y="117298"/>
                    <a:pt x="873589" y="96449"/>
                  </a:cubicBezTo>
                  <a:lnTo>
                    <a:pt x="862553" y="94222"/>
                  </a:lnTo>
                  <a:lnTo>
                    <a:pt x="862553" y="0"/>
                  </a:lnTo>
                  <a:lnTo>
                    <a:pt x="1164210" y="0"/>
                  </a:lnTo>
                  <a:lnTo>
                    <a:pt x="1164210" y="94222"/>
                  </a:lnTo>
                  <a:lnTo>
                    <a:pt x="1153175" y="96449"/>
                  </a:lnTo>
                  <a:cubicBezTo>
                    <a:pt x="1103885" y="117298"/>
                    <a:pt x="1069299" y="166105"/>
                    <a:pt x="1069299" y="222989"/>
                  </a:cubicBezTo>
                  <a:cubicBezTo>
                    <a:pt x="1069299" y="298835"/>
                    <a:pt x="1130785" y="360321"/>
                    <a:pt x="1206631" y="360321"/>
                  </a:cubicBezTo>
                  <a:cubicBezTo>
                    <a:pt x="1282477" y="360321"/>
                    <a:pt x="1343963" y="298835"/>
                    <a:pt x="1343963" y="222989"/>
                  </a:cubicBezTo>
                  <a:cubicBezTo>
                    <a:pt x="1343963" y="166105"/>
                    <a:pt x="1309377" y="117298"/>
                    <a:pt x="1260087" y="96449"/>
                  </a:cubicBezTo>
                  <a:lnTo>
                    <a:pt x="1249052" y="94222"/>
                  </a:lnTo>
                  <a:lnTo>
                    <a:pt x="1249052" y="0"/>
                  </a:lnTo>
                  <a:lnTo>
                    <a:pt x="1556065" y="0"/>
                  </a:lnTo>
                  <a:lnTo>
                    <a:pt x="1556065" y="94222"/>
                  </a:lnTo>
                  <a:lnTo>
                    <a:pt x="1545030" y="96449"/>
                  </a:lnTo>
                  <a:cubicBezTo>
                    <a:pt x="1495740" y="117298"/>
                    <a:pt x="1461154" y="166105"/>
                    <a:pt x="1461154" y="222989"/>
                  </a:cubicBezTo>
                  <a:cubicBezTo>
                    <a:pt x="1461154" y="298835"/>
                    <a:pt x="1522640" y="360321"/>
                    <a:pt x="1598486" y="360321"/>
                  </a:cubicBezTo>
                  <a:cubicBezTo>
                    <a:pt x="1674333" y="360321"/>
                    <a:pt x="1735818" y="298835"/>
                    <a:pt x="1735818" y="222989"/>
                  </a:cubicBezTo>
                  <a:cubicBezTo>
                    <a:pt x="1735818" y="166105"/>
                    <a:pt x="1701232" y="117298"/>
                    <a:pt x="1651942" y="96449"/>
                  </a:cubicBezTo>
                  <a:lnTo>
                    <a:pt x="1640907" y="94222"/>
                  </a:lnTo>
                  <a:lnTo>
                    <a:pt x="1640907" y="0"/>
                  </a:lnTo>
                  <a:lnTo>
                    <a:pt x="1942564" y="0"/>
                  </a:lnTo>
                  <a:lnTo>
                    <a:pt x="1942564" y="94222"/>
                  </a:lnTo>
                  <a:lnTo>
                    <a:pt x="1931529" y="96449"/>
                  </a:lnTo>
                  <a:cubicBezTo>
                    <a:pt x="1882239" y="117298"/>
                    <a:pt x="1847653" y="166105"/>
                    <a:pt x="1847653" y="222989"/>
                  </a:cubicBezTo>
                  <a:cubicBezTo>
                    <a:pt x="1847653" y="298835"/>
                    <a:pt x="1909139" y="360321"/>
                    <a:pt x="1984985" y="360321"/>
                  </a:cubicBezTo>
                  <a:cubicBezTo>
                    <a:pt x="2060831" y="360321"/>
                    <a:pt x="2122317" y="298835"/>
                    <a:pt x="2122317" y="222989"/>
                  </a:cubicBezTo>
                  <a:cubicBezTo>
                    <a:pt x="2122317" y="166105"/>
                    <a:pt x="2087731" y="117298"/>
                    <a:pt x="2038441" y="96449"/>
                  </a:cubicBezTo>
                  <a:lnTo>
                    <a:pt x="2027406" y="94222"/>
                  </a:lnTo>
                  <a:lnTo>
                    <a:pt x="2027406" y="0"/>
                  </a:lnTo>
                  <a:lnTo>
                    <a:pt x="2329063" y="0"/>
                  </a:lnTo>
                  <a:lnTo>
                    <a:pt x="2329063" y="94222"/>
                  </a:lnTo>
                  <a:lnTo>
                    <a:pt x="2318028" y="96449"/>
                  </a:lnTo>
                  <a:cubicBezTo>
                    <a:pt x="2268738" y="117298"/>
                    <a:pt x="2234152" y="166105"/>
                    <a:pt x="2234152" y="222989"/>
                  </a:cubicBezTo>
                  <a:cubicBezTo>
                    <a:pt x="2234152" y="298835"/>
                    <a:pt x="2295638" y="360321"/>
                    <a:pt x="2371484" y="360321"/>
                  </a:cubicBezTo>
                  <a:cubicBezTo>
                    <a:pt x="2447330" y="360321"/>
                    <a:pt x="2508816" y="298835"/>
                    <a:pt x="2508816" y="222989"/>
                  </a:cubicBezTo>
                  <a:cubicBezTo>
                    <a:pt x="2508816" y="166105"/>
                    <a:pt x="2474230" y="117298"/>
                    <a:pt x="2424940" y="96449"/>
                  </a:cubicBezTo>
                  <a:lnTo>
                    <a:pt x="2413905" y="94222"/>
                  </a:lnTo>
                  <a:lnTo>
                    <a:pt x="2413905" y="0"/>
                  </a:lnTo>
                  <a:lnTo>
                    <a:pt x="2735702" y="0"/>
                  </a:lnTo>
                  <a:lnTo>
                    <a:pt x="2735702" y="94222"/>
                  </a:lnTo>
                  <a:lnTo>
                    <a:pt x="2724667" y="96449"/>
                  </a:lnTo>
                  <a:cubicBezTo>
                    <a:pt x="2675377" y="117298"/>
                    <a:pt x="2640791" y="166105"/>
                    <a:pt x="2640791" y="222989"/>
                  </a:cubicBezTo>
                  <a:cubicBezTo>
                    <a:pt x="2640791" y="298835"/>
                    <a:pt x="2702277" y="360321"/>
                    <a:pt x="2778123" y="360321"/>
                  </a:cubicBezTo>
                  <a:cubicBezTo>
                    <a:pt x="2853969" y="360321"/>
                    <a:pt x="2915455" y="298835"/>
                    <a:pt x="2915455" y="222989"/>
                  </a:cubicBezTo>
                  <a:cubicBezTo>
                    <a:pt x="2915455" y="166105"/>
                    <a:pt x="2880869" y="117298"/>
                    <a:pt x="2831579" y="96449"/>
                  </a:cubicBezTo>
                  <a:lnTo>
                    <a:pt x="2820544" y="94222"/>
                  </a:lnTo>
                  <a:lnTo>
                    <a:pt x="2820544" y="0"/>
                  </a:lnTo>
                  <a:lnTo>
                    <a:pt x="3122201" y="0"/>
                  </a:lnTo>
                  <a:lnTo>
                    <a:pt x="3122201" y="94222"/>
                  </a:lnTo>
                  <a:lnTo>
                    <a:pt x="3111166" y="96449"/>
                  </a:lnTo>
                  <a:cubicBezTo>
                    <a:pt x="3061876" y="117298"/>
                    <a:pt x="3027290" y="166105"/>
                    <a:pt x="3027290" y="222989"/>
                  </a:cubicBezTo>
                  <a:cubicBezTo>
                    <a:pt x="3027290" y="298835"/>
                    <a:pt x="3088776" y="360321"/>
                    <a:pt x="3164622" y="360321"/>
                  </a:cubicBezTo>
                  <a:cubicBezTo>
                    <a:pt x="3240468" y="360321"/>
                    <a:pt x="3301954" y="298835"/>
                    <a:pt x="3301954" y="222989"/>
                  </a:cubicBezTo>
                  <a:cubicBezTo>
                    <a:pt x="3301954" y="166105"/>
                    <a:pt x="3267368" y="117298"/>
                    <a:pt x="3218078" y="96449"/>
                  </a:cubicBezTo>
                  <a:lnTo>
                    <a:pt x="3207043" y="94222"/>
                  </a:lnTo>
                  <a:lnTo>
                    <a:pt x="3207043" y="0"/>
                  </a:lnTo>
                  <a:lnTo>
                    <a:pt x="3497345" y="0"/>
                  </a:lnTo>
                  <a:lnTo>
                    <a:pt x="3497345" y="3987538"/>
                  </a:lnTo>
                  <a:lnTo>
                    <a:pt x="0" y="39875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A0A28E4-073A-89DF-D037-F76B845F1AF6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2637500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09C3E4-091B-C7A7-9C86-E658DBFC4EFE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3066724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F9299C5-79B1-9B93-8721-BA7A9540E4D7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3495948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FBDC7BD-2DE5-4203-F02D-FF4D983904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3925173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15FE1BC-EBDA-4385-F264-A6FA36C70126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4354397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CD6A419-31F3-C91A-52FD-50B8E0F7EB56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4783621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CEB9678-BC03-4E06-51E7-CD615F283C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5212846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1DD224D-7584-3052-6C55-8942EA32B20C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5642070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D293637-B033-7229-F290-C8CF53F7E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412" y="2215298"/>
              <a:ext cx="0" cy="384689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BBFA0E2-BD72-95F1-1F89-5AE6ACC42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26" y="2215298"/>
              <a:ext cx="0" cy="3846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E81238-285C-EC37-C6F8-5C21042052A8}"/>
              </a:ext>
            </a:extLst>
          </p:cNvPr>
          <p:cNvSpPr txBox="1"/>
          <p:nvPr/>
        </p:nvSpPr>
        <p:spPr>
          <a:xfrm>
            <a:off x="292230" y="188795"/>
            <a:ext cx="27526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</a:rPr>
              <a:t>CHAPTER </a:t>
            </a:r>
            <a:r>
              <a:rPr lang="en-US" altLang="ko-KR" sz="2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br>
              <a:rPr lang="en-US" altLang="ko-KR" sz="2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모델링 </a:t>
            </a:r>
            <a:endParaRPr lang="en-US" altLang="ko-KR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3D Object 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Representation</a:t>
            </a:r>
            <a:endParaRPr lang="ko-KR" altLang="en-US" sz="2800" dirty="0"/>
          </a:p>
          <a:p>
            <a:endParaRPr lang="ko-KR" altLang="en-US" dirty="0"/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2451244-2BB2-C404-EBBB-A697391F2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51382"/>
              </p:ext>
            </p:extLst>
          </p:nvPr>
        </p:nvGraphicFramePr>
        <p:xfrm>
          <a:off x="4115968" y="297890"/>
          <a:ext cx="7814820" cy="5829909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60494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60494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60494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</a:tblGrid>
              <a:tr h="623868">
                <a:tc>
                  <a:txBody>
                    <a:bodyPr/>
                    <a:lstStyle/>
                    <a:p>
                      <a:pPr rtl="0"/>
                      <a:r>
                        <a:rPr lang="ko-KR" altLang="en-US" sz="1600" b="0" cap="all" spc="15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 방법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600" b="0" cap="all" spc="15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600" b="0" cap="all" spc="15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주로 사용되는 분야</a:t>
                      </a:r>
                      <a:endParaRPr lang="en-US" altLang="ko-KR" sz="1600" b="0" cap="all" spc="15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763185"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다각형 표면 모델링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(Polygon Modeling)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다각형 면을 사용하여 객체의 표면을 모델링함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개발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시뮬레이션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모델링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763185"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곡면 모델링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(Curve Surface Modeling)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NURBS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곡선 곡면을 사용하여 부드러운 곡선과 곡면을 만듦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자동차 디자인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 디자인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공학 응용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127432"/>
                  </a:ext>
                </a:extLst>
              </a:tr>
              <a:tr h="972162"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솔리드 모델링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(Solid Modeling)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입체 물체를 정확하게 모델링함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부울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연산을 사용하여 객체를 결합하거나 수정함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공학 설계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제조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 디자인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311460"/>
                  </a:ext>
                </a:extLst>
              </a:tr>
              <a:tr h="763185"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스위핑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(Sweeping)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프로필을 경로에 따라 이동하여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모델을 생성함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 디자인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건축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50255"/>
                  </a:ext>
                </a:extLst>
              </a:tr>
              <a:tr h="972162"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프랙탈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모델링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(Fractal Modeling)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수학적으로 생성된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자기유사한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패턴을 사용하여 복잡한 구조를 만듦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지형 생성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 현상 모델링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예술과 그래픽 디자인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2162"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기하학 입자 시스템 모델링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(Geometry Particle System Modeling)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입자 시스템을 사용하여 특수 효과와 구조를 모델링함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 효과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애니메이션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시뮬레이션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개발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VFX</a:t>
                      </a:r>
                      <a:endParaRPr lang="ko-KR" altLang="en-US" sz="12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7FD9A0-1D38-B327-1A3B-09A3532EF55F}"/>
              </a:ext>
            </a:extLst>
          </p:cNvPr>
          <p:cNvSpPr txBox="1"/>
          <p:nvPr/>
        </p:nvSpPr>
        <p:spPr>
          <a:xfrm>
            <a:off x="1105593" y="2580994"/>
            <a:ext cx="3054285" cy="354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차원 그래픽스의 모델은 실세계나 사람의 상상 속에 존재하는 객체를 </a:t>
            </a:r>
            <a:endParaRPr lang="en-US" altLang="ko-KR" sz="19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차원 좌표계를 사용하여 표현한 것으로 </a:t>
            </a:r>
            <a:endParaRPr lang="en-US" altLang="ko-KR" sz="19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모델링은 이러한 모델의 형상을 만들어 나가는 과정이다</a:t>
            </a:r>
          </a:p>
        </p:txBody>
      </p:sp>
    </p:spTree>
    <p:extLst>
      <p:ext uri="{BB962C8B-B14F-4D97-AF65-F5344CB8AC3E}">
        <p14:creationId xmlns:p14="http://schemas.microsoft.com/office/powerpoint/2010/main" val="247667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C3434D4-072D-DA33-0387-56BA942C79FF}"/>
              </a:ext>
            </a:extLst>
          </p:cNvPr>
          <p:cNvSpPr txBox="1"/>
          <p:nvPr/>
        </p:nvSpPr>
        <p:spPr>
          <a:xfrm>
            <a:off x="292232" y="188536"/>
            <a:ext cx="2941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</a:rPr>
              <a:t>CHAPTER </a:t>
            </a:r>
            <a:r>
              <a:rPr lang="en-US" altLang="ko-KR" sz="2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br>
              <a:rPr lang="en-US" altLang="ko-KR" sz="2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투영 </a:t>
            </a:r>
            <a:endParaRPr lang="en-US" altLang="ko-KR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Projection</a:t>
            </a:r>
            <a:endParaRPr lang="ko-KR" altLang="en-US" sz="2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27C17B0-8B62-52A3-A078-B3824CAE9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2408"/>
              </p:ext>
            </p:extLst>
          </p:nvPr>
        </p:nvGraphicFramePr>
        <p:xfrm>
          <a:off x="3864989" y="301658"/>
          <a:ext cx="7843101" cy="590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367">
                  <a:extLst>
                    <a:ext uri="{9D8B030D-6E8A-4147-A177-3AD203B41FA5}">
                      <a16:colId xmlns:a16="http://schemas.microsoft.com/office/drawing/2014/main" val="1157892725"/>
                    </a:ext>
                  </a:extLst>
                </a:gridCol>
                <a:gridCol w="2614367">
                  <a:extLst>
                    <a:ext uri="{9D8B030D-6E8A-4147-A177-3AD203B41FA5}">
                      <a16:colId xmlns:a16="http://schemas.microsoft.com/office/drawing/2014/main" val="509630442"/>
                    </a:ext>
                  </a:extLst>
                </a:gridCol>
                <a:gridCol w="2614367">
                  <a:extLst>
                    <a:ext uri="{9D8B030D-6E8A-4147-A177-3AD203B41FA5}">
                      <a16:colId xmlns:a16="http://schemas.microsoft.com/office/drawing/2014/main" val="3874037798"/>
                    </a:ext>
                  </a:extLst>
                </a:gridCol>
              </a:tblGrid>
              <a:tr h="105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평행 투영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(Orthographic Projection)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원근 투영 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(Perspective Projection)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85518"/>
                  </a:ext>
                </a:extLst>
              </a:tr>
              <a:tr h="1138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투영 방법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선이 평행함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원근법을 따름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82794"/>
                  </a:ext>
                </a:extLst>
              </a:tr>
              <a:tr h="1138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깊이 및 원근 효과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제거됨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보존됨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526637"/>
                  </a:ext>
                </a:extLst>
              </a:tr>
              <a:tr h="1138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크기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객체가 동일한 크기로 보임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가까운 객체는 크게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먼 객체는 작게 보임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81763"/>
                  </a:ext>
                </a:extLst>
              </a:tr>
              <a:tr h="1434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사례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기술적인 그림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CAD, 2D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스프라이트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렌더링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 제작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가상 현실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시뮬레이션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 그래픽스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73028"/>
                  </a:ext>
                </a:extLst>
              </a:tr>
            </a:tbl>
          </a:graphicData>
        </a:graphic>
      </p:graphicFrame>
      <p:pic>
        <p:nvPicPr>
          <p:cNvPr id="16" name="그림 15" descr="직사각형, 스크린샷, 사각형, 디자인이(가) 표시된 사진&#10;&#10;자동 생성된 설명">
            <a:extLst>
              <a:ext uri="{FF2B5EF4-FFF2-40B4-BE49-F238E27FC236}">
                <a16:creationId xmlns:a16="http://schemas.microsoft.com/office/drawing/2014/main" id="{9B65B659-9935-BAC9-A3C7-1258DBFC8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05" y="1513791"/>
            <a:ext cx="2703289" cy="2160219"/>
          </a:xfrm>
          <a:prstGeom prst="rect">
            <a:avLst/>
          </a:prstGeom>
        </p:spPr>
      </p:pic>
      <p:pic>
        <p:nvPicPr>
          <p:cNvPr id="18" name="그림 17" descr="디자인, 직사각형, 집이(가) 표시된 사진&#10;&#10;자동 생성된 설명">
            <a:extLst>
              <a:ext uri="{FF2B5EF4-FFF2-40B4-BE49-F238E27FC236}">
                <a16:creationId xmlns:a16="http://schemas.microsoft.com/office/drawing/2014/main" id="{51D5A0E4-0D33-2762-7996-BBB3456E4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6" y="3902936"/>
            <a:ext cx="2703288" cy="21602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059A09-0D39-520D-3996-95635DF27754}"/>
              </a:ext>
            </a:extLst>
          </p:cNvPr>
          <p:cNvSpPr txBox="1"/>
          <p:nvPr/>
        </p:nvSpPr>
        <p:spPr>
          <a:xfrm>
            <a:off x="1320434" y="3489344"/>
            <a:ext cx="12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△</a:t>
            </a:r>
            <a:r>
              <a:rPr lang="ko-KR" altLang="en-US" sz="1400" dirty="0"/>
              <a:t>평행 투영</a:t>
            </a:r>
            <a:r>
              <a:rPr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25FAEE-8EBC-07D7-6171-4525C276C663}"/>
              </a:ext>
            </a:extLst>
          </p:cNvPr>
          <p:cNvSpPr txBox="1"/>
          <p:nvPr/>
        </p:nvSpPr>
        <p:spPr>
          <a:xfrm>
            <a:off x="1320434" y="5774489"/>
            <a:ext cx="12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△</a:t>
            </a:r>
            <a:r>
              <a:rPr lang="ko-KR" altLang="en-US" sz="1400" dirty="0"/>
              <a:t>원근 투영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013765E-EDC5-AE31-1B1E-0BBACB18CBB5}"/>
              </a:ext>
            </a:extLst>
          </p:cNvPr>
          <p:cNvGrpSpPr/>
          <p:nvPr/>
        </p:nvGrpSpPr>
        <p:grpSpPr>
          <a:xfrm>
            <a:off x="292230" y="2051619"/>
            <a:ext cx="3506772" cy="3931355"/>
            <a:chOff x="226242" y="2215298"/>
            <a:chExt cx="3836710" cy="38468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6AC8013E-3212-8E0B-73CC-FB0CE2132579}"/>
                </a:ext>
              </a:extLst>
            </p:cNvPr>
            <p:cNvSpPr/>
            <p:nvPr/>
          </p:nvSpPr>
          <p:spPr>
            <a:xfrm>
              <a:off x="226242" y="2215299"/>
              <a:ext cx="3836710" cy="3846898"/>
            </a:xfrm>
            <a:custGeom>
              <a:avLst/>
              <a:gdLst>
                <a:gd name="connsiteX0" fmla="*/ 0 w 3497345"/>
                <a:gd name="connsiteY0" fmla="*/ 0 h 3987538"/>
                <a:gd name="connsiteX1" fmla="*/ 391212 w 3497345"/>
                <a:gd name="connsiteY1" fmla="*/ 0 h 3987538"/>
                <a:gd name="connsiteX2" fmla="*/ 391212 w 3497345"/>
                <a:gd name="connsiteY2" fmla="*/ 94222 h 3987538"/>
                <a:gd name="connsiteX3" fmla="*/ 380177 w 3497345"/>
                <a:gd name="connsiteY3" fmla="*/ 96449 h 3987538"/>
                <a:gd name="connsiteX4" fmla="*/ 296301 w 3497345"/>
                <a:gd name="connsiteY4" fmla="*/ 222989 h 3987538"/>
                <a:gd name="connsiteX5" fmla="*/ 433634 w 3497345"/>
                <a:gd name="connsiteY5" fmla="*/ 360321 h 3987538"/>
                <a:gd name="connsiteX6" fmla="*/ 570965 w 3497345"/>
                <a:gd name="connsiteY6" fmla="*/ 222989 h 3987538"/>
                <a:gd name="connsiteX7" fmla="*/ 487089 w 3497345"/>
                <a:gd name="connsiteY7" fmla="*/ 96449 h 3987538"/>
                <a:gd name="connsiteX8" fmla="*/ 476055 w 3497345"/>
                <a:gd name="connsiteY8" fmla="*/ 94222 h 3987538"/>
                <a:gd name="connsiteX9" fmla="*/ 476055 w 3497345"/>
                <a:gd name="connsiteY9" fmla="*/ 0 h 3987538"/>
                <a:gd name="connsiteX10" fmla="*/ 777711 w 3497345"/>
                <a:gd name="connsiteY10" fmla="*/ 0 h 3987538"/>
                <a:gd name="connsiteX11" fmla="*/ 777711 w 3497345"/>
                <a:gd name="connsiteY11" fmla="*/ 94222 h 3987538"/>
                <a:gd name="connsiteX12" fmla="*/ 766676 w 3497345"/>
                <a:gd name="connsiteY12" fmla="*/ 96449 h 3987538"/>
                <a:gd name="connsiteX13" fmla="*/ 682800 w 3497345"/>
                <a:gd name="connsiteY13" fmla="*/ 222989 h 3987538"/>
                <a:gd name="connsiteX14" fmla="*/ 820132 w 3497345"/>
                <a:gd name="connsiteY14" fmla="*/ 360321 h 3987538"/>
                <a:gd name="connsiteX15" fmla="*/ 957465 w 3497345"/>
                <a:gd name="connsiteY15" fmla="*/ 222989 h 3987538"/>
                <a:gd name="connsiteX16" fmla="*/ 873589 w 3497345"/>
                <a:gd name="connsiteY16" fmla="*/ 96449 h 3987538"/>
                <a:gd name="connsiteX17" fmla="*/ 862553 w 3497345"/>
                <a:gd name="connsiteY17" fmla="*/ 94222 h 3987538"/>
                <a:gd name="connsiteX18" fmla="*/ 862553 w 3497345"/>
                <a:gd name="connsiteY18" fmla="*/ 0 h 3987538"/>
                <a:gd name="connsiteX19" fmla="*/ 1164210 w 3497345"/>
                <a:gd name="connsiteY19" fmla="*/ 0 h 3987538"/>
                <a:gd name="connsiteX20" fmla="*/ 1164210 w 3497345"/>
                <a:gd name="connsiteY20" fmla="*/ 94222 h 3987538"/>
                <a:gd name="connsiteX21" fmla="*/ 1153175 w 3497345"/>
                <a:gd name="connsiteY21" fmla="*/ 96449 h 3987538"/>
                <a:gd name="connsiteX22" fmla="*/ 1069299 w 3497345"/>
                <a:gd name="connsiteY22" fmla="*/ 222989 h 3987538"/>
                <a:gd name="connsiteX23" fmla="*/ 1206631 w 3497345"/>
                <a:gd name="connsiteY23" fmla="*/ 360321 h 3987538"/>
                <a:gd name="connsiteX24" fmla="*/ 1343963 w 3497345"/>
                <a:gd name="connsiteY24" fmla="*/ 222989 h 3987538"/>
                <a:gd name="connsiteX25" fmla="*/ 1260087 w 3497345"/>
                <a:gd name="connsiteY25" fmla="*/ 96449 h 3987538"/>
                <a:gd name="connsiteX26" fmla="*/ 1249052 w 3497345"/>
                <a:gd name="connsiteY26" fmla="*/ 94222 h 3987538"/>
                <a:gd name="connsiteX27" fmla="*/ 1249052 w 3497345"/>
                <a:gd name="connsiteY27" fmla="*/ 0 h 3987538"/>
                <a:gd name="connsiteX28" fmla="*/ 1556065 w 3497345"/>
                <a:gd name="connsiteY28" fmla="*/ 0 h 3987538"/>
                <a:gd name="connsiteX29" fmla="*/ 1556065 w 3497345"/>
                <a:gd name="connsiteY29" fmla="*/ 94222 h 3987538"/>
                <a:gd name="connsiteX30" fmla="*/ 1545030 w 3497345"/>
                <a:gd name="connsiteY30" fmla="*/ 96449 h 3987538"/>
                <a:gd name="connsiteX31" fmla="*/ 1461154 w 3497345"/>
                <a:gd name="connsiteY31" fmla="*/ 222989 h 3987538"/>
                <a:gd name="connsiteX32" fmla="*/ 1598486 w 3497345"/>
                <a:gd name="connsiteY32" fmla="*/ 360321 h 3987538"/>
                <a:gd name="connsiteX33" fmla="*/ 1735818 w 3497345"/>
                <a:gd name="connsiteY33" fmla="*/ 222989 h 3987538"/>
                <a:gd name="connsiteX34" fmla="*/ 1651942 w 3497345"/>
                <a:gd name="connsiteY34" fmla="*/ 96449 h 3987538"/>
                <a:gd name="connsiteX35" fmla="*/ 1640907 w 3497345"/>
                <a:gd name="connsiteY35" fmla="*/ 94222 h 3987538"/>
                <a:gd name="connsiteX36" fmla="*/ 1640907 w 3497345"/>
                <a:gd name="connsiteY36" fmla="*/ 0 h 3987538"/>
                <a:gd name="connsiteX37" fmla="*/ 1942564 w 3497345"/>
                <a:gd name="connsiteY37" fmla="*/ 0 h 3987538"/>
                <a:gd name="connsiteX38" fmla="*/ 1942564 w 3497345"/>
                <a:gd name="connsiteY38" fmla="*/ 94222 h 3987538"/>
                <a:gd name="connsiteX39" fmla="*/ 1931529 w 3497345"/>
                <a:gd name="connsiteY39" fmla="*/ 96449 h 3987538"/>
                <a:gd name="connsiteX40" fmla="*/ 1847653 w 3497345"/>
                <a:gd name="connsiteY40" fmla="*/ 222989 h 3987538"/>
                <a:gd name="connsiteX41" fmla="*/ 1984985 w 3497345"/>
                <a:gd name="connsiteY41" fmla="*/ 360321 h 3987538"/>
                <a:gd name="connsiteX42" fmla="*/ 2122317 w 3497345"/>
                <a:gd name="connsiteY42" fmla="*/ 222989 h 3987538"/>
                <a:gd name="connsiteX43" fmla="*/ 2038441 w 3497345"/>
                <a:gd name="connsiteY43" fmla="*/ 96449 h 3987538"/>
                <a:gd name="connsiteX44" fmla="*/ 2027406 w 3497345"/>
                <a:gd name="connsiteY44" fmla="*/ 94222 h 3987538"/>
                <a:gd name="connsiteX45" fmla="*/ 2027406 w 3497345"/>
                <a:gd name="connsiteY45" fmla="*/ 0 h 3987538"/>
                <a:gd name="connsiteX46" fmla="*/ 2329063 w 3497345"/>
                <a:gd name="connsiteY46" fmla="*/ 0 h 3987538"/>
                <a:gd name="connsiteX47" fmla="*/ 2329063 w 3497345"/>
                <a:gd name="connsiteY47" fmla="*/ 94222 h 3987538"/>
                <a:gd name="connsiteX48" fmla="*/ 2318028 w 3497345"/>
                <a:gd name="connsiteY48" fmla="*/ 96449 h 3987538"/>
                <a:gd name="connsiteX49" fmla="*/ 2234152 w 3497345"/>
                <a:gd name="connsiteY49" fmla="*/ 222989 h 3987538"/>
                <a:gd name="connsiteX50" fmla="*/ 2371484 w 3497345"/>
                <a:gd name="connsiteY50" fmla="*/ 360321 h 3987538"/>
                <a:gd name="connsiteX51" fmla="*/ 2508816 w 3497345"/>
                <a:gd name="connsiteY51" fmla="*/ 222989 h 3987538"/>
                <a:gd name="connsiteX52" fmla="*/ 2424940 w 3497345"/>
                <a:gd name="connsiteY52" fmla="*/ 96449 h 3987538"/>
                <a:gd name="connsiteX53" fmla="*/ 2413905 w 3497345"/>
                <a:gd name="connsiteY53" fmla="*/ 94222 h 3987538"/>
                <a:gd name="connsiteX54" fmla="*/ 2413905 w 3497345"/>
                <a:gd name="connsiteY54" fmla="*/ 0 h 3987538"/>
                <a:gd name="connsiteX55" fmla="*/ 2735702 w 3497345"/>
                <a:gd name="connsiteY55" fmla="*/ 0 h 3987538"/>
                <a:gd name="connsiteX56" fmla="*/ 2735702 w 3497345"/>
                <a:gd name="connsiteY56" fmla="*/ 94222 h 3987538"/>
                <a:gd name="connsiteX57" fmla="*/ 2724667 w 3497345"/>
                <a:gd name="connsiteY57" fmla="*/ 96449 h 3987538"/>
                <a:gd name="connsiteX58" fmla="*/ 2640791 w 3497345"/>
                <a:gd name="connsiteY58" fmla="*/ 222989 h 3987538"/>
                <a:gd name="connsiteX59" fmla="*/ 2778123 w 3497345"/>
                <a:gd name="connsiteY59" fmla="*/ 360321 h 3987538"/>
                <a:gd name="connsiteX60" fmla="*/ 2915455 w 3497345"/>
                <a:gd name="connsiteY60" fmla="*/ 222989 h 3987538"/>
                <a:gd name="connsiteX61" fmla="*/ 2831579 w 3497345"/>
                <a:gd name="connsiteY61" fmla="*/ 96449 h 3987538"/>
                <a:gd name="connsiteX62" fmla="*/ 2820544 w 3497345"/>
                <a:gd name="connsiteY62" fmla="*/ 94222 h 3987538"/>
                <a:gd name="connsiteX63" fmla="*/ 2820544 w 3497345"/>
                <a:gd name="connsiteY63" fmla="*/ 0 h 3987538"/>
                <a:gd name="connsiteX64" fmla="*/ 3122201 w 3497345"/>
                <a:gd name="connsiteY64" fmla="*/ 0 h 3987538"/>
                <a:gd name="connsiteX65" fmla="*/ 3122201 w 3497345"/>
                <a:gd name="connsiteY65" fmla="*/ 94222 h 3987538"/>
                <a:gd name="connsiteX66" fmla="*/ 3111166 w 3497345"/>
                <a:gd name="connsiteY66" fmla="*/ 96449 h 3987538"/>
                <a:gd name="connsiteX67" fmla="*/ 3027290 w 3497345"/>
                <a:gd name="connsiteY67" fmla="*/ 222989 h 3987538"/>
                <a:gd name="connsiteX68" fmla="*/ 3164622 w 3497345"/>
                <a:gd name="connsiteY68" fmla="*/ 360321 h 3987538"/>
                <a:gd name="connsiteX69" fmla="*/ 3301954 w 3497345"/>
                <a:gd name="connsiteY69" fmla="*/ 222989 h 3987538"/>
                <a:gd name="connsiteX70" fmla="*/ 3218078 w 3497345"/>
                <a:gd name="connsiteY70" fmla="*/ 96449 h 3987538"/>
                <a:gd name="connsiteX71" fmla="*/ 3207043 w 3497345"/>
                <a:gd name="connsiteY71" fmla="*/ 94222 h 3987538"/>
                <a:gd name="connsiteX72" fmla="*/ 3207043 w 3497345"/>
                <a:gd name="connsiteY72" fmla="*/ 0 h 3987538"/>
                <a:gd name="connsiteX73" fmla="*/ 3497345 w 3497345"/>
                <a:gd name="connsiteY73" fmla="*/ 0 h 3987538"/>
                <a:gd name="connsiteX74" fmla="*/ 3497345 w 3497345"/>
                <a:gd name="connsiteY74" fmla="*/ 3987538 h 3987538"/>
                <a:gd name="connsiteX75" fmla="*/ 0 w 3497345"/>
                <a:gd name="connsiteY75" fmla="*/ 3987538 h 398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497345" h="3987538">
                  <a:moveTo>
                    <a:pt x="0" y="0"/>
                  </a:moveTo>
                  <a:lnTo>
                    <a:pt x="391212" y="0"/>
                  </a:lnTo>
                  <a:lnTo>
                    <a:pt x="391212" y="94222"/>
                  </a:lnTo>
                  <a:lnTo>
                    <a:pt x="380177" y="96449"/>
                  </a:lnTo>
                  <a:cubicBezTo>
                    <a:pt x="330887" y="117298"/>
                    <a:pt x="296301" y="166105"/>
                    <a:pt x="296301" y="222989"/>
                  </a:cubicBezTo>
                  <a:cubicBezTo>
                    <a:pt x="296301" y="298835"/>
                    <a:pt x="357787" y="360321"/>
                    <a:pt x="433634" y="360321"/>
                  </a:cubicBezTo>
                  <a:cubicBezTo>
                    <a:pt x="509480" y="360321"/>
                    <a:pt x="570965" y="298835"/>
                    <a:pt x="570965" y="222989"/>
                  </a:cubicBezTo>
                  <a:cubicBezTo>
                    <a:pt x="570965" y="166105"/>
                    <a:pt x="536380" y="117298"/>
                    <a:pt x="487089" y="96449"/>
                  </a:cubicBezTo>
                  <a:lnTo>
                    <a:pt x="476055" y="94222"/>
                  </a:lnTo>
                  <a:lnTo>
                    <a:pt x="476055" y="0"/>
                  </a:lnTo>
                  <a:lnTo>
                    <a:pt x="777711" y="0"/>
                  </a:lnTo>
                  <a:lnTo>
                    <a:pt x="777711" y="94222"/>
                  </a:lnTo>
                  <a:lnTo>
                    <a:pt x="766676" y="96449"/>
                  </a:lnTo>
                  <a:cubicBezTo>
                    <a:pt x="717386" y="117298"/>
                    <a:pt x="682800" y="166105"/>
                    <a:pt x="682800" y="222989"/>
                  </a:cubicBezTo>
                  <a:cubicBezTo>
                    <a:pt x="682800" y="298835"/>
                    <a:pt x="744286" y="360321"/>
                    <a:pt x="820132" y="360321"/>
                  </a:cubicBezTo>
                  <a:cubicBezTo>
                    <a:pt x="895979" y="360321"/>
                    <a:pt x="957465" y="298835"/>
                    <a:pt x="957465" y="222989"/>
                  </a:cubicBezTo>
                  <a:cubicBezTo>
                    <a:pt x="957465" y="166105"/>
                    <a:pt x="922879" y="117298"/>
                    <a:pt x="873589" y="96449"/>
                  </a:cubicBezTo>
                  <a:lnTo>
                    <a:pt x="862553" y="94222"/>
                  </a:lnTo>
                  <a:lnTo>
                    <a:pt x="862553" y="0"/>
                  </a:lnTo>
                  <a:lnTo>
                    <a:pt x="1164210" y="0"/>
                  </a:lnTo>
                  <a:lnTo>
                    <a:pt x="1164210" y="94222"/>
                  </a:lnTo>
                  <a:lnTo>
                    <a:pt x="1153175" y="96449"/>
                  </a:lnTo>
                  <a:cubicBezTo>
                    <a:pt x="1103885" y="117298"/>
                    <a:pt x="1069299" y="166105"/>
                    <a:pt x="1069299" y="222989"/>
                  </a:cubicBezTo>
                  <a:cubicBezTo>
                    <a:pt x="1069299" y="298835"/>
                    <a:pt x="1130785" y="360321"/>
                    <a:pt x="1206631" y="360321"/>
                  </a:cubicBezTo>
                  <a:cubicBezTo>
                    <a:pt x="1282477" y="360321"/>
                    <a:pt x="1343963" y="298835"/>
                    <a:pt x="1343963" y="222989"/>
                  </a:cubicBezTo>
                  <a:cubicBezTo>
                    <a:pt x="1343963" y="166105"/>
                    <a:pt x="1309377" y="117298"/>
                    <a:pt x="1260087" y="96449"/>
                  </a:cubicBezTo>
                  <a:lnTo>
                    <a:pt x="1249052" y="94222"/>
                  </a:lnTo>
                  <a:lnTo>
                    <a:pt x="1249052" y="0"/>
                  </a:lnTo>
                  <a:lnTo>
                    <a:pt x="1556065" y="0"/>
                  </a:lnTo>
                  <a:lnTo>
                    <a:pt x="1556065" y="94222"/>
                  </a:lnTo>
                  <a:lnTo>
                    <a:pt x="1545030" y="96449"/>
                  </a:lnTo>
                  <a:cubicBezTo>
                    <a:pt x="1495740" y="117298"/>
                    <a:pt x="1461154" y="166105"/>
                    <a:pt x="1461154" y="222989"/>
                  </a:cubicBezTo>
                  <a:cubicBezTo>
                    <a:pt x="1461154" y="298835"/>
                    <a:pt x="1522640" y="360321"/>
                    <a:pt x="1598486" y="360321"/>
                  </a:cubicBezTo>
                  <a:cubicBezTo>
                    <a:pt x="1674333" y="360321"/>
                    <a:pt x="1735818" y="298835"/>
                    <a:pt x="1735818" y="222989"/>
                  </a:cubicBezTo>
                  <a:cubicBezTo>
                    <a:pt x="1735818" y="166105"/>
                    <a:pt x="1701232" y="117298"/>
                    <a:pt x="1651942" y="96449"/>
                  </a:cubicBezTo>
                  <a:lnTo>
                    <a:pt x="1640907" y="94222"/>
                  </a:lnTo>
                  <a:lnTo>
                    <a:pt x="1640907" y="0"/>
                  </a:lnTo>
                  <a:lnTo>
                    <a:pt x="1942564" y="0"/>
                  </a:lnTo>
                  <a:lnTo>
                    <a:pt x="1942564" y="94222"/>
                  </a:lnTo>
                  <a:lnTo>
                    <a:pt x="1931529" y="96449"/>
                  </a:lnTo>
                  <a:cubicBezTo>
                    <a:pt x="1882239" y="117298"/>
                    <a:pt x="1847653" y="166105"/>
                    <a:pt x="1847653" y="222989"/>
                  </a:cubicBezTo>
                  <a:cubicBezTo>
                    <a:pt x="1847653" y="298835"/>
                    <a:pt x="1909139" y="360321"/>
                    <a:pt x="1984985" y="360321"/>
                  </a:cubicBezTo>
                  <a:cubicBezTo>
                    <a:pt x="2060831" y="360321"/>
                    <a:pt x="2122317" y="298835"/>
                    <a:pt x="2122317" y="222989"/>
                  </a:cubicBezTo>
                  <a:cubicBezTo>
                    <a:pt x="2122317" y="166105"/>
                    <a:pt x="2087731" y="117298"/>
                    <a:pt x="2038441" y="96449"/>
                  </a:cubicBezTo>
                  <a:lnTo>
                    <a:pt x="2027406" y="94222"/>
                  </a:lnTo>
                  <a:lnTo>
                    <a:pt x="2027406" y="0"/>
                  </a:lnTo>
                  <a:lnTo>
                    <a:pt x="2329063" y="0"/>
                  </a:lnTo>
                  <a:lnTo>
                    <a:pt x="2329063" y="94222"/>
                  </a:lnTo>
                  <a:lnTo>
                    <a:pt x="2318028" y="96449"/>
                  </a:lnTo>
                  <a:cubicBezTo>
                    <a:pt x="2268738" y="117298"/>
                    <a:pt x="2234152" y="166105"/>
                    <a:pt x="2234152" y="222989"/>
                  </a:cubicBezTo>
                  <a:cubicBezTo>
                    <a:pt x="2234152" y="298835"/>
                    <a:pt x="2295638" y="360321"/>
                    <a:pt x="2371484" y="360321"/>
                  </a:cubicBezTo>
                  <a:cubicBezTo>
                    <a:pt x="2447330" y="360321"/>
                    <a:pt x="2508816" y="298835"/>
                    <a:pt x="2508816" y="222989"/>
                  </a:cubicBezTo>
                  <a:cubicBezTo>
                    <a:pt x="2508816" y="166105"/>
                    <a:pt x="2474230" y="117298"/>
                    <a:pt x="2424940" y="96449"/>
                  </a:cubicBezTo>
                  <a:lnTo>
                    <a:pt x="2413905" y="94222"/>
                  </a:lnTo>
                  <a:lnTo>
                    <a:pt x="2413905" y="0"/>
                  </a:lnTo>
                  <a:lnTo>
                    <a:pt x="2735702" y="0"/>
                  </a:lnTo>
                  <a:lnTo>
                    <a:pt x="2735702" y="94222"/>
                  </a:lnTo>
                  <a:lnTo>
                    <a:pt x="2724667" y="96449"/>
                  </a:lnTo>
                  <a:cubicBezTo>
                    <a:pt x="2675377" y="117298"/>
                    <a:pt x="2640791" y="166105"/>
                    <a:pt x="2640791" y="222989"/>
                  </a:cubicBezTo>
                  <a:cubicBezTo>
                    <a:pt x="2640791" y="298835"/>
                    <a:pt x="2702277" y="360321"/>
                    <a:pt x="2778123" y="360321"/>
                  </a:cubicBezTo>
                  <a:cubicBezTo>
                    <a:pt x="2853969" y="360321"/>
                    <a:pt x="2915455" y="298835"/>
                    <a:pt x="2915455" y="222989"/>
                  </a:cubicBezTo>
                  <a:cubicBezTo>
                    <a:pt x="2915455" y="166105"/>
                    <a:pt x="2880869" y="117298"/>
                    <a:pt x="2831579" y="96449"/>
                  </a:cubicBezTo>
                  <a:lnTo>
                    <a:pt x="2820544" y="94222"/>
                  </a:lnTo>
                  <a:lnTo>
                    <a:pt x="2820544" y="0"/>
                  </a:lnTo>
                  <a:lnTo>
                    <a:pt x="3122201" y="0"/>
                  </a:lnTo>
                  <a:lnTo>
                    <a:pt x="3122201" y="94222"/>
                  </a:lnTo>
                  <a:lnTo>
                    <a:pt x="3111166" y="96449"/>
                  </a:lnTo>
                  <a:cubicBezTo>
                    <a:pt x="3061876" y="117298"/>
                    <a:pt x="3027290" y="166105"/>
                    <a:pt x="3027290" y="222989"/>
                  </a:cubicBezTo>
                  <a:cubicBezTo>
                    <a:pt x="3027290" y="298835"/>
                    <a:pt x="3088776" y="360321"/>
                    <a:pt x="3164622" y="360321"/>
                  </a:cubicBezTo>
                  <a:cubicBezTo>
                    <a:pt x="3240468" y="360321"/>
                    <a:pt x="3301954" y="298835"/>
                    <a:pt x="3301954" y="222989"/>
                  </a:cubicBezTo>
                  <a:cubicBezTo>
                    <a:pt x="3301954" y="166105"/>
                    <a:pt x="3267368" y="117298"/>
                    <a:pt x="3218078" y="96449"/>
                  </a:cubicBezTo>
                  <a:lnTo>
                    <a:pt x="3207043" y="94222"/>
                  </a:lnTo>
                  <a:lnTo>
                    <a:pt x="3207043" y="0"/>
                  </a:lnTo>
                  <a:lnTo>
                    <a:pt x="3497345" y="0"/>
                  </a:lnTo>
                  <a:lnTo>
                    <a:pt x="3497345" y="3987538"/>
                  </a:lnTo>
                  <a:lnTo>
                    <a:pt x="0" y="39875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9135698-4EFC-DE92-FF77-E97265C5C43A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2637500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23C6D17-6512-EEE8-66BB-524EA8F52FE5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3066724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34CAB6C-F3AF-3F9C-D02E-F2D6FA74EAC1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3495948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2AB7C5C-079A-DC04-F3A6-B58CE2ADBB8B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3925173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A9AFE3F-3E46-CAAA-0F7D-3A091F7534FA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4354397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D36F6C-EF2A-95ED-3E00-44F20B971402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4783621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5710F4D-D168-7D78-346F-482EA75215C5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5212846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7B750B8-A6C1-6FC8-83D6-EEA03CAFE5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242" y="5642070"/>
              <a:ext cx="3836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CCB43F8-DF1C-8CDC-FF39-0379D7707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412" y="2215298"/>
              <a:ext cx="0" cy="384689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DDB456B-6DAA-74A3-8F7D-233B91073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26" y="2215298"/>
              <a:ext cx="0" cy="3846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AFA13D-8C35-A312-8016-C54A8FA5611A}"/>
              </a:ext>
            </a:extLst>
          </p:cNvPr>
          <p:cNvSpPr txBox="1"/>
          <p:nvPr/>
        </p:nvSpPr>
        <p:spPr>
          <a:xfrm>
            <a:off x="292230" y="188536"/>
            <a:ext cx="21964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</a:rPr>
              <a:t>CHAPTER </a:t>
            </a:r>
            <a:r>
              <a:rPr lang="en-US" altLang="ko-KR" sz="2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br>
              <a:rPr lang="en-US" altLang="ko-KR" sz="2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렌더링 </a:t>
            </a:r>
            <a:endParaRPr lang="en-US" altLang="ko-KR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Rendering</a:t>
            </a:r>
            <a:endParaRPr lang="ko-KR" altLang="en-US" sz="2800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3EC20-E0A0-E561-8827-7FD1883D0D75}"/>
              </a:ext>
            </a:extLst>
          </p:cNvPr>
          <p:cNvSpPr txBox="1"/>
          <p:nvPr/>
        </p:nvSpPr>
        <p:spPr>
          <a:xfrm>
            <a:off x="998754" y="2455461"/>
            <a:ext cx="2869176" cy="356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렌더링은 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3D </a:t>
            </a: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모델을 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2D </a:t>
            </a: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이미지로 만드는 과정이다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이때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모델의 뒷면을 가리고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명암과 색상을 추가하며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질감과 그림자를 표현한다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이렇게 모델을 </a:t>
            </a:r>
            <a:r>
              <a:rPr lang="ko-KR" altLang="en-US" sz="19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현실감있는</a:t>
            </a:r>
            <a:r>
              <a:rPr lang="ko-KR" altLang="en-US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그림으로 변화시킨다</a:t>
            </a: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endParaRPr lang="ko-KR" altLang="en-US" sz="19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D41F9EE-6BC3-DE9E-0558-39301804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07" y="769544"/>
            <a:ext cx="7702658" cy="44403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8FAA14-76BC-B83A-D89E-3D5661CAEF0B}"/>
              </a:ext>
            </a:extLst>
          </p:cNvPr>
          <p:cNvSpPr txBox="1"/>
          <p:nvPr/>
        </p:nvSpPr>
        <p:spPr>
          <a:xfrm>
            <a:off x="6193464" y="5553623"/>
            <a:ext cx="372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렌더링 전 </a:t>
            </a:r>
            <a:r>
              <a:rPr lang="en-US" altLang="ko-KR" dirty="0"/>
              <a:t>(</a:t>
            </a:r>
            <a:r>
              <a:rPr lang="ko-KR" altLang="en-US" dirty="0"/>
              <a:t>오늘의 집 </a:t>
            </a:r>
            <a:r>
              <a:rPr lang="en-US" altLang="ko-KR" dirty="0"/>
              <a:t>3D </a:t>
            </a:r>
            <a:r>
              <a:rPr lang="ko-KR" altLang="en-US" dirty="0"/>
              <a:t>렌더링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8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2F549-A285-469D-AB27-50CBCB2DFE5F}"/>
              </a:ext>
            </a:extLst>
          </p:cNvPr>
          <p:cNvSpPr txBox="1"/>
          <p:nvPr/>
        </p:nvSpPr>
        <p:spPr>
          <a:xfrm>
            <a:off x="292229" y="188536"/>
            <a:ext cx="65471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</a:rPr>
              <a:t>CHAPTER </a:t>
            </a:r>
            <a:r>
              <a:rPr lang="en-US" altLang="ko-KR" sz="2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렌더링 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Rendering</a:t>
            </a:r>
            <a:endParaRPr lang="ko-KR" altLang="en-US" sz="2800" dirty="0"/>
          </a:p>
          <a:p>
            <a:endParaRPr lang="ko-KR" altLang="en-US" dirty="0"/>
          </a:p>
        </p:txBody>
      </p:sp>
      <p:pic>
        <p:nvPicPr>
          <p:cNvPr id="4" name="그림 3" descr="실내, 벽, 베개, 가구이(가) 표시된 사진">
            <a:extLst>
              <a:ext uri="{FF2B5EF4-FFF2-40B4-BE49-F238E27FC236}">
                <a16:creationId xmlns:a16="http://schemas.microsoft.com/office/drawing/2014/main" id="{026F6585-B381-C8FA-938A-24BAC5A8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54" y="988755"/>
            <a:ext cx="8295492" cy="4666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ACF6B-7C5D-6AE8-6E86-E7FEFF3A3037}"/>
              </a:ext>
            </a:extLst>
          </p:cNvPr>
          <p:cNvSpPr txBox="1"/>
          <p:nvPr/>
        </p:nvSpPr>
        <p:spPr>
          <a:xfrm>
            <a:off x="4293118" y="5860204"/>
            <a:ext cx="38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렌더링 후 </a:t>
            </a:r>
            <a:r>
              <a:rPr lang="en-US" altLang="ko-KR" dirty="0"/>
              <a:t>(</a:t>
            </a:r>
            <a:r>
              <a:rPr lang="ko-KR" altLang="en-US" dirty="0"/>
              <a:t>오늘의 집 </a:t>
            </a:r>
            <a:r>
              <a:rPr lang="en-US" altLang="ko-KR" dirty="0"/>
              <a:t>3D </a:t>
            </a:r>
            <a:r>
              <a:rPr lang="ko-KR" altLang="en-US" dirty="0"/>
              <a:t>렌더링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9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D527E-0E18-D66B-5911-DCAA11CE2ADD}"/>
              </a:ext>
            </a:extLst>
          </p:cNvPr>
          <p:cNvSpPr txBox="1"/>
          <p:nvPr/>
        </p:nvSpPr>
        <p:spPr>
          <a:xfrm>
            <a:off x="292229" y="188536"/>
            <a:ext cx="30484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</a:rPr>
              <a:t>CHAPTER </a:t>
            </a:r>
            <a:r>
              <a:rPr lang="en-US" altLang="ko-KR" sz="2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br>
              <a:rPr lang="en-US" altLang="ko-KR" sz="280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무료 웹 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3D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모델링 </a:t>
            </a:r>
            <a:r>
              <a:rPr lang="en-US" altLang="ko-KR" sz="2800" dirty="0">
                <a:latin typeface="+mn-ea"/>
              </a:rPr>
              <a:t>(</a:t>
            </a:r>
            <a:r>
              <a:rPr lang="en-US" altLang="ko-KR" sz="2800" dirty="0" err="1">
                <a:latin typeface="+mn-ea"/>
              </a:rPr>
              <a:t>Tinkercad</a:t>
            </a:r>
            <a:r>
              <a:rPr lang="en-US" altLang="ko-KR" sz="2800" dirty="0">
                <a:latin typeface="+mn-ea"/>
              </a:rPr>
              <a:t>)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sz="2800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E0269F-760C-0553-6107-14CF48B7BD5E}"/>
              </a:ext>
            </a:extLst>
          </p:cNvPr>
          <p:cNvCxnSpPr>
            <a:cxnSpLocks/>
          </p:cNvCxnSpPr>
          <p:nvPr/>
        </p:nvCxnSpPr>
        <p:spPr>
          <a:xfrm>
            <a:off x="0" y="17599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F8602-1484-71F7-5420-321FB0DC001C}"/>
              </a:ext>
            </a:extLst>
          </p:cNvPr>
          <p:cNvSpPr txBox="1"/>
          <p:nvPr/>
        </p:nvSpPr>
        <p:spPr>
          <a:xfrm>
            <a:off x="792178" y="2080840"/>
            <a:ext cx="4382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effectLst/>
                <a:latin typeface="Söhne"/>
              </a:rPr>
              <a:t>Tinkercad</a:t>
            </a:r>
            <a:r>
              <a:rPr lang="ko-KR" altLang="en-US" b="1" i="0" dirty="0">
                <a:effectLst/>
                <a:latin typeface="Söhne"/>
              </a:rPr>
              <a:t>란</a:t>
            </a:r>
            <a:r>
              <a:rPr lang="en-US" altLang="ko-KR" b="1" i="0" dirty="0">
                <a:effectLst/>
                <a:latin typeface="Söhne"/>
              </a:rPr>
              <a:t>?</a:t>
            </a:r>
          </a:p>
          <a:p>
            <a:pPr algn="l"/>
            <a:endParaRPr lang="ko-KR" altLang="en-US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Söhne"/>
              </a:rPr>
              <a:t>3D </a:t>
            </a:r>
            <a:r>
              <a:rPr lang="ko-KR" altLang="en-US" b="0" i="0" dirty="0">
                <a:effectLst/>
                <a:latin typeface="Söhne"/>
              </a:rPr>
              <a:t>모델링 및 디자인을 위한 웹 기반 애플리케이션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Söhne"/>
              </a:rPr>
              <a:t>초보자 및 교육용으로 이상적인 도구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70C6D-B9B3-6815-C283-19C849A8C3A6}"/>
              </a:ext>
            </a:extLst>
          </p:cNvPr>
          <p:cNvSpPr txBox="1"/>
          <p:nvPr/>
        </p:nvSpPr>
        <p:spPr>
          <a:xfrm>
            <a:off x="792178" y="3789072"/>
            <a:ext cx="519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응용 분야</a:t>
            </a:r>
            <a:endParaRPr lang="en-US" altLang="ko-KR" b="1" i="0" dirty="0">
              <a:effectLst/>
              <a:latin typeface="Söhne"/>
            </a:endParaRPr>
          </a:p>
          <a:p>
            <a:pPr algn="l"/>
            <a:endParaRPr lang="ko-KR" altLang="en-US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Söhne"/>
              </a:rPr>
              <a:t>3D </a:t>
            </a:r>
            <a:r>
              <a:rPr lang="ko-KR" altLang="en-US" b="0" i="0" dirty="0">
                <a:effectLst/>
                <a:latin typeface="Söhne"/>
              </a:rPr>
              <a:t>디자인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교육용 프로젝트</a:t>
            </a:r>
            <a:r>
              <a:rPr lang="en-US" altLang="ko-KR" b="0" i="0" dirty="0">
                <a:effectLst/>
                <a:latin typeface="Söhne"/>
              </a:rPr>
              <a:t>, 3D </a:t>
            </a:r>
            <a:r>
              <a:rPr lang="ko-KR" altLang="en-US" b="0" i="0" dirty="0">
                <a:effectLst/>
                <a:latin typeface="Söhne"/>
              </a:rPr>
              <a:t>프린팅 지원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7EB03-447E-1672-A1D0-3E7181510D40}"/>
              </a:ext>
            </a:extLst>
          </p:cNvPr>
          <p:cNvSpPr txBox="1"/>
          <p:nvPr/>
        </p:nvSpPr>
        <p:spPr>
          <a:xfrm>
            <a:off x="6302724" y="2080840"/>
            <a:ext cx="4345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주요</a:t>
            </a:r>
            <a:r>
              <a:rPr lang="en-US" altLang="ko-KR" b="1" i="0" dirty="0">
                <a:effectLst/>
                <a:latin typeface="Söhne"/>
              </a:rPr>
              <a:t> </a:t>
            </a:r>
            <a:r>
              <a:rPr lang="ko-KR" altLang="en-US" b="1" i="0" dirty="0">
                <a:effectLst/>
                <a:latin typeface="Söhne"/>
              </a:rPr>
              <a:t>특징</a:t>
            </a:r>
            <a:endParaRPr lang="en-US" altLang="ko-KR" b="1" i="0" dirty="0">
              <a:effectLst/>
              <a:latin typeface="Söhne"/>
            </a:endParaRPr>
          </a:p>
          <a:p>
            <a:pPr algn="l"/>
            <a:endParaRPr lang="ko-KR" altLang="en-US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Söhne"/>
              </a:rPr>
              <a:t>웹 기반 </a:t>
            </a:r>
            <a:r>
              <a:rPr lang="en-US" altLang="ko-KR" dirty="0">
                <a:latin typeface="Söhne"/>
              </a:rPr>
              <a:t>: </a:t>
            </a:r>
            <a:r>
              <a:rPr lang="ko-KR" altLang="en-US" dirty="0">
                <a:latin typeface="Söhne"/>
              </a:rPr>
              <a:t>소프트웨어 설치 불필요</a:t>
            </a:r>
            <a:endParaRPr lang="en-US" altLang="ko-KR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사용자 친화적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직관적이고 쉬운 인터페이스</a:t>
            </a:r>
            <a:endParaRPr lang="en-US" altLang="ko-KR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Söhne"/>
              </a:rPr>
              <a:t>블록 기반 모델링 </a:t>
            </a:r>
            <a:r>
              <a:rPr lang="en-US" altLang="ko-KR" dirty="0">
                <a:latin typeface="Söhne"/>
              </a:rPr>
              <a:t>: </a:t>
            </a:r>
            <a:r>
              <a:rPr lang="ko-KR" altLang="en-US" dirty="0">
                <a:latin typeface="Söhne"/>
              </a:rPr>
              <a:t>블록을 조립하여 모델 생성</a:t>
            </a:r>
            <a:endParaRPr lang="en-US" altLang="ko-KR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텍스처 및 색상 적용 가능</a:t>
            </a:r>
            <a:endParaRPr lang="en-US" altLang="ko-KR" b="1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1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Söhne"/>
              </a:rPr>
              <a:t>교육용 활용 </a:t>
            </a:r>
            <a:r>
              <a:rPr lang="en-US" altLang="ko-KR" dirty="0">
                <a:latin typeface="Söhne"/>
              </a:rPr>
              <a:t>: </a:t>
            </a:r>
            <a:r>
              <a:rPr lang="ko-KR" altLang="en-US" dirty="0">
                <a:latin typeface="Söhne"/>
              </a:rPr>
              <a:t>학생들과 교육자를 위한 도구</a:t>
            </a:r>
            <a:endParaRPr lang="ko-KR" altLang="en-US" b="0" i="0" dirty="0">
              <a:effectLst/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651AA-7741-6357-BB67-983353893E9B}"/>
              </a:ext>
            </a:extLst>
          </p:cNvPr>
          <p:cNvSpPr txBox="1"/>
          <p:nvPr/>
        </p:nvSpPr>
        <p:spPr>
          <a:xfrm>
            <a:off x="788927" y="4943306"/>
            <a:ext cx="4966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latin typeface="Söhne"/>
              </a:rPr>
              <a:t>이점</a:t>
            </a:r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Söhne"/>
              </a:rPr>
              <a:t>무료로 사용 가능</a:t>
            </a:r>
            <a:endParaRPr lang="en-US" altLang="ko-KR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3D</a:t>
            </a:r>
            <a:r>
              <a:rPr lang="ko-KR" altLang="en-US" dirty="0">
                <a:latin typeface="Söhne"/>
              </a:rPr>
              <a:t> 모델링에 관한 지식이 없어도 사용 가능</a:t>
            </a:r>
            <a:endParaRPr lang="ko-KR" alt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957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BD21063-0856-F29A-4909-BF6671CE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91992" cy="63949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ECCDB6-36FA-E341-AB23-A8111004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993" y="0"/>
            <a:ext cx="3004008" cy="63949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A701DE-07EB-7E1C-2AFC-70C3236FB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0"/>
            <a:ext cx="3245964" cy="63949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FFA8AB-CCCA-16D6-1250-D783BAD0E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687" y="-1"/>
            <a:ext cx="3210313" cy="63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9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55202A-E1FF-A49C-0EB5-7A422766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576021" cy="6394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E2AEAA-2CEE-C076-AA5D-A82F8340A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20" y="0"/>
            <a:ext cx="3030442" cy="6394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85968B-1C91-6962-AD52-F6448E6E5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527" y="-1"/>
            <a:ext cx="3525473" cy="63947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F32FAC-D80E-D563-2D32-43146E299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462" y="0"/>
            <a:ext cx="3346540" cy="6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634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{80FEB084-B958-4724-80A1-8386580BC160}tf22712842_win32</Template>
  <TotalTime>430</TotalTime>
  <Words>515</Words>
  <Application>Microsoft Office PowerPoint</Application>
  <PresentationFormat>와이드스크린</PresentationFormat>
  <Paragraphs>96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HY중고딕</vt:lpstr>
      <vt:lpstr>HY헤드라인M</vt:lpstr>
      <vt:lpstr>Söhne</vt:lpstr>
      <vt:lpstr>맑은 고딕</vt:lpstr>
      <vt:lpstr>휴먼편지체</vt:lpstr>
      <vt:lpstr>Arial</vt:lpstr>
      <vt:lpstr>Calibri</vt:lpstr>
      <vt:lpstr>Franklin Gothic Book</vt:lpstr>
      <vt:lpstr>1_RetrospectVTI</vt:lpstr>
      <vt:lpstr> PART 03    3차원 컴퓨터 그래픽스   (무료 웹 3D 모델링, 뷰어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03    3차원 컴퓨터 그래픽스   (무료 웹 3D 모델링, 뷰어 )</dc:title>
  <dc:creator>박수균</dc:creator>
  <cp:lastModifiedBy>박수균</cp:lastModifiedBy>
  <cp:revision>3</cp:revision>
  <dcterms:created xsi:type="dcterms:W3CDTF">2023-10-26T07:42:00Z</dcterms:created>
  <dcterms:modified xsi:type="dcterms:W3CDTF">2023-10-26T14:53:38Z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