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0" r:id="rId5"/>
    <p:sldId id="257" r:id="rId6"/>
    <p:sldId id="258" r:id="rId7"/>
    <p:sldId id="264" r:id="rId8"/>
    <p:sldId id="266" r:id="rId9"/>
    <p:sldId id="267" r:id="rId10"/>
    <p:sldId id="265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6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79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3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1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E3519-E9C5-C612-FD3C-F562A1C3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ED5FB-EA19-6085-1495-10DF7155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E7DC-ED27-6197-7FDB-9B5154A5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47EF-4082-0FF8-A45E-0EDFF83D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374B-749D-0AFD-10CB-47116F89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0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8C54BB-0AD8-4999-ABD9-B5591817B29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CB9116-A0A9-40BC-BCBE-AF58A07DE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scnu.ac.kr/SCNU/cm/cntnts/cntntsView.do?mi=1150&amp;cntntsId=115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4%BD%EC%85%80(%EB%94%94%EC%8A%A4%ED%94%8C%EB%A0%88%EC%9D%B4)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5%B4%EC%83%81%EB%8F%84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fke/EDSR_Tensorflow/tree/master/mode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049D-C35D-647C-D313-E96B718F4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2893218"/>
            <a:ext cx="10160000" cy="107156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Python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opencv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super resolution</a:t>
            </a:r>
            <a:br>
              <a:rPr lang="en-US" altLang="ko-KR" dirty="0"/>
            </a:br>
            <a:r>
              <a:rPr lang="ko-KR" altLang="en-US" dirty="0"/>
              <a:t>딥러닝 이미지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8FC33-F26D-82BF-1626-CFD3AEDA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938"/>
            <a:ext cx="9144000" cy="1655762"/>
          </a:xfrm>
        </p:spPr>
        <p:txBody>
          <a:bodyPr/>
          <a:lstStyle/>
          <a:p>
            <a:r>
              <a:rPr lang="en-US" altLang="ko-KR" dirty="0"/>
              <a:t>20204352 </a:t>
            </a:r>
            <a:r>
              <a:rPr lang="ko-KR" altLang="en-US" dirty="0"/>
              <a:t>박수균</a:t>
            </a:r>
          </a:p>
        </p:txBody>
      </p:sp>
    </p:spTree>
    <p:extLst>
      <p:ext uri="{BB962C8B-B14F-4D97-AF65-F5344CB8AC3E}">
        <p14:creationId xmlns:p14="http://schemas.microsoft.com/office/powerpoint/2010/main" val="11736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6E5C-F25C-D854-7BAB-D8367421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9906626" cy="1596177"/>
          </a:xfrm>
        </p:spPr>
        <p:txBody>
          <a:bodyPr/>
          <a:lstStyle/>
          <a:p>
            <a:r>
              <a:rPr lang="en-US" altLang="ko-KR" dirty="0"/>
              <a:t>8. code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2F19B-917E-2ECC-FB24-FE38D94A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31" y="1417982"/>
            <a:ext cx="74703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5306-DAD8-F4C8-B6F9-C1E55150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ko-KR" altLang="en-US" dirty="0"/>
              <a:t>코드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16179-A26C-0233-66B9-A0E31638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735" y="5717007"/>
            <a:ext cx="1955321" cy="5881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원본 이미지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D7CF014-43FC-3B4F-13BE-00213994AA3A}"/>
              </a:ext>
            </a:extLst>
          </p:cNvPr>
          <p:cNvSpPr txBox="1">
            <a:spLocks/>
          </p:cNvSpPr>
          <p:nvPr/>
        </p:nvSpPr>
        <p:spPr>
          <a:xfrm>
            <a:off x="7934759" y="5717007"/>
            <a:ext cx="2048161" cy="5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EDSR 4</a:t>
            </a:r>
            <a:r>
              <a:rPr lang="ko-KR" altLang="en-US" dirty="0"/>
              <a:t>배 이미지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F7D8-E07D-CA20-F2D0-0E7C95A6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1" y="1206010"/>
            <a:ext cx="5725680" cy="4140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CC99EB-3FB4-9F61-6E61-E17A0543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9142"/>
            <a:ext cx="5725680" cy="4127068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81BDBC-DE2A-A605-ABDE-56CE08EABD47}"/>
              </a:ext>
            </a:extLst>
          </p:cNvPr>
          <p:cNvSpPr txBox="1">
            <a:spLocks/>
          </p:cNvSpPr>
          <p:nvPr/>
        </p:nvSpPr>
        <p:spPr>
          <a:xfrm>
            <a:off x="3289596" y="6365070"/>
            <a:ext cx="5867104" cy="294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이미지 출처 </a:t>
            </a:r>
            <a:r>
              <a:rPr lang="en-US" altLang="ko-KR" sz="1000" dirty="0"/>
              <a:t>- </a:t>
            </a:r>
            <a:r>
              <a:rPr lang="en-US" altLang="ko-KR" sz="1000" dirty="0">
                <a:hlinkClick r:id="rId4"/>
              </a:rPr>
              <a:t>https://www.scnu.ac.kr/SCNU/cm/cntnts/cntntsView.do?mi=1150&amp;cntntsId=1150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9B4679-1333-542C-07D6-D656535B2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759" y="5454975"/>
            <a:ext cx="2048161" cy="228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8CA6AB-993E-5975-2349-EFAC12750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080" y="5454975"/>
            <a:ext cx="186716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5306-DAD8-F4C8-B6F9-C1E55150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ko-KR" altLang="en-US"/>
              <a:t>확대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16179-A26C-0233-66B9-A0E31638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631" y="5702864"/>
            <a:ext cx="1955321" cy="5881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원본 이미지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D7CF014-43FC-3B4F-13BE-00213994AA3A}"/>
              </a:ext>
            </a:extLst>
          </p:cNvPr>
          <p:cNvSpPr txBox="1">
            <a:spLocks/>
          </p:cNvSpPr>
          <p:nvPr/>
        </p:nvSpPr>
        <p:spPr>
          <a:xfrm>
            <a:off x="7769842" y="5754272"/>
            <a:ext cx="3134766" cy="5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EDSR 4</a:t>
            </a:r>
            <a:r>
              <a:rPr lang="ko-KR" altLang="en-US" dirty="0"/>
              <a:t>배 </a:t>
            </a:r>
            <a:r>
              <a:rPr lang="ko-KR" altLang="en-US" dirty="0" err="1"/>
              <a:t>수행후</a:t>
            </a:r>
            <a:r>
              <a:rPr lang="ko-KR" altLang="en-US" dirty="0"/>
              <a:t> 이미지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483619-775E-FB39-D699-5C0015F4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2" y="1596177"/>
            <a:ext cx="5094798" cy="3750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4BC63D-4B45-ED03-F04E-C884D8E2B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84" y="1596891"/>
            <a:ext cx="4836184" cy="3749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426B6E-2380-1542-E8C3-261BE792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58" y="5474232"/>
            <a:ext cx="2038635" cy="2286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AC697AA-8218-FD6E-D30F-5D9EAEE5B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810" y="5459275"/>
            <a:ext cx="186716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030B-BE0C-B3D3-550A-C9A072B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5617"/>
            <a:ext cx="10364451" cy="159617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44EC1-7957-D916-29FA-1DA73AFF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325" y="1592393"/>
            <a:ext cx="5182225" cy="4694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화소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해상도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업스케일링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슈퍼 해상도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보간법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81DC8D-2836-55DD-3472-7811BEF1BAA0}"/>
              </a:ext>
            </a:extLst>
          </p:cNvPr>
          <p:cNvSpPr txBox="1">
            <a:spLocks/>
          </p:cNvSpPr>
          <p:nvPr/>
        </p:nvSpPr>
        <p:spPr>
          <a:xfrm>
            <a:off x="7009775" y="1590936"/>
            <a:ext cx="5182225" cy="48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추가 모듈 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en-US" altLang="ko-KR" dirty="0" err="1"/>
              <a:t>Edsr</a:t>
            </a:r>
            <a:r>
              <a:rPr lang="ko-KR" altLang="en-US" dirty="0"/>
              <a:t> 다운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 Code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수행 결과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결과물 확대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458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030B-BE0C-B3D3-550A-C9A072B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5617"/>
            <a:ext cx="10364451" cy="159617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화소</a:t>
            </a:r>
            <a:r>
              <a:rPr lang="en-US" altLang="ko-KR" dirty="0"/>
              <a:t>(</a:t>
            </a:r>
            <a:r>
              <a:rPr lang="en-US" altLang="ko-KR" dirty="0">
                <a:latin typeface="+mj-ea"/>
              </a:rPr>
              <a:t>Pixel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44EC1-7957-D916-29FA-1DA73AFF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576643"/>
            <a:ext cx="10364452" cy="3424107"/>
          </a:xfrm>
        </p:spPr>
        <p:txBody>
          <a:bodyPr/>
          <a:lstStyle/>
          <a:p>
            <a:r>
              <a:rPr lang="ko-KR" altLang="en-US" dirty="0"/>
              <a:t>디지털 이미지의 가장 작은 단위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이미지의 색상 정보는 각 픽셀에 저장되며</a:t>
            </a:r>
            <a:r>
              <a:rPr lang="en-US" altLang="ko-KR" dirty="0"/>
              <a:t>, </a:t>
            </a:r>
            <a:r>
              <a:rPr lang="ko-KR" altLang="en-US" dirty="0"/>
              <a:t>픽셀이 모여 하나의 이미지가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63CEF-FEBE-DDD0-7CB1-CBC8A049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1967"/>
            <a:ext cx="10364451" cy="159617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해상도</a:t>
            </a:r>
            <a:r>
              <a:rPr lang="en-US" altLang="ko-KR" b="0" i="0" dirty="0">
                <a:effectLst/>
                <a:latin typeface="Pretendard JP"/>
              </a:rPr>
              <a:t>(</a:t>
            </a:r>
            <a:r>
              <a:rPr lang="en-US" altLang="ko-KR" b="0" i="0" dirty="0">
                <a:effectLst/>
                <a:latin typeface="+mj-ea"/>
              </a:rPr>
              <a:t>resolution</a:t>
            </a:r>
            <a:r>
              <a:rPr lang="en-US" altLang="ko-KR" b="0" i="0" dirty="0">
                <a:effectLst/>
                <a:latin typeface="Pretendard JP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B09D9-9BF6-3FF1-9503-AF9D2313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Pretendard JP"/>
              </a:rPr>
              <a:t> 이미지</a:t>
            </a:r>
            <a:r>
              <a:rPr lang="en-US" altLang="ko-KR" b="0" i="0" dirty="0">
                <a:effectLst/>
                <a:latin typeface="Pretendard JP"/>
              </a:rPr>
              <a:t>/</a:t>
            </a:r>
            <a:r>
              <a:rPr lang="ko-KR" altLang="en-US" b="0" i="0" dirty="0">
                <a:effectLst/>
                <a:latin typeface="Pretendard JP"/>
              </a:rPr>
              <a:t>영상 등을 표현하는 데 몇 개의 </a:t>
            </a:r>
            <a:r>
              <a:rPr lang="ko-KR" altLang="en-US" b="0" i="0" u="none" strike="noStrike" dirty="0">
                <a:effectLst/>
                <a:latin typeface="Pretendard JP"/>
                <a:hlinkClick r:id="rId2" tooltip="픽셀(디스플레이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화소</a:t>
            </a:r>
            <a:r>
              <a:rPr lang="en-US" altLang="ko-KR" b="0" i="0" dirty="0">
                <a:effectLst/>
                <a:latin typeface="Pretendard JP"/>
              </a:rPr>
              <a:t>(pixel)</a:t>
            </a:r>
            <a:r>
              <a:rPr lang="ko-KR" altLang="en-US" b="0" i="0" dirty="0">
                <a:effectLst/>
                <a:latin typeface="Pretendard JP"/>
              </a:rPr>
              <a:t>로 이루어졌는지를 폭넓게 나타내는 말</a:t>
            </a:r>
            <a:r>
              <a:rPr lang="en-US" altLang="ko-KR" b="0" i="0" dirty="0">
                <a:effectLst/>
                <a:latin typeface="Pretendard JP"/>
              </a:rPr>
              <a:t>.</a:t>
            </a:r>
          </a:p>
          <a:p>
            <a:endParaRPr lang="en-US" altLang="ko-KR" dirty="0">
              <a:latin typeface="Pretendard JP"/>
            </a:endParaRPr>
          </a:p>
          <a:p>
            <a:r>
              <a:rPr lang="ko-KR" altLang="en-US" dirty="0"/>
              <a:t> 해상도가 높을수록 더 많은 픽셀이 사용되므로 이미지의 디테일이 더 선명하게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반대로 해상도가 낮을수록 이미지가 더 거칠고</a:t>
            </a:r>
            <a:r>
              <a:rPr lang="en-US" altLang="ko-KR" dirty="0"/>
              <a:t>, </a:t>
            </a:r>
            <a:r>
              <a:rPr lang="ko-KR" altLang="en-US" dirty="0"/>
              <a:t>픽셀이 도드라져 보일 수 있음</a:t>
            </a:r>
            <a:r>
              <a:rPr lang="en-US" altLang="ko-KR" dirty="0"/>
              <a:t>.</a:t>
            </a:r>
            <a:endParaRPr lang="en-US" altLang="ko-KR" b="0" i="0" dirty="0">
              <a:effectLst/>
              <a:latin typeface="Pretendard JP"/>
            </a:endParaRPr>
          </a:p>
          <a:p>
            <a:endParaRPr lang="en-US" altLang="ko-KR" dirty="0">
              <a:latin typeface="Pretendard JP"/>
            </a:endParaRPr>
          </a:p>
          <a:p>
            <a:r>
              <a:rPr lang="en-US" altLang="ko-KR" b="0" i="0" u="none" strike="noStrike" dirty="0">
                <a:effectLst/>
                <a:latin typeface="Pretendard JP"/>
              </a:rPr>
              <a:t> ex) FHD</a:t>
            </a:r>
            <a:r>
              <a:rPr lang="ko-KR" altLang="en-US" b="0" i="0" dirty="0">
                <a:effectLst/>
                <a:latin typeface="Pretendard JP"/>
              </a:rPr>
              <a:t>의 가로 </a:t>
            </a:r>
            <a:r>
              <a:rPr lang="en-US" altLang="ko-KR" b="0" i="0" dirty="0">
                <a:effectLst/>
                <a:latin typeface="Pretendard JP"/>
              </a:rPr>
              <a:t>1920 </a:t>
            </a:r>
            <a:r>
              <a:rPr lang="ko-KR" altLang="en-US" b="0" i="0" dirty="0">
                <a:effectLst/>
                <a:latin typeface="Pretendard JP"/>
              </a:rPr>
              <a:t>세로 </a:t>
            </a:r>
            <a:r>
              <a:rPr lang="en-US" altLang="ko-KR" b="0" i="0" dirty="0">
                <a:effectLst/>
                <a:latin typeface="Pretendard JP"/>
              </a:rPr>
              <a:t>1080</a:t>
            </a:r>
            <a:r>
              <a:rPr lang="ko-KR" altLang="en-US" b="0" i="0" dirty="0">
                <a:effectLst/>
                <a:latin typeface="Pretendard JP"/>
              </a:rPr>
              <a:t>의 사이즈 경우는 </a:t>
            </a:r>
            <a:r>
              <a:rPr lang="en-US" altLang="ko-KR" b="0" i="0" dirty="0">
                <a:effectLst/>
                <a:latin typeface="Pretendard JP"/>
              </a:rPr>
              <a:t>1920x1080 </a:t>
            </a:r>
            <a:r>
              <a:rPr lang="ko-KR" altLang="en-US" b="0" i="0" dirty="0">
                <a:effectLst/>
                <a:latin typeface="Pretendard JP"/>
              </a:rPr>
              <a:t>해서 </a:t>
            </a:r>
            <a:r>
              <a:rPr lang="en-US" altLang="ko-KR" b="0" i="0" dirty="0">
                <a:effectLst/>
                <a:latin typeface="Pretendard JP"/>
              </a:rPr>
              <a:t>2,073,600 </a:t>
            </a:r>
            <a:r>
              <a:rPr lang="ko-KR" altLang="en-US" b="0" i="0" dirty="0">
                <a:effectLst/>
                <a:latin typeface="Pretendard JP"/>
              </a:rPr>
              <a:t>픽셀</a:t>
            </a:r>
            <a:r>
              <a:rPr lang="en-US" altLang="ko-KR" b="0" i="0" dirty="0">
                <a:effectLst/>
                <a:latin typeface="Pretendard JP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434-892E-0073-769B-34C64958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4667"/>
            <a:ext cx="10364451" cy="159617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업스케일링</a:t>
            </a:r>
            <a:r>
              <a:rPr lang="en-US" altLang="ko-KR" dirty="0"/>
              <a:t>(</a:t>
            </a:r>
            <a:r>
              <a:rPr lang="en-US" altLang="ko-KR" b="0" i="0" dirty="0">
                <a:effectLst/>
                <a:latin typeface="+mj-ea"/>
              </a:rPr>
              <a:t>Upscaling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9FEDF-AD82-A7CF-8DA2-BDA17F0B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effectLst/>
              <a:latin typeface="Pretendard JP"/>
            </a:endParaRPr>
          </a:p>
          <a:p>
            <a:r>
              <a:rPr lang="ko-KR" altLang="en-US" b="0" i="0" dirty="0">
                <a:effectLst/>
                <a:latin typeface="Pretendard JP"/>
              </a:rPr>
              <a:t> 사진이나 동영상의 픽셀과 픽셀 사이에 새로운 픽셀을 끼워 넣어 </a:t>
            </a:r>
            <a:r>
              <a:rPr lang="ko-KR" altLang="en-US" b="0" i="0" u="none" strike="noStrike" dirty="0">
                <a:effectLst/>
                <a:latin typeface="Pretendard JP"/>
                <a:hlinkClick r:id="rId2" tooltip="해상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해상도</a:t>
            </a:r>
            <a:r>
              <a:rPr lang="ko-KR" altLang="en-US" b="0" i="0" dirty="0">
                <a:effectLst/>
                <a:latin typeface="Pretendard JP"/>
              </a:rPr>
              <a:t>를 높여주는 기술</a:t>
            </a:r>
            <a:r>
              <a:rPr lang="en-US" altLang="ko-KR" b="0" i="0" dirty="0">
                <a:effectLst/>
                <a:latin typeface="Pretendard JP"/>
              </a:rPr>
              <a:t>. </a:t>
            </a:r>
            <a:br>
              <a:rPr lang="en-US" altLang="ko-KR" b="0" i="0" dirty="0">
                <a:effectLst/>
                <a:latin typeface="Pretendard JP"/>
              </a:rPr>
            </a:br>
            <a:r>
              <a:rPr lang="en-US" altLang="ko-KR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Pretendard JP"/>
              </a:rPr>
              <a:t>-</a:t>
            </a:r>
            <a:r>
              <a:rPr lang="ko-KR" altLang="en-US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Pretendard JP"/>
              </a:rPr>
              <a:t>나무위키</a:t>
            </a:r>
            <a:endParaRPr lang="en-US" altLang="ko-KR" sz="16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Pretendard JP"/>
            </a:endParaRPr>
          </a:p>
          <a:p>
            <a:endParaRPr lang="en-US" altLang="ko-KR" dirty="0">
              <a:latin typeface="Pretendard JP"/>
            </a:endParaRPr>
          </a:p>
          <a:p>
            <a:r>
              <a:rPr lang="ko-KR" altLang="en-US" dirty="0"/>
              <a:t> 이미지의 크기를 늘리는 것이지만</a:t>
            </a:r>
            <a:r>
              <a:rPr lang="en-US" altLang="ko-KR" dirty="0"/>
              <a:t>, </a:t>
            </a:r>
            <a:r>
              <a:rPr lang="ko-KR" altLang="en-US" dirty="0"/>
              <a:t>단순히 픽셀을 늘리는 것이 아니라 해상도를 유지하거나 더 나은 품질로 보이도록 하는 것을 목표로 한다</a:t>
            </a:r>
            <a:r>
              <a:rPr lang="en-US" altLang="ko-KR" dirty="0"/>
              <a:t>. </a:t>
            </a:r>
            <a:r>
              <a:rPr lang="en-US" altLang="ko-KR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Pretendard JP"/>
              </a:rPr>
              <a:t>–Chat </a:t>
            </a:r>
            <a:r>
              <a:rPr lang="en-US" altLang="ko-KR" sz="16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Pretendard JP"/>
              </a:rPr>
              <a:t>gpt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74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3801E-0A05-5718-9C23-0DCDD78D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6567"/>
            <a:ext cx="9966261" cy="1596177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보간법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828524-5DC8-654F-5C50-4387BFB4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39710"/>
            <a:ext cx="10364452" cy="3424107"/>
          </a:xfrm>
        </p:spPr>
        <p:txBody>
          <a:bodyPr/>
          <a:lstStyle/>
          <a:p>
            <a:r>
              <a:rPr lang="ko-KR" altLang="en-US" dirty="0" err="1"/>
              <a:t>업스케일링</a:t>
            </a:r>
            <a:r>
              <a:rPr lang="ko-KR" altLang="en-US" dirty="0"/>
              <a:t> </a:t>
            </a:r>
            <a:r>
              <a:rPr lang="ko-KR" altLang="en-US" dirty="0" err="1"/>
              <a:t>했을때</a:t>
            </a:r>
            <a:r>
              <a:rPr lang="ko-KR" altLang="en-US" dirty="0"/>
              <a:t> 추가되는 픽셀 값을 결정하는 방법</a:t>
            </a:r>
            <a:endParaRPr lang="en-US" altLang="ko-KR" dirty="0"/>
          </a:p>
          <a:p>
            <a:r>
              <a:rPr lang="ko-KR" altLang="en-US" dirty="0"/>
              <a:t>최근접 </a:t>
            </a:r>
            <a:r>
              <a:rPr lang="ko-KR" altLang="en-US" dirty="0" err="1"/>
              <a:t>보간법</a:t>
            </a:r>
            <a:r>
              <a:rPr lang="en-US" altLang="ko-KR" dirty="0"/>
              <a:t> – </a:t>
            </a:r>
            <a:r>
              <a:rPr lang="ko-KR" altLang="en-US" dirty="0"/>
              <a:t>가장 가까운 픽셀의 값을 복사</a:t>
            </a:r>
            <a:endParaRPr lang="en-US" altLang="ko-KR" dirty="0"/>
          </a:p>
          <a:p>
            <a:r>
              <a:rPr lang="ko-KR" altLang="en-US" dirty="0"/>
              <a:t>이웃 선형 </a:t>
            </a:r>
            <a:r>
              <a:rPr lang="ko-KR" altLang="en-US" dirty="0" err="1"/>
              <a:t>보간법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주변 </a:t>
            </a:r>
            <a:r>
              <a:rPr lang="en-US" altLang="ko-KR" dirty="0"/>
              <a:t>4</a:t>
            </a:r>
            <a:r>
              <a:rPr lang="ko-KR" altLang="en-US" dirty="0"/>
              <a:t>개의 픽셀의 값을 선형적으로 </a:t>
            </a:r>
            <a:r>
              <a:rPr lang="ko-KR" altLang="en-US" dirty="0" err="1"/>
              <a:t>보간해</a:t>
            </a:r>
            <a:r>
              <a:rPr lang="ko-KR" altLang="en-US" dirty="0"/>
              <a:t> 평균 계산</a:t>
            </a:r>
            <a:endParaRPr lang="en-US" altLang="ko-KR" dirty="0"/>
          </a:p>
          <a:p>
            <a:r>
              <a:rPr lang="ko-KR" altLang="en-US" dirty="0"/>
              <a:t>이중 삼차 </a:t>
            </a:r>
            <a:r>
              <a:rPr lang="ko-KR" altLang="en-US" dirty="0" err="1"/>
              <a:t>보간법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주변 </a:t>
            </a:r>
            <a:r>
              <a:rPr lang="en-US" altLang="ko-KR" dirty="0"/>
              <a:t>16</a:t>
            </a:r>
            <a:r>
              <a:rPr lang="ko-KR" altLang="en-US" dirty="0"/>
              <a:t>개 픽셀의 가중치를 고려해 더 부드럽고 자연스러운 결과</a:t>
            </a:r>
          </a:p>
        </p:txBody>
      </p:sp>
    </p:spTree>
    <p:extLst>
      <p:ext uri="{BB962C8B-B14F-4D97-AF65-F5344CB8AC3E}">
        <p14:creationId xmlns:p14="http://schemas.microsoft.com/office/powerpoint/2010/main" val="3358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434-892E-0073-769B-34C64958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94667"/>
            <a:ext cx="10012642" cy="1596177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슈퍼 해상도</a:t>
            </a:r>
            <a:r>
              <a:rPr lang="en-US" altLang="ko-KR" dirty="0"/>
              <a:t>(</a:t>
            </a:r>
            <a:r>
              <a:rPr lang="en-US" altLang="ko-KR" dirty="0" err="1">
                <a:latin typeface="+mj-ea"/>
              </a:rPr>
              <a:t>supep</a:t>
            </a:r>
            <a:r>
              <a:rPr lang="en-US" altLang="ko-KR" dirty="0">
                <a:latin typeface="+mj-ea"/>
              </a:rPr>
              <a:t> resolution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9FEDF-AD82-A7CF-8DA2-BDA17F0B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effectLst/>
              <a:latin typeface="Pretendard JP"/>
            </a:endParaRPr>
          </a:p>
          <a:p>
            <a:r>
              <a:rPr lang="ko-KR" altLang="en-US" b="0" i="0" dirty="0">
                <a:effectLst/>
                <a:latin typeface="Pretendard JP"/>
              </a:rPr>
              <a:t>저해상도 이미지를 고해상도 이미지로 변환하는 기술</a:t>
            </a:r>
            <a:endParaRPr lang="en-US" altLang="ko-KR" b="0" i="0" dirty="0">
              <a:effectLst/>
              <a:latin typeface="Pretendard JP"/>
            </a:endParaRPr>
          </a:p>
          <a:p>
            <a:pPr marL="0" indent="0">
              <a:buNone/>
            </a:pPr>
            <a:endParaRPr lang="en-US" altLang="ko-KR" dirty="0">
              <a:latin typeface="Pretendard JP"/>
            </a:endParaRPr>
          </a:p>
          <a:p>
            <a:r>
              <a:rPr lang="ko-KR" altLang="en-US" b="0" i="0" dirty="0" err="1">
                <a:effectLst/>
                <a:latin typeface="Pretendard JP"/>
              </a:rPr>
              <a:t>업스케일링</a:t>
            </a:r>
            <a:r>
              <a:rPr lang="ko-KR" altLang="en-US" dirty="0">
                <a:latin typeface="Pretendard JP"/>
              </a:rPr>
              <a:t> 기술만 사용 했을 때 이미지의 픽셀 수는 </a:t>
            </a:r>
            <a:r>
              <a:rPr lang="ko-KR" altLang="en-US" dirty="0" err="1">
                <a:latin typeface="Pretendard JP"/>
              </a:rPr>
              <a:t>늘어난걸</a:t>
            </a:r>
            <a:r>
              <a:rPr lang="ko-KR" altLang="en-US" dirty="0">
                <a:latin typeface="Pretendard JP"/>
              </a:rPr>
              <a:t> 알 수 있지만 화질이 </a:t>
            </a:r>
            <a:r>
              <a:rPr lang="ko-KR" altLang="en-US" dirty="0" err="1">
                <a:latin typeface="Pretendard JP"/>
              </a:rPr>
              <a:t>개선된것</a:t>
            </a:r>
            <a:r>
              <a:rPr lang="ko-KR" altLang="en-US" dirty="0">
                <a:latin typeface="Pretendard JP"/>
              </a:rPr>
              <a:t> 같진 않음</a:t>
            </a:r>
            <a:r>
              <a:rPr lang="en-US" altLang="ko-KR" dirty="0">
                <a:latin typeface="Pretendard JP"/>
              </a:rPr>
              <a:t>.</a:t>
            </a:r>
          </a:p>
          <a:p>
            <a:r>
              <a:rPr lang="ko-KR" altLang="en-US" dirty="0"/>
              <a:t> 이미지의 크기를 늘리는 것이지만</a:t>
            </a:r>
            <a:r>
              <a:rPr lang="en-US" altLang="ko-KR" dirty="0"/>
              <a:t>, </a:t>
            </a:r>
            <a:r>
              <a:rPr lang="ko-KR" altLang="en-US" dirty="0"/>
              <a:t>단순히 픽셀을 늘리는 것이 아니라 해상도를 유지하거나 더 나은 품질로 보이도록 하는 것이 목표</a:t>
            </a:r>
            <a:r>
              <a:rPr lang="en-US" altLang="ko-KR" dirty="0"/>
              <a:t>. </a:t>
            </a:r>
            <a:r>
              <a:rPr lang="en-US" altLang="ko-KR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Pretendard JP"/>
              </a:rPr>
              <a:t>–Chat </a:t>
            </a:r>
            <a:r>
              <a:rPr lang="en-US" altLang="ko-K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retendard JP"/>
              </a:rPr>
              <a:t>gpt</a:t>
            </a:r>
            <a:endParaRPr lang="en-US" altLang="ko-KR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Pretendard JP"/>
            </a:endParaRPr>
          </a:p>
          <a:p>
            <a:r>
              <a:rPr lang="ko-KR" altLang="en-US" dirty="0"/>
              <a:t>여기서는 딥러닝 기반 </a:t>
            </a:r>
            <a:r>
              <a:rPr lang="en-US" altLang="ko-KR" dirty="0"/>
              <a:t>EDSR(enhanced deep super resolution)</a:t>
            </a:r>
            <a:r>
              <a:rPr lang="ko-KR" altLang="en-US" dirty="0"/>
              <a:t> 모델을 사용</a:t>
            </a:r>
          </a:p>
        </p:txBody>
      </p:sp>
    </p:spTree>
    <p:extLst>
      <p:ext uri="{BB962C8B-B14F-4D97-AF65-F5344CB8AC3E}">
        <p14:creationId xmlns:p14="http://schemas.microsoft.com/office/powerpoint/2010/main" val="12348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3801E-0A05-5718-9C23-0DCDD78D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70867"/>
            <a:ext cx="10078905" cy="1596177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추가  모듈 설치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828524-5DC8-654F-5C50-4387BFB4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+mj-ea"/>
                <a:ea typeface="+mj-ea"/>
              </a:rPr>
              <a:t>Opencv</a:t>
            </a:r>
            <a:r>
              <a:rPr lang="ko-KR" altLang="en-US" dirty="0"/>
              <a:t>의 확장 버전</a:t>
            </a:r>
            <a:endParaRPr lang="en-US" altLang="ko-KR" dirty="0"/>
          </a:p>
          <a:p>
            <a:r>
              <a:rPr lang="ko-KR" altLang="en-US" dirty="0"/>
              <a:t>더 많은 모듈과 기능을 사용가능</a:t>
            </a:r>
            <a:endParaRPr lang="en-US" altLang="ko-KR" dirty="0"/>
          </a:p>
          <a:p>
            <a:r>
              <a:rPr lang="ko-KR" altLang="en-US" dirty="0"/>
              <a:t>여기선 이미 학습된 딥러닝 모델을 불러오기 위해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239DDD-4323-5B14-930A-A568569F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616200"/>
            <a:ext cx="10358562" cy="6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3801E-0A05-5718-9C23-0DCDD78D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3867"/>
            <a:ext cx="10364451" cy="1596177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학습된 딥러닝 모델 </a:t>
            </a:r>
            <a:r>
              <a:rPr lang="en-US" altLang="ko-KR" dirty="0" err="1"/>
              <a:t>EdsR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828524-5DC8-654F-5C50-4387BFB4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164997"/>
            <a:ext cx="4493112" cy="3424107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깃허브에서</a:t>
            </a:r>
            <a:r>
              <a:rPr lang="ko-KR" altLang="en-US" dirty="0">
                <a:latin typeface="+mj-ea"/>
                <a:ea typeface="+mj-ea"/>
              </a:rPr>
              <a:t> 학습된 딥러닝 모델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 err="1">
                <a:latin typeface="+mj-ea"/>
                <a:ea typeface="+mj-ea"/>
              </a:rPr>
              <a:t>EdsR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EnhaNSed</a:t>
            </a:r>
            <a:r>
              <a:rPr lang="en-US" altLang="ko-KR" dirty="0">
                <a:latin typeface="+mj-ea"/>
                <a:ea typeface="+mj-ea"/>
              </a:rPr>
              <a:t> deep super resolution) </a:t>
            </a:r>
            <a:r>
              <a:rPr lang="ko-KR" altLang="en-US" dirty="0">
                <a:latin typeface="+mj-ea"/>
                <a:ea typeface="+mj-ea"/>
              </a:rPr>
              <a:t>다운로드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모델별로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배</a:t>
            </a:r>
            <a:r>
              <a:rPr lang="en-US" altLang="ko-KR" dirty="0">
                <a:latin typeface="+mj-ea"/>
                <a:ea typeface="+mj-ea"/>
              </a:rPr>
              <a:t>, 3</a:t>
            </a:r>
            <a:r>
              <a:rPr lang="ko-KR" altLang="en-US" dirty="0">
                <a:latin typeface="+mj-ea"/>
                <a:ea typeface="+mj-ea"/>
              </a:rPr>
              <a:t>배</a:t>
            </a:r>
            <a:r>
              <a:rPr lang="en-US" altLang="ko-KR" dirty="0">
                <a:latin typeface="+mj-ea"/>
                <a:ea typeface="+mj-ea"/>
              </a:rPr>
              <a:t>, 4</a:t>
            </a:r>
            <a:r>
              <a:rPr lang="ko-KR" altLang="en-US" dirty="0">
                <a:latin typeface="+mj-ea"/>
                <a:ea typeface="+mj-ea"/>
              </a:rPr>
              <a:t>배 까지 가능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9DE01-7C28-C5E1-8D9E-FB683C15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17" y="2164997"/>
            <a:ext cx="5877745" cy="3210373"/>
          </a:xfrm>
          <a:prstGeom prst="rect">
            <a:avLst/>
          </a:prstGeom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E61E45E9-15EB-A700-2350-D1A52D83EC9F}"/>
              </a:ext>
            </a:extLst>
          </p:cNvPr>
          <p:cNvSpPr txBox="1">
            <a:spLocks/>
          </p:cNvSpPr>
          <p:nvPr/>
        </p:nvSpPr>
        <p:spPr>
          <a:xfrm>
            <a:off x="1139208" y="5589104"/>
            <a:ext cx="10139018" cy="117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깃허브</a:t>
            </a:r>
            <a:r>
              <a:rPr lang="ko-KR" altLang="en-US" sz="1800" dirty="0">
                <a:latin typeface="+mj-ea"/>
                <a:ea typeface="+mj-ea"/>
              </a:rPr>
              <a:t> 주소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  <a:r>
              <a:rPr lang="en-US" altLang="ko-KR" sz="1800" dirty="0">
                <a:latin typeface="+mj-ea"/>
                <a:ea typeface="+mj-ea"/>
                <a:hlinkClick r:id="rId3"/>
              </a:rPr>
              <a:t>https://github.com/Saafke/EDSR_Tensorflow/tree/master/models</a:t>
            </a:r>
            <a:br>
              <a:rPr lang="en-US" altLang="ko-KR" sz="1800" dirty="0">
                <a:latin typeface="+mj-ea"/>
                <a:ea typeface="+mj-ea"/>
              </a:rPr>
            </a:b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484644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760</TotalTime>
  <Words>424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 Semilight</vt:lpstr>
      <vt:lpstr>Pretendard JP</vt:lpstr>
      <vt:lpstr>Arial</vt:lpstr>
      <vt:lpstr>Tw Cen MT</vt:lpstr>
      <vt:lpstr>물방울</vt:lpstr>
      <vt:lpstr>Python opencv super resolution 딥러닝 이미지 개선</vt:lpstr>
      <vt:lpstr>목차</vt:lpstr>
      <vt:lpstr>1. 화소(Pixel)</vt:lpstr>
      <vt:lpstr>2. 해상도(resolution)</vt:lpstr>
      <vt:lpstr>3. 업스케일링(Upscaling)</vt:lpstr>
      <vt:lpstr>4. 보간법</vt:lpstr>
      <vt:lpstr>5. 슈퍼 해상도(supep resolution)</vt:lpstr>
      <vt:lpstr>6. 추가  모듈 설치</vt:lpstr>
      <vt:lpstr>7. 학습된 딥러닝 모델 EdsR 다운로드</vt:lpstr>
      <vt:lpstr>8. code</vt:lpstr>
      <vt:lpstr>코드 수행 결과</vt:lpstr>
      <vt:lpstr>확대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박수균</dc:creator>
  <cp:lastModifiedBy>박수균</cp:lastModifiedBy>
  <cp:revision>7</cp:revision>
  <dcterms:created xsi:type="dcterms:W3CDTF">2024-10-13T04:03:53Z</dcterms:created>
  <dcterms:modified xsi:type="dcterms:W3CDTF">2024-10-14T00:14:24Z</dcterms:modified>
</cp:coreProperties>
</file>