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64" r:id="rId2"/>
    <p:sldId id="365" r:id="rId3"/>
    <p:sldId id="366" r:id="rId4"/>
    <p:sldId id="367" r:id="rId5"/>
    <p:sldId id="368" r:id="rId6"/>
    <p:sldId id="375" r:id="rId7"/>
    <p:sldId id="369" r:id="rId8"/>
    <p:sldId id="370" r:id="rId9"/>
    <p:sldId id="372" r:id="rId10"/>
    <p:sldId id="371" r:id="rId11"/>
    <p:sldId id="388" r:id="rId12"/>
    <p:sldId id="389" r:id="rId13"/>
    <p:sldId id="376" r:id="rId14"/>
    <p:sldId id="385" r:id="rId15"/>
    <p:sldId id="373" r:id="rId16"/>
    <p:sldId id="374" r:id="rId17"/>
    <p:sldId id="386" r:id="rId18"/>
    <p:sldId id="387" r:id="rId19"/>
    <p:sldId id="377" r:id="rId20"/>
    <p:sldId id="384" r:id="rId21"/>
    <p:sldId id="380" r:id="rId22"/>
    <p:sldId id="378" r:id="rId23"/>
    <p:sldId id="3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4FF"/>
    <a:srgbClr val="215891"/>
    <a:srgbClr val="CCDBFF"/>
    <a:srgbClr val="1B447D"/>
    <a:srgbClr val="6399DE"/>
    <a:srgbClr val="DCF6FF"/>
    <a:srgbClr val="00E302"/>
    <a:srgbClr val="0FA1C3"/>
    <a:srgbClr val="010000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CFD5E-3D9E-4CD7-86E6-04123E2375E4}" v="60" dt="2022-08-11T17:51:21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8" autoAdjust="0"/>
    <p:restoredTop sz="89908" autoAdjust="0"/>
  </p:normalViewPr>
  <p:slideViewPr>
    <p:cSldViewPr snapToGrid="0" snapToObjects="1">
      <p:cViewPr varScale="1">
        <p:scale>
          <a:sx n="74" d="100"/>
          <a:sy n="74" d="100"/>
        </p:scale>
        <p:origin x="72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383512B5-F5F2-4149-9F56-1C225E310E1E}"/>
    <pc:docChg chg="modSld">
      <pc:chgData name="Luc Paoli" userId="28bcbf778cf7ff89" providerId="LiveId" clId="{383512B5-F5F2-4149-9F56-1C225E310E1E}" dt="2022-08-09T22:48:02.789" v="34" actId="20577"/>
      <pc:docMkLst>
        <pc:docMk/>
      </pc:docMkLst>
      <pc:sldChg chg="modSp mod">
        <pc:chgData name="Luc Paoli" userId="28bcbf778cf7ff89" providerId="LiveId" clId="{383512B5-F5F2-4149-9F56-1C225E310E1E}" dt="2022-08-09T22:48:02.789" v="34" actId="20577"/>
        <pc:sldMkLst>
          <pc:docMk/>
          <pc:sldMk cId="1780438321" sldId="364"/>
        </pc:sldMkLst>
        <pc:spChg chg="mod">
          <ac:chgData name="Luc Paoli" userId="28bcbf778cf7ff89" providerId="LiveId" clId="{383512B5-F5F2-4149-9F56-1C225E310E1E}" dt="2022-08-09T22:48:02.789" v="34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136952F7-12C4-4ED8-834F-D6498F2B074D}"/>
    <pc:docChg chg="modSld">
      <pc:chgData name="Luc Paoli" userId="28bcbf778cf7ff89" providerId="LiveId" clId="{136952F7-12C4-4ED8-834F-D6498F2B074D}" dt="2022-08-09T22:48:45.916" v="37" actId="20577"/>
      <pc:docMkLst>
        <pc:docMk/>
      </pc:docMkLst>
      <pc:sldChg chg="modSp mod">
        <pc:chgData name="Luc Paoli" userId="28bcbf778cf7ff89" providerId="LiveId" clId="{136952F7-12C4-4ED8-834F-D6498F2B074D}" dt="2022-08-09T22:48:45.916" v="37" actId="20577"/>
        <pc:sldMkLst>
          <pc:docMk/>
          <pc:sldMk cId="1780438321" sldId="364"/>
        </pc:sldMkLst>
        <pc:spChg chg="mod">
          <ac:chgData name="Luc Paoli" userId="28bcbf778cf7ff89" providerId="LiveId" clId="{136952F7-12C4-4ED8-834F-D6498F2B074D}" dt="2022-08-09T22:48:45.916" v="37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A715A6D7-CC45-4B7E-9A55-80EA4D641264}"/>
    <pc:docChg chg="modSld">
      <pc:chgData name="Luc Paoli" userId="28bcbf778cf7ff89" providerId="LiveId" clId="{A715A6D7-CC45-4B7E-9A55-80EA4D641264}" dt="2022-08-09T22:49:32.046" v="28" actId="20577"/>
      <pc:docMkLst>
        <pc:docMk/>
      </pc:docMkLst>
      <pc:sldChg chg="modSp mod">
        <pc:chgData name="Luc Paoli" userId="28bcbf778cf7ff89" providerId="LiveId" clId="{A715A6D7-CC45-4B7E-9A55-80EA4D641264}" dt="2022-08-09T22:49:32.046" v="28" actId="20577"/>
        <pc:sldMkLst>
          <pc:docMk/>
          <pc:sldMk cId="1780438321" sldId="364"/>
        </pc:sldMkLst>
        <pc:spChg chg="mod">
          <ac:chgData name="Luc Paoli" userId="28bcbf778cf7ff89" providerId="LiveId" clId="{A715A6D7-CC45-4B7E-9A55-80EA4D641264}" dt="2022-08-09T22:49:32.046" v="28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C71CFD5E-3D9E-4CD7-86E6-04123E2375E4}"/>
    <pc:docChg chg="undo custSel addSld modSld">
      <pc:chgData name="Luc Paoli" userId="28bcbf778cf7ff89" providerId="LiveId" clId="{C71CFD5E-3D9E-4CD7-86E6-04123E2375E4}" dt="2022-08-11T18:05:21.107" v="945" actId="20577"/>
      <pc:docMkLst>
        <pc:docMk/>
      </pc:docMkLst>
      <pc:sldChg chg="modSp mod">
        <pc:chgData name="Luc Paoli" userId="28bcbf778cf7ff89" providerId="LiveId" clId="{C71CFD5E-3D9E-4CD7-86E6-04123E2375E4}" dt="2022-08-11T17:50:12.118" v="38" actId="20577"/>
        <pc:sldMkLst>
          <pc:docMk/>
          <pc:sldMk cId="2641886699" sldId="375"/>
        </pc:sldMkLst>
        <pc:spChg chg="mod">
          <ac:chgData name="Luc Paoli" userId="28bcbf778cf7ff89" providerId="LiveId" clId="{C71CFD5E-3D9E-4CD7-86E6-04123E2375E4}" dt="2022-08-11T17:50:12.118" v="38" actId="20577"/>
          <ac:spMkLst>
            <pc:docMk/>
            <pc:sldMk cId="2641886699" sldId="375"/>
            <ac:spMk id="3" creationId="{1A583AE3-9B98-B2C3-C9B0-5D2ED3D312B4}"/>
          </ac:spMkLst>
        </pc:spChg>
      </pc:sldChg>
      <pc:sldChg chg="modSp mod">
        <pc:chgData name="Luc Paoli" userId="28bcbf778cf7ff89" providerId="LiveId" clId="{C71CFD5E-3D9E-4CD7-86E6-04123E2375E4}" dt="2022-08-11T18:05:21.107" v="945" actId="20577"/>
        <pc:sldMkLst>
          <pc:docMk/>
          <pc:sldMk cId="2179273890" sldId="377"/>
        </pc:sldMkLst>
        <pc:spChg chg="mod">
          <ac:chgData name="Luc Paoli" userId="28bcbf778cf7ff89" providerId="LiveId" clId="{C71CFD5E-3D9E-4CD7-86E6-04123E2375E4}" dt="2022-08-11T18:05:21.107" v="945" actId="20577"/>
          <ac:spMkLst>
            <pc:docMk/>
            <pc:sldMk cId="2179273890" sldId="377"/>
            <ac:spMk id="3" creationId="{B3FA1B42-E7EF-6523-CB25-939C61C24F68}"/>
          </ac:spMkLst>
        </pc:spChg>
      </pc:sldChg>
      <pc:sldChg chg="modSp mod">
        <pc:chgData name="Luc Paoli" userId="28bcbf778cf7ff89" providerId="LiveId" clId="{C71CFD5E-3D9E-4CD7-86E6-04123E2375E4}" dt="2022-08-11T18:01:23.812" v="934" actId="5793"/>
        <pc:sldMkLst>
          <pc:docMk/>
          <pc:sldMk cId="1303801024" sldId="385"/>
        </pc:sldMkLst>
        <pc:spChg chg="mod">
          <ac:chgData name="Luc Paoli" userId="28bcbf778cf7ff89" providerId="LiveId" clId="{C71CFD5E-3D9E-4CD7-86E6-04123E2375E4}" dt="2022-08-11T18:01:23.812" v="934" actId="5793"/>
          <ac:spMkLst>
            <pc:docMk/>
            <pc:sldMk cId="1303801024" sldId="385"/>
            <ac:spMk id="3" creationId="{879426E0-BC5C-CF6F-BD0D-A2097A2E3350}"/>
          </ac:spMkLst>
        </pc:spChg>
      </pc:sldChg>
      <pc:sldChg chg="modSp new mod">
        <pc:chgData name="Luc Paoli" userId="28bcbf778cf7ff89" providerId="LiveId" clId="{C71CFD5E-3D9E-4CD7-86E6-04123E2375E4}" dt="2022-08-11T17:52:40.981" v="240" actId="20577"/>
        <pc:sldMkLst>
          <pc:docMk/>
          <pc:sldMk cId="2920728140" sldId="387"/>
        </pc:sldMkLst>
        <pc:spChg chg="mod">
          <ac:chgData name="Luc Paoli" userId="28bcbf778cf7ff89" providerId="LiveId" clId="{C71CFD5E-3D9E-4CD7-86E6-04123E2375E4}" dt="2022-08-11T17:52:09.799" v="141" actId="20577"/>
          <ac:spMkLst>
            <pc:docMk/>
            <pc:sldMk cId="2920728140" sldId="387"/>
            <ac:spMk id="2" creationId="{D1DE0B86-4B42-2C06-0B1A-9FE051FB63D5}"/>
          </ac:spMkLst>
        </pc:spChg>
        <pc:spChg chg="mod">
          <ac:chgData name="Luc Paoli" userId="28bcbf778cf7ff89" providerId="LiveId" clId="{C71CFD5E-3D9E-4CD7-86E6-04123E2375E4}" dt="2022-08-11T17:52:40.981" v="240" actId="20577"/>
          <ac:spMkLst>
            <pc:docMk/>
            <pc:sldMk cId="2920728140" sldId="387"/>
            <ac:spMk id="3" creationId="{11F30EE2-C34C-3BA2-151B-784371C10B8B}"/>
          </ac:spMkLst>
        </pc:spChg>
      </pc:sldChg>
      <pc:sldChg chg="modSp new mod">
        <pc:chgData name="Luc Paoli" userId="28bcbf778cf7ff89" providerId="LiveId" clId="{C71CFD5E-3D9E-4CD7-86E6-04123E2375E4}" dt="2022-08-11T17:59:18.992" v="701" actId="20577"/>
        <pc:sldMkLst>
          <pc:docMk/>
          <pc:sldMk cId="3413548745" sldId="388"/>
        </pc:sldMkLst>
        <pc:spChg chg="mod">
          <ac:chgData name="Luc Paoli" userId="28bcbf778cf7ff89" providerId="LiveId" clId="{C71CFD5E-3D9E-4CD7-86E6-04123E2375E4}" dt="2022-08-11T17:53:11.721" v="252" actId="20577"/>
          <ac:spMkLst>
            <pc:docMk/>
            <pc:sldMk cId="3413548745" sldId="388"/>
            <ac:spMk id="2" creationId="{76509CD1-AB38-D6A5-3738-F16FB74B2965}"/>
          </ac:spMkLst>
        </pc:spChg>
        <pc:spChg chg="mod">
          <ac:chgData name="Luc Paoli" userId="28bcbf778cf7ff89" providerId="LiveId" clId="{C71CFD5E-3D9E-4CD7-86E6-04123E2375E4}" dt="2022-08-11T17:59:18.992" v="701" actId="20577"/>
          <ac:spMkLst>
            <pc:docMk/>
            <pc:sldMk cId="3413548745" sldId="388"/>
            <ac:spMk id="3" creationId="{7415C1CC-7FB3-3053-DD01-91A107DDFCA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what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2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1.3</a:t>
            </a:r>
          </a:p>
          <a:p>
            <a:r>
              <a:rPr lang="en-US" dirty="0"/>
              <a:t>Numerical Methods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F840-0623-F663-2247-7604F5AE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803385-094B-106E-B7FB-7F7DF0EB9B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multidimensional root-finding problem can be written as solving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br>
                  <a:rPr lang="en-GB" b="1" dirty="0"/>
                </a:b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Newton’s method is then written as 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𝑱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803385-094B-106E-B7FB-7F7DF0EB9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4DC4C-5197-CA99-2128-593059570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496CE-0E5C-A47C-98DE-42D7B1FF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3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9CD1-AB38-D6A5-3738-F16FB74B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C1CC-7FB3-3053-DD01-91A107DD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Newton’s method is </a:t>
            </a:r>
            <a:r>
              <a:rPr lang="en-GB" b="1" dirty="0"/>
              <a:t>locally convergent</a:t>
            </a:r>
            <a:endParaRPr lang="en-GB" dirty="0"/>
          </a:p>
          <a:p>
            <a:pPr lvl="1"/>
            <a:r>
              <a:rPr lang="en-GB" dirty="0"/>
              <a:t>a “good” initial point is required for the method to arrive at a root successfully</a:t>
            </a:r>
          </a:p>
          <a:p>
            <a:r>
              <a:rPr lang="en-GB" dirty="0"/>
              <a:t>Modifications do exist that allow for the method to become </a:t>
            </a:r>
            <a:r>
              <a:rPr lang="en-GB" b="1" dirty="0"/>
              <a:t>globally convergent</a:t>
            </a:r>
          </a:p>
          <a:p>
            <a:r>
              <a:rPr lang="en-GB" b="1" dirty="0"/>
              <a:t>Describing these is beyond the scope of this course.</a:t>
            </a:r>
            <a:r>
              <a:rPr lang="en-GB" dirty="0"/>
              <a:t> The typical classes of modifications are</a:t>
            </a:r>
            <a:endParaRPr lang="en-GB" b="1" dirty="0"/>
          </a:p>
          <a:p>
            <a:pPr lvl="1"/>
            <a:r>
              <a:rPr lang="en-GB" dirty="0"/>
              <a:t>Line search</a:t>
            </a:r>
          </a:p>
          <a:p>
            <a:pPr lvl="1"/>
            <a:r>
              <a:rPr lang="en-GB" dirty="0"/>
              <a:t>Trust region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F83C5-B4CD-060E-78BB-8B99AD895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E62C0-20BB-77DE-131B-0E464E454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4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3363-BC24-E34B-8348-7A5CCDC2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F56A4-D030-2D57-79BB-4B0707DC1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How do we know when the method has converged?</a:t>
                </a:r>
              </a:p>
              <a:p>
                <a:r>
                  <a:rPr lang="en-GB" dirty="0"/>
                  <a:t>There are typically three ways a root-finding algorithm terminates </a:t>
                </a:r>
              </a:p>
              <a:p>
                <a:pPr lvl="1"/>
                <a:r>
                  <a:rPr lang="en-GB" dirty="0"/>
                  <a:t>The function is close enough to a root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algorithm isn’t making progress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algorithm hasn’t converged in time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iterations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iterations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F56A4-D030-2D57-79BB-4B0707DC1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C499B-AAEA-46C7-13DF-38EDE0D12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7D867-35A1-2C5C-27BF-3D5C0AFB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0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A70B-9B3C-4B4C-8934-CE05F7A1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Successive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B98E4-BAF0-88DD-7305-FAB11B29B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Fixed-points</a:t>
                </a:r>
                <a:r>
                  <a:rPr lang="en-GB" dirty="0"/>
                  <a:t> occur when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GB" b="0" dirty="0"/>
              </a:p>
              <a:p>
                <a:r>
                  <a:rPr lang="en-GB" dirty="0"/>
                  <a:t>When an equation can be manipulated into this form, we can treat it as a recurrence relation to iterate towards 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r>
                  <a:rPr lang="en-GB" dirty="0"/>
                  <a:t>You have likely solved a problem in this manner before (e.g. in RE1)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B98E4-BAF0-88DD-7305-FAB11B29B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1373E-2A62-87E1-2198-B1B6C98C2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544EA-75FA-EC79-B9D9-CA9CF33A6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6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4C73-2CE6-A214-1A15-E759F1CE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Successive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9426E0-BC5C-CF6F-BD0D-A2097A2E3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Fixed-point iteration and Root-finding are very closely interlinked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Generally, convergence is in no way guaranteed!</a:t>
                </a:r>
              </a:p>
              <a:p>
                <a:r>
                  <a:rPr lang="en-GB" dirty="0"/>
                  <a:t>Sometimes it will only converge in a small region around the answer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9426E0-BC5C-CF6F-BD0D-A2097A2E3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B8D1F-4F7D-2D1F-5378-0A795155F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C976A-FF3A-CE31-E394-8C7F864D5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0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4186-6793-F019-C4C3-852A4042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E1C5-A1A3-2312-976C-6E753F66D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Optimisation algorithms attempt to solve for maximum and minimum points</a:t>
            </a:r>
          </a:p>
          <a:p>
            <a:r>
              <a:rPr lang="en-GB" dirty="0"/>
              <a:t>It’s split into </a:t>
            </a:r>
            <a:r>
              <a:rPr lang="en-GB" b="1" dirty="0"/>
              <a:t>local</a:t>
            </a:r>
            <a:r>
              <a:rPr lang="en-GB" dirty="0"/>
              <a:t> and </a:t>
            </a:r>
            <a:r>
              <a:rPr lang="en-GB" b="1" dirty="0"/>
              <a:t>global </a:t>
            </a:r>
            <a:r>
              <a:rPr lang="en-GB" dirty="0"/>
              <a:t>optimisation</a:t>
            </a:r>
          </a:p>
          <a:p>
            <a:r>
              <a:rPr lang="en-GB" dirty="0"/>
              <a:t>Local optimisation is equivalent to root-finding</a:t>
            </a:r>
          </a:p>
          <a:p>
            <a:r>
              <a:rPr lang="en-GB" dirty="0"/>
              <a:t>Global optimisation is problem-dependent, and often </a:t>
            </a:r>
            <a:r>
              <a:rPr lang="en-GB" b="1" dirty="0"/>
              <a:t>very difficult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CD79F-0E05-B0D3-B003-1B65072BB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039D0-B3BA-DC29-F2B4-4E4B743EC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B049-D857-2E41-126A-FF2BD6C6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12B13-E9CB-AD25-9A78-202DC2EB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Local optimisation is “equivalent” to root finding, solving for where the gradient is 0</a:t>
                </a:r>
                <a:br>
                  <a:rPr lang="en-GB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Newton’s method then becomes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12B13-E9CB-AD25-9A78-202DC2EB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59834-FAA4-B3C9-B64B-7739567BA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A74B9-2FF2-6133-1EB2-594F2A22A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FFBB-79BD-9F32-A7C7-A37493B4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Newton’s Method (Optimisation)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EA7A-26BD-BF93-219F-40B04BAB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this is applying Newton’s method to the first derivative, it is now approximating the function as </a:t>
            </a:r>
            <a:r>
              <a:rPr lang="en-GB" b="1" dirty="0"/>
              <a:t>locally quadratic</a:t>
            </a:r>
            <a:r>
              <a:rPr lang="en-GB" dirty="0"/>
              <a:t>, rather than </a:t>
            </a:r>
            <a:r>
              <a:rPr lang="en-GB" b="1" dirty="0"/>
              <a:t>locally linear</a:t>
            </a:r>
            <a:r>
              <a:rPr lang="en-GB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4B896-1984-6638-9F14-3253BF481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1B946-EA62-C0B2-82C0-6BCA49830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0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0B86-4B42-2C06-0B1A-9FE051FB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0EE2-C34C-3BA2-151B-784371C10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Convergence is decided by testing the difference between successive iterations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05711-E023-CD7F-CE66-475493EBC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A5A08-5359-A181-EEBC-713BFEF9F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28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F543-1EA5-31F6-A33C-5BED194E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1B42-E7EF-6523-CB25-939C61C2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Automatic differentiation allows for </a:t>
            </a:r>
            <a:r>
              <a:rPr lang="en-GB" b="1" dirty="0"/>
              <a:t>exact derivatives </a:t>
            </a:r>
            <a:r>
              <a:rPr lang="en-GB" dirty="0"/>
              <a:t>of functions defined by computer-code</a:t>
            </a:r>
          </a:p>
          <a:p>
            <a:r>
              <a:rPr lang="en-GB" dirty="0"/>
              <a:t>There are two main modes: Forward-mode and Reverse-mode</a:t>
            </a:r>
          </a:p>
          <a:p>
            <a:r>
              <a:rPr lang="en-GB" dirty="0"/>
              <a:t>Forward-mode is more efficient for smaller numbers of variables (~ 100), while Reverse-mode is more efficient beyond that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41C97-7338-8A08-EB1D-014C73EC1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013A3-74A5-A028-0374-0B9734B0C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7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In a course about computational thermodynamics, it’s important to have an idea of the numerical methods available </a:t>
            </a:r>
          </a:p>
          <a:p>
            <a:r>
              <a:rPr lang="en-GB" b="0" dirty="0"/>
              <a:t>However, this is not a course on numerical methods – this discussion aims to be a brief overview of some of the methods and terminology you will encounter over the next three sessions</a:t>
            </a:r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F543-1EA5-31F6-A33C-5BED194E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1B42-E7EF-6523-CB25-939C61C2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Both can somewhat be considered as tracking the base operations occurring within the code, e.g. +/-/*/÷, and differentiating this expression symbolically</a:t>
            </a:r>
          </a:p>
          <a:p>
            <a:r>
              <a:rPr lang="en-GB" dirty="0"/>
              <a:t>These methods are </a:t>
            </a:r>
            <a:r>
              <a:rPr lang="en-GB" b="1" dirty="0"/>
              <a:t>very powerful</a:t>
            </a:r>
            <a:r>
              <a:rPr lang="en-GB" dirty="0"/>
              <a:t> and </a:t>
            </a:r>
            <a:r>
              <a:rPr lang="en-GB" b="1" dirty="0"/>
              <a:t>very common </a:t>
            </a:r>
            <a:r>
              <a:rPr lang="en-GB" dirty="0"/>
              <a:t>in modern scientific computing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41C97-7338-8A08-EB1D-014C73EC1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013A3-74A5-A028-0374-0B9734B0C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3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99C2-1DF9-0BCD-C6A3-080C940B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4E4B-BC10-9A72-A9C9-6670A55E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Julia code example of </a:t>
            </a:r>
            <a:r>
              <a:rPr lang="en-GB" dirty="0" err="1"/>
              <a:t>ForwardDiff.jl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FA43F-BA2E-0EF3-0E1E-F6686A7E2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A2553-0FE3-C33D-EBEE-A1D01848B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15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B09C-6E12-18C9-A0A0-FFAF0998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9D3D4-9005-9A90-D939-36B7D9599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 a computer, non-integer numbers are often represented using </a:t>
                </a:r>
                <a:r>
                  <a:rPr lang="en-GB" b="1" dirty="0"/>
                  <a:t>floating points</a:t>
                </a:r>
              </a:p>
              <a:p>
                <a:r>
                  <a:rPr lang="en-GB" dirty="0"/>
                  <a:t>This stores a number in a fixed amount of data by splitting the data between representing an </a:t>
                </a:r>
                <a:r>
                  <a:rPr lang="en-GB" b="1" dirty="0"/>
                  <a:t>exponent</a:t>
                </a:r>
                <a:r>
                  <a:rPr lang="en-GB" dirty="0"/>
                  <a:t>, a </a:t>
                </a:r>
                <a:r>
                  <a:rPr lang="en-GB" b="1" dirty="0"/>
                  <a:t>base</a:t>
                </a:r>
                <a:r>
                  <a:rPr lang="en-GB" dirty="0"/>
                  <a:t>, and a </a:t>
                </a:r>
                <a:r>
                  <a:rPr lang="en-GB" b="1" dirty="0"/>
                  <a:t>significand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1.234=</m:t>
                      </m:r>
                      <m:limLow>
                        <m:limLow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1234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significand</m:t>
                          </m:r>
                        </m:lim>
                      </m:limLow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groupCh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base</m:t>
                              </m:r>
                            </m:lim>
                          </m:limLow>
                        </m:e>
                        <m:sup>
                          <m:limUpp>
                            <m:limUp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groupCh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9D3D4-9005-9A90-D939-36B7D9599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1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883E4-E374-E318-223C-4F9C9C3C9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91D90-0D04-E691-4A9A-7FC959CA1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31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FB1B-3F7B-034F-B86C-CB2F0680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07C22-4A7E-CBBA-FC0E-48B29765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 floating-point numbers carry a large number of advantages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6F28B-E774-AD5B-DCF7-0C4FA4279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90860-5CDE-B6A7-B253-AE61A3B1F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891B-5727-C808-47C2-B299A03F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9195-2377-ED99-FDCB-C81DE270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getting into the numerical methods, we should review some definitions from multivariable calculus</a:t>
            </a:r>
          </a:p>
          <a:p>
            <a:r>
              <a:rPr lang="en-GB" dirty="0"/>
              <a:t>A set is a collection of unique elements. There are a few common sets you should be familiar with</a:t>
            </a:r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7CDA-F070-00F8-4E53-D608BBC56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BF3F4-4FCF-D364-AA7E-92B8FDE2C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F2CBA55-BD3F-D237-5D61-5FFF301B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63" y="3876541"/>
            <a:ext cx="3112873" cy="2439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227CC6-C3B7-FAA2-92F8-8B3C4DDA7E30}"/>
              </a:ext>
            </a:extLst>
          </p:cNvPr>
          <p:cNvSpPr txBox="1"/>
          <p:nvPr/>
        </p:nvSpPr>
        <p:spPr>
          <a:xfrm>
            <a:off x="5796136" y="6007991"/>
            <a:ext cx="1967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/>
                <a:cs typeface="Arial"/>
              </a:rPr>
              <a:t>courtesy of Wikipedia</a:t>
            </a:r>
          </a:p>
        </p:txBody>
      </p:sp>
    </p:spTree>
    <p:extLst>
      <p:ext uri="{BB962C8B-B14F-4D97-AF65-F5344CB8AC3E}">
        <p14:creationId xmlns:p14="http://schemas.microsoft.com/office/powerpoint/2010/main" val="274067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4B29-1592-4533-02BB-523E12B3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024EC-250C-823B-68C6-2D62D8FB5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scalar field associates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dirty="0"/>
                  <a:t> vector to a scalar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A vector field associates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dirty="0"/>
                  <a:t> vector to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dirty="0"/>
                  <a:t> 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024EC-250C-823B-68C6-2D62D8FB5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B07FF-02A1-08EE-5A44-0F17E7D89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384B5-455F-E49A-6579-A542F1620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8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3D0A-F6D9-3A86-5C14-D0391CA9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04CC3-3D41-69EE-0101-442DC760C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first derivative of a scalar field is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dirty="0"/>
                  <a:t> vector of partial derivatives. This is called the </a:t>
                </a:r>
                <a:r>
                  <a:rPr lang="en-GB" b="1" dirty="0"/>
                  <a:t>gradient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: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first derivative of a vector field is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 matrix of partial derivatives. This is called the </a:t>
                </a:r>
                <a:r>
                  <a:rPr lang="en-GB" b="1" dirty="0"/>
                  <a:t>Jacobian matrix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04CC3-3D41-69EE-0101-442DC760C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E749D-2CF1-4CB2-1E33-B775D902C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DAB72-AE57-9445-EB8F-EAFC98CD6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6F39-94C0-1E67-9492-95F49FD9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583AE3-9B98-B2C3-C9B0-5D2ED3D31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second derivative of a scalar field is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matrix, often called the Hessian matrix. This is written as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The second derivative of a vector field is not often used on it’s own. Rather, operators like the </a:t>
                </a:r>
                <a:r>
                  <a:rPr lang="en-GB" b="1" dirty="0"/>
                  <a:t>curl</a:t>
                </a:r>
                <a:r>
                  <a:rPr lang="en-GB" dirty="0"/>
                  <a:t> and </a:t>
                </a:r>
                <a:r>
                  <a:rPr lang="en-GB" b="1" dirty="0"/>
                  <a:t>divergence </a:t>
                </a:r>
                <a:r>
                  <a:rPr lang="en-GB" dirty="0"/>
                  <a:t>of a vector field are considered.</a:t>
                </a:r>
              </a:p>
              <a:p>
                <a:pPr lvl="1"/>
                <a:r>
                  <a:rPr lang="en-GB" dirty="0"/>
                  <a:t>These will not be used in this course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583AE3-9B98-B2C3-C9B0-5D2ED3D31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1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04559-C21F-33E5-F2D5-98902D58C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93C9B-6511-A532-7D26-0811749E2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8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C9C2-86E9-2EDF-E9D7-080DA620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 Finding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EBAAA-D753-AFF7-7FFD-6AB91497E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1D root finding deals with solving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b="0" dirty="0"/>
                </a:br>
                <a:endParaRPr lang="en-GB" dirty="0"/>
              </a:p>
              <a:p>
                <a:pPr marL="0" indent="0">
                  <a:buNone/>
                </a:pPr>
                <a:r>
                  <a:rPr lang="en-GB" b="0" dirty="0"/>
                  <a:t>	</a:t>
                </a:r>
                <a:r>
                  <a:rPr lang="en-GB" dirty="0"/>
                  <a:t>for a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This is generally not too hard of a problem, provided you do not mind which root you converge to</a:t>
                </a:r>
              </a:p>
              <a:p>
                <a:r>
                  <a:rPr lang="en-GB" b="0" dirty="0"/>
                  <a:t>Calculating a chosen root (e.g. trying to find the largest root) can be done by controlling the </a:t>
                </a:r>
                <a:r>
                  <a:rPr lang="en-GB" b="1" dirty="0"/>
                  <a:t>initial guess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EBAAA-D753-AFF7-7FFD-6AB91497E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1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D451-5628-E212-BAF8-1CCEF2FF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68F19-1D0D-E260-78CD-C8B992DE5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6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EADC-C32F-0308-56D0-538066F6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B7C72-965E-5B46-9758-27B58D258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Newton’s method</a:t>
                </a:r>
                <a:r>
                  <a:rPr lang="en-GB" dirty="0"/>
                  <a:t>, sometimes known as the Newton-Raphson method, repeatedly approximates the function by its tangent line</a:t>
                </a:r>
              </a:p>
              <a:p>
                <a:r>
                  <a:rPr lang="en-GB" dirty="0"/>
                  <a:t>This forms a </a:t>
                </a:r>
                <a:r>
                  <a:rPr lang="en-GB" b="1" dirty="0"/>
                  <a:t>recurrence relation</a:t>
                </a:r>
                <a:r>
                  <a:rPr lang="en-GB" dirty="0"/>
                  <a:t> that will converge towards the nearest zero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B7C72-965E-5B46-9758-27B58D258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69A67-31D5-08A2-B190-81C66F422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58C3C-C0C0-14CD-C90D-13D28ADEC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9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B057-2B0A-F6E5-0821-79651C90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BA15-6441-4F42-A93E-9C09491E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426D0-03DA-3907-224E-DA0155942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0DB47-183B-883F-C2E0-6C89124AE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04329-6798-3CA4-4789-7C7783463DDC}"/>
              </a:ext>
            </a:extLst>
          </p:cNvPr>
          <p:cNvSpPr txBox="1"/>
          <p:nvPr/>
        </p:nvSpPr>
        <p:spPr>
          <a:xfrm>
            <a:off x="2854117" y="2782669"/>
            <a:ext cx="362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/>
                <a:cs typeface="Arial"/>
              </a:rPr>
              <a:t>Graph showing successive linear approximations </a:t>
            </a:r>
          </a:p>
        </p:txBody>
      </p:sp>
    </p:spTree>
    <p:extLst>
      <p:ext uri="{BB962C8B-B14F-4D97-AF65-F5344CB8AC3E}">
        <p14:creationId xmlns:p14="http://schemas.microsoft.com/office/powerpoint/2010/main" val="86259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152088</TotalTime>
  <Words>1030</Words>
  <Application>Microsoft Office PowerPoint</Application>
  <PresentationFormat>On-screen Show (4:3)</PresentationFormat>
  <Paragraphs>136</Paragraphs>
  <Slides>23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Office Theme</vt:lpstr>
      <vt:lpstr>Introduction to Computational Thermodynamics</vt:lpstr>
      <vt:lpstr>Introduction</vt:lpstr>
      <vt:lpstr>Mathematical Notation</vt:lpstr>
      <vt:lpstr>Mathematical Notation</vt:lpstr>
      <vt:lpstr>Mathematical Notation</vt:lpstr>
      <vt:lpstr>Mathematical Notation</vt:lpstr>
      <vt:lpstr>Root Finding</vt:lpstr>
      <vt:lpstr>Newton’s method</vt:lpstr>
      <vt:lpstr>Newton’s method</vt:lpstr>
      <vt:lpstr>Newton’s method</vt:lpstr>
      <vt:lpstr>Convergence Characteristics</vt:lpstr>
      <vt:lpstr>Convergence</vt:lpstr>
      <vt:lpstr>Successive Substitution</vt:lpstr>
      <vt:lpstr>Successive Substitution</vt:lpstr>
      <vt:lpstr>Optimisation</vt:lpstr>
      <vt:lpstr>Optimisation</vt:lpstr>
      <vt:lpstr>Newton’s Method (Optimisation)</vt:lpstr>
      <vt:lpstr>Convergence</vt:lpstr>
      <vt:lpstr>Automatic Differentiation</vt:lpstr>
      <vt:lpstr>Automatic Differentiation</vt:lpstr>
      <vt:lpstr>Automatic Differentiation</vt:lpstr>
      <vt:lpstr>Floating-point Numbers</vt:lpstr>
      <vt:lpstr>Floating-point Arithmetic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972</cp:revision>
  <dcterms:created xsi:type="dcterms:W3CDTF">2014-05-08T12:48:22Z</dcterms:created>
  <dcterms:modified xsi:type="dcterms:W3CDTF">2022-08-15T14:22:30Z</dcterms:modified>
</cp:coreProperties>
</file>