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1" r:id="rId8"/>
    <p:sldId id="381" r:id="rId9"/>
    <p:sldId id="370" r:id="rId10"/>
    <p:sldId id="374" r:id="rId11"/>
    <p:sldId id="372" r:id="rId12"/>
    <p:sldId id="373" r:id="rId13"/>
    <p:sldId id="375" r:id="rId14"/>
    <p:sldId id="376" r:id="rId15"/>
    <p:sldId id="377" r:id="rId16"/>
    <p:sldId id="380" r:id="rId17"/>
    <p:sldId id="379" r:id="rId18"/>
    <p:sldId id="378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D4D23-08C4-4ECC-82F5-6F788D210A33}" v="1455" dt="2022-08-15T08:50:59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89569" autoAdjust="0"/>
  </p:normalViewPr>
  <p:slideViewPr>
    <p:cSldViewPr snapToGrid="0" snapToObjects="1">
      <p:cViewPr varScale="1">
        <p:scale>
          <a:sx n="71" d="100"/>
          <a:sy n="71" d="100"/>
        </p:scale>
        <p:origin x="7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7T15:51:49.420" v="6700" actId="20577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5T08:51:17.640" v="6631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del mod">
          <ac:chgData name="Luc Paoli" userId="28bcbf778cf7ff89" providerId="LiveId" clId="{A51D4D23-08C4-4ECC-82F5-6F788D210A33}" dt="2022-08-14T01:32:33.480" v="6613" actId="478"/>
          <ac:spMkLst>
            <pc:docMk/>
            <pc:sldMk cId="3116539187" sldId="369"/>
            <ac:spMk id="6" creationId="{DC142C38-4AA9-B715-CF8F-915282F302CA}"/>
          </ac:spMkLst>
        </pc:spChg>
        <pc:spChg chg="add del">
          <ac:chgData name="Luc Paoli" userId="28bcbf778cf7ff89" providerId="LiveId" clId="{A51D4D23-08C4-4ECC-82F5-6F788D210A33}" dt="2022-08-15T08:50:54.886" v="6619"/>
          <ac:spMkLst>
            <pc:docMk/>
            <pc:sldMk cId="3116539187" sldId="369"/>
            <ac:spMk id="8" creationId="{90E51445-102A-DC9C-A8BA-A2EFC13B7867}"/>
          </ac:spMkLst>
        </pc:spChg>
        <pc:spChg chg="add del">
          <ac:chgData name="Luc Paoli" userId="28bcbf778cf7ff89" providerId="LiveId" clId="{A51D4D23-08C4-4ECC-82F5-6F788D210A33}" dt="2022-08-15T08:50:56.913" v="6622"/>
          <ac:spMkLst>
            <pc:docMk/>
            <pc:sldMk cId="3116539187" sldId="369"/>
            <ac:spMk id="9" creationId="{6A5D92E3-20D8-2833-0228-C6C360AC67FA}"/>
          </ac:spMkLst>
        </pc:spChg>
        <pc:spChg chg="add del">
          <ac:chgData name="Luc Paoli" userId="28bcbf778cf7ff89" providerId="LiveId" clId="{A51D4D23-08C4-4ECC-82F5-6F788D210A33}" dt="2022-08-15T08:50:59.487" v="6624"/>
          <ac:spMkLst>
            <pc:docMk/>
            <pc:sldMk cId="3116539187" sldId="369"/>
            <ac:spMk id="10" creationId="{83BCE6BD-194F-486B-D178-069BE74F9C5D}"/>
          </ac:spMkLst>
        </pc:spChg>
        <pc:picChg chg="add del mod">
          <ac:chgData name="Luc Paoli" userId="28bcbf778cf7ff89" providerId="LiveId" clId="{A51D4D23-08C4-4ECC-82F5-6F788D210A33}" dt="2022-08-14T01:32:19.924" v="6603"/>
          <ac:picMkLst>
            <pc:docMk/>
            <pc:sldMk cId="3116539187" sldId="369"/>
            <ac:picMk id="3" creationId="{B409E4D9-A8E7-718C-59FA-12450E8B2EAA}"/>
          </ac:picMkLst>
        </pc:picChg>
        <pc:picChg chg="add del mod">
          <ac:chgData name="Luc Paoli" userId="28bcbf778cf7ff89" providerId="LiveId" clId="{A51D4D23-08C4-4ECC-82F5-6F788D210A33}" dt="2022-08-15T08:50:55.922" v="6620" actId="478"/>
          <ac:picMkLst>
            <pc:docMk/>
            <pc:sldMk cId="3116539187" sldId="369"/>
            <ac:picMk id="7" creationId="{1DD57E58-4DC9-D54D-925B-2301601C6EBE}"/>
          </ac:picMkLst>
        </pc:picChg>
        <pc:picChg chg="add mod">
          <ac:chgData name="Luc Paoli" userId="28bcbf778cf7ff89" providerId="LiveId" clId="{A51D4D23-08C4-4ECC-82F5-6F788D210A33}" dt="2022-08-15T08:51:17.640" v="6631" actId="1076"/>
          <ac:picMkLst>
            <pc:docMk/>
            <pc:sldMk cId="3116539187" sldId="369"/>
            <ac:picMk id="12" creationId="{A32469DF-55A8-91B1-C491-2C8614372141}"/>
          </ac:picMkLst>
        </pc:pic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4T01:31:23.578" v="6581" actId="1076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">
          <ac:chgData name="Luc Paoli" userId="28bcbf778cf7ff89" providerId="LiveId" clId="{A51D4D23-08C4-4ECC-82F5-6F788D210A33}" dt="2022-08-14T01:30:49.122" v="6571"/>
          <ac:spMkLst>
            <pc:docMk/>
            <pc:sldMk cId="2717866649" sldId="374"/>
            <ac:spMk id="3" creationId="{C391654B-AEC0-139B-E9C1-AFBA5884100B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del mod">
          <ac:chgData name="Luc Paoli" userId="28bcbf778cf7ff89" providerId="LiveId" clId="{A51D4D23-08C4-4ECC-82F5-6F788D210A33}" dt="2022-08-14T01:31:03.406" v="6572" actId="478"/>
          <ac:spMkLst>
            <pc:docMk/>
            <pc:sldMk cId="2717866649" sldId="374"/>
            <ac:spMk id="7" creationId="{5564F4DE-0B32-905B-C84A-33C19DEF8F9F}"/>
          </ac:spMkLst>
        </pc:spChg>
        <pc:picChg chg="add mod">
          <ac:chgData name="Luc Paoli" userId="28bcbf778cf7ff89" providerId="LiveId" clId="{A51D4D23-08C4-4ECC-82F5-6F788D210A33}" dt="2022-08-14T01:31:12.491" v="6578" actId="1076"/>
          <ac:picMkLst>
            <pc:docMk/>
            <pc:sldMk cId="2717866649" sldId="374"/>
            <ac:picMk id="8" creationId="{8C37EDF2-6DA7-283B-77F2-65C3D9EBE9C4}"/>
          </ac:picMkLst>
        </pc:picChg>
        <pc:picChg chg="add mod">
          <ac:chgData name="Luc Paoli" userId="28bcbf778cf7ff89" providerId="LiveId" clId="{A51D4D23-08C4-4ECC-82F5-6F788D210A33}" dt="2022-08-14T01:31:23.578" v="6581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7T15:51:49.420" v="6700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7T15:51:49.420" v="6700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addSp delSp modSp mod">
        <pc:chgData name="Luc Paoli" userId="28bcbf778cf7ff89" providerId="LiveId" clId="{A51D4D23-08C4-4ECC-82F5-6F788D210A33}" dt="2022-08-14T01:32:26.394" v="6612" actId="478"/>
        <pc:sldMkLst>
          <pc:docMk/>
          <pc:sldMk cId="4108444668" sldId="381"/>
        </pc:sldMkLst>
        <pc:spChg chg="mod">
          <ac:chgData name="Luc Paoli" userId="28bcbf778cf7ff89" providerId="LiveId" clId="{A51D4D23-08C4-4ECC-82F5-6F788D210A33}" dt="2022-08-14T01:32:24.954" v="6608" actId="14100"/>
          <ac:spMkLst>
            <pc:docMk/>
            <pc:sldMk cId="4108444668" sldId="381"/>
            <ac:spMk id="3" creationId="{A23A7721-0568-01E9-DF37-4FE2DE2253EA}"/>
          </ac:spMkLst>
        </pc:spChg>
        <pc:spChg chg="add del">
          <ac:chgData name="Luc Paoli" userId="28bcbf778cf7ff89" providerId="LiveId" clId="{A51D4D23-08C4-4ECC-82F5-6F788D210A33}" dt="2022-08-14T01:32:26.394" v="6612" actId="478"/>
          <ac:spMkLst>
            <pc:docMk/>
            <pc:sldMk cId="4108444668" sldId="381"/>
            <ac:spMk id="6" creationId="{89E3A34B-9EEE-FA54-9E3B-B96D660375C9}"/>
          </ac:spMkLst>
        </pc:spChg>
        <pc:picChg chg="add del mod">
          <ac:chgData name="Luc Paoli" userId="28bcbf778cf7ff89" providerId="LiveId" clId="{A51D4D23-08C4-4ECC-82F5-6F788D210A33}" dt="2022-08-14T01:32:25.926" v="6611" actId="22"/>
          <ac:picMkLst>
            <pc:docMk/>
            <pc:sldMk cId="4108444668" sldId="381"/>
            <ac:picMk id="8" creationId="{93865C57-8FBA-1832-6136-AEE2C8A392DD}"/>
          </ac:picMkLst>
        </pc:pic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3.1</a:t>
            </a:r>
          </a:p>
          <a:p>
            <a:r>
              <a:rPr lang="en-US" dirty="0"/>
              <a:t>Pressure and Volume Solvers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672-57A7-D777-7178-5C72E26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2B82-702D-A230-943E-9624C73C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2DF-0CA3-A788-A7D0-56A122137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7EDF2-6DA7-283B-77F2-65C3D9EB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397006"/>
            <a:ext cx="5668634" cy="3840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2F24A-F3C7-AA78-80D5-BBAABDB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0" y="1975265"/>
            <a:ext cx="6381219" cy="43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F26-53A7-2DDB-8E11-83991195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One way to obtain this expression would be to take a partial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res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can then be solved using any nonlinear root-finding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844A-51EE-0C9F-31C6-53839DA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69357-E554-1005-B7D2-0E6A6A82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an alternative approach resulting in faster convergence is available</a:t>
                </a:r>
              </a:p>
              <a:p>
                <a:r>
                  <a:rPr lang="en-GB" b="0" dirty="0"/>
                  <a:t>We can begin with the definition of isothermal compressibility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This can be integrated to obtain a recurrence relation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Which we can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spec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Interestingly, this turns out to be equivalent to the relation formed by applying the Newton method to our first derivation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r="-2245" b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66A-29A6-4CDB-FE47-AF59A321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As we cannot cheaply solve for every root, we must control which root we converge to via the initial guess</a:t>
                </a:r>
              </a:p>
              <a:p>
                <a:r>
                  <a:rPr lang="en-GB" b="0" dirty="0"/>
                  <a:t>A </a:t>
                </a:r>
                <a:r>
                  <a:rPr lang="en-GB" dirty="0"/>
                  <a:t>vapour-like</a:t>
                </a:r>
                <a:r>
                  <a:rPr lang="en-GB" b="0" dirty="0"/>
                  <a:t> initial guess can be generated from the </a:t>
                </a:r>
                <a:r>
                  <a:rPr lang="en-GB" dirty="0"/>
                  <a:t>ideal gas equation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Liquid-like</a:t>
                </a:r>
                <a:r>
                  <a:rPr lang="en-GB" b="0" dirty="0"/>
                  <a:t> guesses can be generated by considering the limit of the </a:t>
                </a:r>
                <a:r>
                  <a:rPr lang="en-GB" dirty="0"/>
                  <a:t>packing fraction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ABB0E-3843-CF20-FCFD-92133D3A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ADD5-1E01-7BE0-EEEC-8F7372DD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82D4-38AB-20E6-B74F-29380ECD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The packing fraction is defined as </a:t>
            </a:r>
            <a:r>
              <a:rPr lang="en-GB" dirty="0"/>
              <a:t>fraction of volume in a unit cell taken up by fluid molecules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FBE79-AAB7-13F1-695E-678F6055FF76}"/>
              </a:ext>
            </a:extLst>
          </p:cNvPr>
          <p:cNvSpPr txBox="1"/>
          <p:nvPr/>
        </p:nvSpPr>
        <p:spPr>
          <a:xfrm>
            <a:off x="2894287" y="4202320"/>
            <a:ext cx="3541690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/>
                <a:cs typeface="Arial"/>
              </a:rPr>
              <a:t>Packing fraction diagram showing SAFT parameters</a:t>
            </a:r>
          </a:p>
        </p:txBody>
      </p:sp>
    </p:spTree>
    <p:extLst>
      <p:ext uri="{BB962C8B-B14F-4D97-AF65-F5344CB8AC3E}">
        <p14:creationId xmlns:p14="http://schemas.microsoft.com/office/powerpoint/2010/main" val="366541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SAFT equations, this is calculated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b="0" dirty="0"/>
                  <a:t>The limit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GB" b="0" dirty="0"/>
                  <a:t> is the minimum volume our fluid can occupy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505-E818-409A-7C51-F93284C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DFB6-61DC-088F-5C9F-41AB0C66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to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3476-A809-2E72-C64C-604169B2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B0B1-ACF7-E8AF-2BFB-2FF066D0F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A43-6C48-ADA8-2EF0-8961CE8D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E4F1-86CF-42C8-4532-3ADE0F1F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Typically this method converges quickly and reliably</a:t>
            </a:r>
          </a:p>
          <a:p>
            <a:r>
              <a:rPr lang="en-GB" b="0" dirty="0"/>
              <a:t>Issues can </a:t>
            </a:r>
            <a:r>
              <a:rPr lang="en-GB" b="0"/>
              <a:t>arise from </a:t>
            </a:r>
            <a:endParaRPr lang="en-GB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287C-88BD-C6D9-C5E6-36F87D9C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23D6-55FF-9E03-13B1-37E22252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6CD-2091-68EB-CB6A-0F8250A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73F-14CD-3C4C-321D-970084A7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E86D-8C54-E67A-FA58-D8BAD697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027A-F39C-9052-AB98-668A1E3D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Part 2 you saw a broad overview of the different equations of state (</a:t>
            </a:r>
            <a:r>
              <a:rPr lang="en-GB" b="0" dirty="0" err="1"/>
              <a:t>EoS</a:t>
            </a:r>
            <a:r>
              <a:rPr lang="en-GB" b="0" dirty="0"/>
              <a:t>) available</a:t>
            </a:r>
          </a:p>
          <a:p>
            <a:r>
              <a:rPr lang="en-GB" b="0" dirty="0"/>
              <a:t>Part 3 will show how to use an </a:t>
            </a:r>
            <a:r>
              <a:rPr lang="en-GB" b="0" dirty="0" err="1"/>
              <a:t>EoS</a:t>
            </a:r>
            <a:r>
              <a:rPr lang="en-GB" b="0" dirty="0"/>
              <a:t> to obtain less-obvious properties of interest</a:t>
            </a:r>
          </a:p>
          <a:p>
            <a:r>
              <a:rPr lang="en-GB" b="0" dirty="0"/>
              <a:t>In this section, we will see how to 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Cubic equations of state have the form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b="0" dirty="0"/>
                  <a:t>Where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b="0" dirty="0"/>
                  <a:t> depend on the equation of state (van der Waals, Peng Robinson, Redlich </a:t>
                </a:r>
                <a:r>
                  <a:rPr lang="en-GB" b="0" dirty="0" err="1"/>
                  <a:t>Kwong</a:t>
                </a:r>
                <a:r>
                  <a:rPr lang="en-GB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7133-569E-75DD-2DA3-A3FE957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simplicity, we will consider the case of van der Waals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We can then multiply through by the denominators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Giving us a cubic equation we can solve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D1C4-FC7D-A9D3-FDCD-FF5310766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83D4-1DEA-062E-7023-CA5FAAF6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F1CE-699F-8C4F-0270-65C219E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Often, this is defined in terms of the compressibility factor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And simplify it by defining two constants,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74A7-5370-81F5-7CC2-0770218E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4336-0454-0008-DDBE-FCC9EA68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1412-DD3D-DBB1-0811-EC62E840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966C-96F7-56A2-555C-C21098DF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F52C-51D7-FAEF-FA74-EA9E9568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469DF-55A8-91B1-C491-2C861437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3" y="1428682"/>
            <a:ext cx="6745533" cy="4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B75-24E2-9A8F-3670-8DA4391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82A3-D687-1F3D-6829-CC068E7A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All cubic equations are analytically solvable</a:t>
            </a:r>
          </a:p>
          <a:p>
            <a:r>
              <a:rPr lang="en-GB" b="0" dirty="0"/>
              <a:t>This allows us to cheaply evaluate </a:t>
            </a:r>
            <a:r>
              <a:rPr lang="en-GB" dirty="0"/>
              <a:t>all volume roots</a:t>
            </a:r>
          </a:p>
          <a:p>
            <a:r>
              <a:rPr lang="en-GB" b="0" dirty="0"/>
              <a:t>When more than one real root is present, the chemical potentials are evaluated and the most stable phase is chosen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495F-D90A-3A40-1D11-D7E81EF9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F05EF-03AC-55B7-70A7-C34A1885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E82-94BF-AAFD-24DC-89481F6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7721-0568-01E9-DF37-4FE2DE22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818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701D-3155-754B-67CD-18B8010D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D1DC8-DECD-DEB2-30EA-E60EC91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A34B-9EEE-FA54-9E3B-B96D660375C9}"/>
              </a:ext>
            </a:extLst>
          </p:cNvPr>
          <p:cNvSpPr txBox="1"/>
          <p:nvPr/>
        </p:nvSpPr>
        <p:spPr>
          <a:xfrm>
            <a:off x="2444017" y="2936383"/>
            <a:ext cx="4442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Demonstrate selection of most stable root</a:t>
            </a:r>
          </a:p>
        </p:txBody>
      </p:sp>
    </p:spTree>
    <p:extLst>
      <p:ext uri="{BB962C8B-B14F-4D97-AF65-F5344CB8AC3E}">
        <p14:creationId xmlns:p14="http://schemas.microsoft.com/office/powerpoint/2010/main" val="41084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ACCE-CD5F-F7FD-2F84-FD73D61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SAFT </a:t>
                </a:r>
                <a:r>
                  <a:rPr lang="en-GB" b="0" dirty="0" err="1"/>
                  <a:t>EoS</a:t>
                </a:r>
                <a:r>
                  <a:rPr lang="en-GB" b="0" dirty="0"/>
                  <a:t> are expressed as the residual Helmholtz free energy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seg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chain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assoc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b="0" dirty="0"/>
                  <a:t>To solve for volume at a specified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we need a function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we can then solve for the volume</a:t>
                </a:r>
              </a:p>
              <a:p>
                <a:r>
                  <a:rPr lang="en-GB" b="0" dirty="0"/>
                  <a:t>As with cubic </a:t>
                </a:r>
                <a:r>
                  <a:rPr lang="en-GB" b="0" dirty="0" err="1"/>
                  <a:t>EoS</a:t>
                </a:r>
                <a:r>
                  <a:rPr lang="en-GB" b="0" dirty="0"/>
                  <a:t>, usually there is more than one root – a SAFT </a:t>
                </a:r>
                <a:r>
                  <a:rPr lang="en-GB" b="0" dirty="0" err="1"/>
                  <a:t>EoS</a:t>
                </a:r>
                <a:r>
                  <a:rPr lang="en-GB" b="0" dirty="0"/>
                  <a:t> can have up to 5!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BF1C3-C8CE-9F3D-0F60-0807851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FBE4-F5E3-F799-18B6-A1C24FF0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154223</TotalTime>
  <Words>693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Cubic EoS</vt:lpstr>
      <vt:lpstr>Cubic EoS</vt:lpstr>
      <vt:lpstr>Cubic EoS</vt:lpstr>
      <vt:lpstr>Cubic EoS</vt:lpstr>
      <vt:lpstr>Cubic EoS</vt:lpstr>
      <vt:lpstr>Cubic EoS</vt:lpstr>
      <vt:lpstr>SAFT EoS</vt:lpstr>
      <vt:lpstr>SAFT EoS</vt:lpstr>
      <vt:lpstr>SAFT EoS</vt:lpstr>
      <vt:lpstr>SAFT EoS</vt:lpstr>
      <vt:lpstr>SAFT EoS</vt:lpstr>
      <vt:lpstr>Initial Guesses</vt:lpstr>
      <vt:lpstr>Initial Guesses</vt:lpstr>
      <vt:lpstr>Initial Guesses</vt:lpstr>
      <vt:lpstr>Implementation</vt:lpstr>
      <vt:lpstr>Convergence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956</cp:revision>
  <dcterms:created xsi:type="dcterms:W3CDTF">2014-05-08T12:48:22Z</dcterms:created>
  <dcterms:modified xsi:type="dcterms:W3CDTF">2022-08-17T15:51:59Z</dcterms:modified>
</cp:coreProperties>
</file>