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4" r:id="rId11"/>
    <p:sldId id="376" r:id="rId12"/>
    <p:sldId id="380" r:id="rId13"/>
    <p:sldId id="381" r:id="rId14"/>
    <p:sldId id="385" r:id="rId15"/>
    <p:sldId id="3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1334A-862F-4E16-8EF2-2F2329C69559}" v="2" dt="2022-08-22T02:11:40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4CB1334A-862F-4E16-8EF2-2F2329C69559}"/>
    <pc:docChg chg="undo custSel delSld modSld">
      <pc:chgData name="Luc Paoli" userId="28bcbf778cf7ff89" providerId="LiveId" clId="{4CB1334A-862F-4E16-8EF2-2F2329C69559}" dt="2022-08-22T02:12:54.077" v="12" actId="2696"/>
      <pc:docMkLst>
        <pc:docMk/>
      </pc:docMkLst>
      <pc:sldChg chg="mod modShow">
        <pc:chgData name="Luc Paoli" userId="28bcbf778cf7ff89" providerId="LiveId" clId="{4CB1334A-862F-4E16-8EF2-2F2329C69559}" dt="2022-08-22T02:07:12.937" v="4" actId="729"/>
        <pc:sldMkLst>
          <pc:docMk/>
          <pc:sldMk cId="2249861449" sldId="372"/>
        </pc:sldMkLst>
      </pc:sldChg>
      <pc:sldChg chg="modSp mod">
        <pc:chgData name="Luc Paoli" userId="28bcbf778cf7ff89" providerId="LiveId" clId="{4CB1334A-862F-4E16-8EF2-2F2329C69559}" dt="2022-08-22T02:07:03.011" v="3" actId="20577"/>
        <pc:sldMkLst>
          <pc:docMk/>
          <pc:sldMk cId="368433562" sldId="374"/>
        </pc:sldMkLst>
        <pc:spChg chg="mod">
          <ac:chgData name="Luc Paoli" userId="28bcbf778cf7ff89" providerId="LiveId" clId="{4CB1334A-862F-4E16-8EF2-2F2329C69559}" dt="2022-08-22T02:07:03.011" v="3" actId="20577"/>
          <ac:spMkLst>
            <pc:docMk/>
            <pc:sldMk cId="368433562" sldId="374"/>
            <ac:spMk id="6" creationId="{9030EB0F-7B14-5686-F867-E96DC249C0B3}"/>
          </ac:spMkLst>
        </pc:spChg>
      </pc:sldChg>
      <pc:sldChg chg="modSp mod">
        <pc:chgData name="Luc Paoli" userId="28bcbf778cf7ff89" providerId="LiveId" clId="{4CB1334A-862F-4E16-8EF2-2F2329C69559}" dt="2022-08-22T02:07:47.918" v="6" actId="14"/>
        <pc:sldMkLst>
          <pc:docMk/>
          <pc:sldMk cId="2342060066" sldId="376"/>
        </pc:sldMkLst>
        <pc:spChg chg="mod">
          <ac:chgData name="Luc Paoli" userId="28bcbf778cf7ff89" providerId="LiveId" clId="{4CB1334A-862F-4E16-8EF2-2F2329C69559}" dt="2022-08-22T02:07:47.918" v="6" actId="14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mod">
        <pc:chgData name="Luc Paoli" userId="28bcbf778cf7ff89" providerId="LiveId" clId="{4CB1334A-862F-4E16-8EF2-2F2329C69559}" dt="2022-08-22T02:11:41.572" v="10" actId="113"/>
        <pc:sldMkLst>
          <pc:docMk/>
          <pc:sldMk cId="3987220405" sldId="380"/>
        </pc:sldMkLst>
        <pc:spChg chg="mod">
          <ac:chgData name="Luc Paoli" userId="28bcbf778cf7ff89" providerId="LiveId" clId="{4CB1334A-862F-4E16-8EF2-2F2329C69559}" dt="2022-08-22T02:11:41.572" v="10" actId="113"/>
          <ac:spMkLst>
            <pc:docMk/>
            <pc:sldMk cId="3987220405" sldId="380"/>
            <ac:spMk id="3" creationId="{BB8437F6-48BE-89D1-7FA2-8ADFA1FFE4E6}"/>
          </ac:spMkLst>
        </pc:spChg>
        <pc:picChg chg="add del">
          <ac:chgData name="Luc Paoli" userId="28bcbf778cf7ff89" providerId="LiveId" clId="{4CB1334A-862F-4E16-8EF2-2F2329C69559}" dt="2022-08-22T02:11:40.542" v="9"/>
          <ac:picMkLst>
            <pc:docMk/>
            <pc:sldMk cId="3987220405" sldId="380"/>
            <ac:picMk id="1026" creationId="{AE7A822D-F5E4-F1E1-0FED-9C130ED38413}"/>
          </ac:picMkLst>
        </pc:picChg>
      </pc:sldChg>
      <pc:sldChg chg="del">
        <pc:chgData name="Luc Paoli" userId="28bcbf778cf7ff89" providerId="LiveId" clId="{4CB1334A-862F-4E16-8EF2-2F2329C69559}" dt="2022-08-22T02:12:54.077" v="12" actId="2696"/>
        <pc:sldMkLst>
          <pc:docMk/>
          <pc:sldMk cId="3266644942" sldId="382"/>
        </pc:sldMkLst>
      </pc:sldChg>
      <pc:sldChg chg="del">
        <pc:chgData name="Luc Paoli" userId="28bcbf778cf7ff89" providerId="LiveId" clId="{4CB1334A-862F-4E16-8EF2-2F2329C69559}" dt="2022-08-22T02:12:44.311" v="11" actId="2696"/>
        <pc:sldMkLst>
          <pc:docMk/>
          <pc:sldMk cId="62162705" sldId="383"/>
        </pc:sldMkLst>
      </pc:sldChg>
    </pc:docChg>
  </pc:docChgLst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7T15:57:42.950" v="10798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7T15:57:31.923" v="10754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7T15:57:31.923" v="10754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 modShow">
        <pc:chgData name="Luc Paoli" userId="28bcbf778cf7ff89" providerId="LiveId" clId="{0D8EAA64-103F-427B-9271-B62C5D1CCC8C}" dt="2022-08-17T15:57:14.225" v="10685" actId="729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7T15:57:05.657" v="10684" actId="20577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7T15:56:22.519" v="10577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  <pc:spChg chg="mod">
          <ac:chgData name="Luc Paoli" userId="28bcbf778cf7ff89" providerId="LiveId" clId="{0D8EAA64-103F-427B-9271-B62C5D1CCC8C}" dt="2022-08-17T15:56:22.519" v="10577" actId="20577"/>
          <ac:spMkLst>
            <pc:docMk/>
            <pc:sldMk cId="354491302" sldId="384"/>
            <ac:spMk id="3" creationId="{16496A15-4443-D22F-5422-754A37A353D6}"/>
          </ac:spMkLst>
        </pc:spChg>
      </pc:sldChg>
      <pc:sldChg chg="modSp new mod">
        <pc:chgData name="Luc Paoli" userId="28bcbf778cf7ff89" providerId="LiveId" clId="{0D8EAA64-103F-427B-9271-B62C5D1CCC8C}" dt="2022-08-17T15:57:42.950" v="10798"/>
        <pc:sldMkLst>
          <pc:docMk/>
          <pc:sldMk cId="2166540629" sldId="385"/>
        </pc:sldMkLst>
        <pc:spChg chg="mod">
          <ac:chgData name="Luc Paoli" userId="28bcbf778cf7ff89" providerId="LiveId" clId="{0D8EAA64-103F-427B-9271-B62C5D1CCC8C}" dt="2022-08-17T15:57:42.950" v="10798"/>
          <ac:spMkLst>
            <pc:docMk/>
            <pc:sldMk cId="2166540629" sldId="385"/>
            <ac:spMk id="2" creationId="{A41B125C-63F8-0D64-3684-CA08CA0DD8EB}"/>
          </ac:spMkLst>
        </pc:spChg>
        <pc:spChg chg="mod">
          <ac:chgData name="Luc Paoli" userId="28bcbf778cf7ff89" providerId="LiveId" clId="{0D8EAA64-103F-427B-9271-B62C5D1CCC8C}" dt="2022-08-17T15:57:39.258" v="10797" actId="20577"/>
          <ac:spMkLst>
            <pc:docMk/>
            <pc:sldMk cId="2166540629" sldId="385"/>
            <ac:spMk id="3" creationId="{197FE185-55B8-8C39-0964-688CF4BB23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  <a:p>
            <a:r>
              <a:rPr lang="en-US" dirty="0"/>
              <a:t>Pure Saturation Envelopes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1470-2826-16C1-D1BC-EF73A08D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B770-CB5A-32B9-D645-ED5FBEF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To solve this, we use Newton’s method and derivatives provided by automatic differentiation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62EB-BA51-5EE8-295F-2814DD12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E083-AE64-9AA1-5820-48D12CC9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0EB0F-7B14-5686-F867-E96DC249C0B3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live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843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F79-F354-EA38-5D85-51F1060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499C-5B19-8269-3875-C2B3B9D8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much the same as the saturation pressure solver, however:</a:t>
            </a:r>
          </a:p>
          <a:p>
            <a:r>
              <a:rPr lang="en-GB" b="0" dirty="0"/>
              <a:t>Initial guesses become very challenging as we approach the critical point</a:t>
            </a:r>
          </a:p>
          <a:p>
            <a:r>
              <a:rPr lang="en-GB" b="0" dirty="0"/>
              <a:t>To avoid this, we </a:t>
            </a:r>
            <a:r>
              <a:rPr lang="en-GB" dirty="0"/>
              <a:t>reuse previous solutions</a:t>
            </a:r>
            <a:r>
              <a:rPr lang="en-GB" b="0" dirty="0"/>
              <a:t> as initial guesses for the next point</a:t>
            </a:r>
          </a:p>
          <a:p>
            <a:r>
              <a:rPr lang="en-GB" b="0" dirty="0"/>
              <a:t>This approach is relevant beyond this application – many times we will have a previous iteration or solution that can act as a starting point for our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2830-C61E-CB22-884D-26B3C10B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3151C-DC60-C7F9-14E9-3BE9E459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</a:p>
          <a:p>
            <a:r>
              <a:rPr lang="en-GB" b="0" dirty="0"/>
              <a:t>How do we know the critical point for SAFT / other </a:t>
            </a:r>
            <a:r>
              <a:rPr lang="en-GB" b="0" dirty="0" err="1"/>
              <a:t>EoS</a:t>
            </a:r>
            <a:r>
              <a:rPr lang="en-GB" b="0" dirty="0"/>
              <a:t>? </a:t>
            </a:r>
            <a:r>
              <a:rPr lang="en-GB" dirty="0"/>
              <a:t>We need to solve for it</a:t>
            </a:r>
          </a:p>
          <a:p>
            <a:r>
              <a:rPr lang="en-GB" b="0" dirty="0"/>
              <a:t>A “standard” way of doing this would be to march our saturation solver upwards until it fails, then interpolate between the vapour and liquid saturation curves</a:t>
            </a:r>
          </a:p>
          <a:p>
            <a:r>
              <a:rPr lang="en-GB" b="0" dirty="0"/>
              <a:t>However, thanks to </a:t>
            </a:r>
            <a:r>
              <a:rPr lang="en-GB" b="0" dirty="0" err="1"/>
              <a:t>autodiff</a:t>
            </a:r>
            <a:r>
              <a:rPr lang="en-GB" b="0" dirty="0"/>
              <a:t>, </a:t>
            </a:r>
            <a:r>
              <a:rPr lang="en-GB" dirty="0"/>
              <a:t>we can solve for this directly!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B961-F91F-1033-0AE0-BF33EFD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The critical point for a pure phase diagram is defined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is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77C7-1941-150D-83A2-38D9036C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62415-1704-3E98-C5E2-E5C58C12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0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25C-63F8-0D64-3684-CA08CA0D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E185-55B8-8C39-0964-688CF4BB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70EB-F937-34E2-5DC9-3414783D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5AAB-A01C-F9FD-843F-79FDBD56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B31-E1D9-1280-CC28-6C0616E3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6A15-4443-D22F-5422-754A37A3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Understand why specifying temperature is preferable in saturation calculations</a:t>
            </a:r>
          </a:p>
          <a:p>
            <a:r>
              <a:rPr lang="en-GB" b="0" dirty="0"/>
              <a:t>Know that building phase diagrams, it is crucial to reuse previous solutions as initial guesses for the next iteration</a:t>
            </a:r>
          </a:p>
          <a:p>
            <a:r>
              <a:rPr lang="en-GB" b="0" dirty="0"/>
              <a:t>Know that critical points can be directly obtained using automatic differentiation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76A6B-E62D-97A8-A82D-7317A315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C203-55D4-B66C-E751-9AA2422A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It is common to assume </a:t>
                </a:r>
              </a:p>
              <a:p>
                <a:r>
                  <a:rPr lang="en-GB" b="0" dirty="0"/>
                  <a:t>Often in chemical engineering it is desirable to visualise fluid phase diagrams</a:t>
                </a:r>
              </a:p>
              <a:p>
                <a:r>
                  <a:rPr lang="en-GB" b="0" dirty="0"/>
                  <a:t>This can be useful for both pure compounds and mixtures</a:t>
                </a:r>
              </a:p>
              <a:p>
                <a:r>
                  <a:rPr lang="en-GB" b="0" dirty="0"/>
                  <a:t>The objective of a pure saturation solver is to solve for saturation conditions, should they exist, for a specified pressure or temperature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267D-4459-A430-0D40-B8BCB63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At a equilibrium there is the equivalence of </a:t>
                </a:r>
                <a:r>
                  <a:rPr lang="en-GB" dirty="0"/>
                  <a:t>pressure</a:t>
                </a:r>
                <a:r>
                  <a:rPr lang="en-GB" b="0" dirty="0"/>
                  <a:t>, </a:t>
                </a:r>
                <a:r>
                  <a:rPr lang="en-GB" dirty="0"/>
                  <a:t>temperature</a:t>
                </a:r>
                <a:r>
                  <a:rPr lang="en-GB" b="0" dirty="0"/>
                  <a:t>, and </a:t>
                </a:r>
                <a:r>
                  <a:rPr lang="en-GB" dirty="0"/>
                  <a:t>chemical potential</a:t>
                </a:r>
              </a:p>
              <a:p>
                <a:r>
                  <a:rPr lang="en-GB" b="0" dirty="0"/>
                  <a:t>For vapour liquid equilibrium (VLE), this could be written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0064F-F924-5F86-8EFD-217020F2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3E58-B264-4AC2-7F0E-8BA11DCC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146-B7CD-AB7A-EBE5-05BD8A0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solve for each phase, we need a variable that is different. We choose to </a:t>
                </a:r>
                <a:r>
                  <a:rPr lang="en-GB" dirty="0"/>
                  <a:t>iterate</a:t>
                </a:r>
                <a:r>
                  <a:rPr lang="en-GB" b="0" dirty="0"/>
                  <a:t> using the </a:t>
                </a:r>
                <a:r>
                  <a:rPr lang="en-GB" dirty="0"/>
                  <a:t>volume</a:t>
                </a:r>
              </a:p>
              <a:p>
                <a:r>
                  <a:rPr lang="en-GB" b="0" dirty="0"/>
                  <a:t>Typically, we </a:t>
                </a:r>
                <a:r>
                  <a:rPr lang="en-GB" dirty="0"/>
                  <a:t>specify</a:t>
                </a:r>
                <a:r>
                  <a:rPr lang="en-GB" b="0" dirty="0"/>
                  <a:t> either </a:t>
                </a:r>
                <a:r>
                  <a:rPr lang="en-GB" dirty="0"/>
                  <a:t>temperature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 or </a:t>
                </a:r>
                <a:r>
                  <a:rPr lang="en-GB" dirty="0"/>
                  <a:t>pressure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).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E0197-04EC-9821-89B1-E28043E1D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FCAC-C30E-FFA1-2589-DB0E199B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Specification -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Using our definition of equilibrium, we can now write the problem as </a:t>
                </a:r>
                <a:br>
                  <a:rPr lang="en-GB" b="0" dirty="0"/>
                </a:b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is a </a:t>
                </a:r>
                <a:r>
                  <a:rPr lang="en-GB" dirty="0"/>
                  <a:t>non-linear root-finding problem</a:t>
                </a:r>
                <a:r>
                  <a:rPr lang="en-GB" b="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 At a given T,</a:t>
                </a:r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Problem Specification -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Should we specify temperature, we write the problem as 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Once again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.</a:t>
                </a:r>
              </a:p>
              <a:p>
                <a:r>
                  <a:rPr lang="en-GB" b="0" dirty="0"/>
                  <a:t>Now, there is an additional inner non-linear solver to obtain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at a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. This makes the problem more </a:t>
                </a:r>
                <a:r>
                  <a:rPr lang="en-GB" dirty="0"/>
                  <a:t>unstable</a:t>
                </a:r>
                <a:r>
                  <a:rPr lang="en-GB" b="0" dirty="0"/>
                  <a:t> and </a:t>
                </a:r>
                <a:r>
                  <a:rPr lang="en-GB" dirty="0"/>
                  <a:t>expensive</a:t>
                </a:r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5AC-6787-EC78-C00B-11692FCB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CBD5-99FD-1EF7-18B0-03CFE0E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As with volume solvers, initial guesses are very important for converging successfully</a:t>
            </a:r>
          </a:p>
          <a:p>
            <a:r>
              <a:rPr lang="en-GB" b="0" dirty="0"/>
              <a:t>We cannot use the same method as we did for our volume solver (ideal gas + packing fraction) – we have only specified one variable!</a:t>
            </a:r>
          </a:p>
          <a:p>
            <a:r>
              <a:rPr lang="en-GB" b="0" dirty="0"/>
              <a:t>The solution – the van der Waals (</a:t>
            </a:r>
            <a:r>
              <a:rPr lang="en-GB" b="0" dirty="0" err="1"/>
              <a:t>vdW</a:t>
            </a:r>
            <a:r>
              <a:rPr lang="en-GB" b="0" dirty="0"/>
              <a:t>) equation of state (</a:t>
            </a:r>
            <a:r>
              <a:rPr lang="en-GB" b="0" dirty="0" err="1"/>
              <a:t>EoS</a:t>
            </a:r>
            <a:r>
              <a:rPr lang="en-GB" b="0" dirty="0"/>
              <a:t>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8E993-F3CB-ABB7-2886-5E0FE982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51B0-D114-F505-6038-4A55710C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72F-9BD3-2314-0A91-E51ED6D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775-7587-F951-7A8A-5E1088CC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From the van der Waals equation of state we can obtain an expression for the saturation curve in terms of the </a:t>
            </a:r>
            <a:r>
              <a:rPr lang="en-GB" dirty="0"/>
              <a:t>reduced temperature </a:t>
            </a:r>
            <a:r>
              <a:rPr lang="en-GB" b="0" dirty="0"/>
              <a:t>and </a:t>
            </a:r>
            <a:r>
              <a:rPr lang="en-GB" dirty="0"/>
              <a:t>pressure</a:t>
            </a:r>
          </a:p>
          <a:p>
            <a:pPr lvl="1"/>
            <a:r>
              <a:rPr lang="en-GB" dirty="0"/>
              <a:t>This relates to the </a:t>
            </a:r>
            <a:r>
              <a:rPr lang="en-GB" b="1" dirty="0"/>
              <a:t>theory of corresponding states</a:t>
            </a:r>
            <a:endParaRPr lang="en-GB" dirty="0"/>
          </a:p>
          <a:p>
            <a:r>
              <a:rPr lang="en-GB" b="0" dirty="0"/>
              <a:t>We can exploit this to use as our initial guess</a:t>
            </a:r>
          </a:p>
          <a:p>
            <a:r>
              <a:rPr lang="en-GB" b="0" dirty="0"/>
              <a:t>We use a fitted approximation to the numerical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9B5F-EDF1-37C2-ED28-21810DCD4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FAC2B-1039-3E98-4AA9-663C9EB8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F0A-C1B5-E627-4E90-84B4BC0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FFF1-08E4-D135-4168-2A4C4786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29D9-DB40-CB9A-FC7B-D401BB35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7E248-97E2-C46A-1240-1616B34D834E}"/>
              </a:ext>
            </a:extLst>
          </p:cNvPr>
          <p:cNvSpPr txBox="1"/>
          <p:nvPr/>
        </p:nvSpPr>
        <p:spPr>
          <a:xfrm>
            <a:off x="2917065" y="3036194"/>
            <a:ext cx="3309870" cy="1477328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Saturation envelope for </a:t>
            </a:r>
            <a:r>
              <a:rPr lang="en-GB" dirty="0" err="1">
                <a:latin typeface="Arial"/>
                <a:cs typeface="Arial"/>
              </a:rPr>
              <a:t>vdW</a:t>
            </a:r>
            <a:r>
              <a:rPr lang="en-GB" dirty="0">
                <a:latin typeface="Arial"/>
                <a:cs typeface="Arial"/>
              </a:rPr>
              <a:t> in reduced variables</a:t>
            </a:r>
          </a:p>
          <a:p>
            <a:pPr algn="ctr"/>
            <a:endParaRPr lang="en-GB" dirty="0">
              <a:latin typeface="Arial"/>
              <a:cs typeface="Arial"/>
            </a:endParaRPr>
          </a:p>
          <a:p>
            <a:pPr algn="ctr"/>
            <a:r>
              <a:rPr lang="en-GB" dirty="0">
                <a:latin typeface="Arial"/>
                <a:cs typeface="Arial"/>
              </a:rPr>
              <a:t>Compare to other </a:t>
            </a:r>
            <a:r>
              <a:rPr lang="en-GB" dirty="0" err="1">
                <a:latin typeface="Arial"/>
                <a:cs typeface="Arial"/>
              </a:rPr>
              <a:t>EoS</a:t>
            </a:r>
            <a:r>
              <a:rPr lang="en-GB" dirty="0">
                <a:latin typeface="Arial"/>
                <a:cs typeface="Arial"/>
              </a:rPr>
              <a:t> for specific compounds</a:t>
            </a:r>
          </a:p>
        </p:txBody>
      </p:sp>
    </p:spTree>
    <p:extLst>
      <p:ext uri="{BB962C8B-B14F-4D97-AF65-F5344CB8AC3E}">
        <p14:creationId xmlns:p14="http://schemas.microsoft.com/office/powerpoint/2010/main" val="22498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151776</TotalTime>
  <Words>746</Words>
  <Application>Microsoft Office PowerPoint</Application>
  <PresentationFormat>On-screen Show (4:3)</PresentationFormat>
  <Paragraphs>86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Specification of Equilibrium</vt:lpstr>
      <vt:lpstr>Variable selection</vt:lpstr>
      <vt:lpstr>Problem Specification - Pressure</vt:lpstr>
      <vt:lpstr>Problem Specification - Temperature</vt:lpstr>
      <vt:lpstr>Initial Guesses</vt:lpstr>
      <vt:lpstr>Solution to vdW EoS</vt:lpstr>
      <vt:lpstr>Solution to vdW EoS</vt:lpstr>
      <vt:lpstr>Implementation</vt:lpstr>
      <vt:lpstr>Building phase diagrams</vt:lpstr>
      <vt:lpstr>Critical point solver</vt:lpstr>
      <vt:lpstr>Critical point solver</vt:lpstr>
      <vt:lpstr>Critical point solver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2022-08-22T02:13:05Z</dcterms:modified>
</cp:coreProperties>
</file>