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364" r:id="rId2"/>
    <p:sldId id="365" r:id="rId3"/>
    <p:sldId id="369" r:id="rId4"/>
    <p:sldId id="370" r:id="rId5"/>
    <p:sldId id="367" r:id="rId6"/>
    <p:sldId id="387" r:id="rId7"/>
    <p:sldId id="386" r:id="rId8"/>
    <p:sldId id="385" r:id="rId9"/>
    <p:sldId id="372" r:id="rId10"/>
    <p:sldId id="373" r:id="rId11"/>
    <p:sldId id="374" r:id="rId12"/>
    <p:sldId id="375" r:id="rId13"/>
    <p:sldId id="388" r:id="rId14"/>
    <p:sldId id="376" r:id="rId15"/>
    <p:sldId id="366" r:id="rId16"/>
    <p:sldId id="378" r:id="rId17"/>
    <p:sldId id="368" r:id="rId18"/>
    <p:sldId id="380" r:id="rId19"/>
    <p:sldId id="381" r:id="rId20"/>
    <p:sldId id="382" r:id="rId21"/>
    <p:sldId id="383" r:id="rId22"/>
    <p:sldId id="384" r:id="rId23"/>
    <p:sldId id="37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D3E201-D414-4C5C-8CEB-5E759074356C}">
          <p14:sldIdLst>
            <p14:sldId id="364"/>
            <p14:sldId id="365"/>
            <p14:sldId id="369"/>
            <p14:sldId id="370"/>
            <p14:sldId id="367"/>
            <p14:sldId id="387"/>
            <p14:sldId id="386"/>
            <p14:sldId id="385"/>
            <p14:sldId id="372"/>
            <p14:sldId id="373"/>
            <p14:sldId id="374"/>
            <p14:sldId id="375"/>
            <p14:sldId id="388"/>
            <p14:sldId id="376"/>
            <p14:sldId id="366"/>
            <p14:sldId id="378"/>
            <p14:sldId id="368"/>
            <p14:sldId id="380"/>
            <p14:sldId id="381"/>
            <p14:sldId id="382"/>
            <p14:sldId id="383"/>
            <p14:sldId id="384"/>
            <p14:sldId id="3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E4FF"/>
    <a:srgbClr val="215891"/>
    <a:srgbClr val="CCDBFF"/>
    <a:srgbClr val="1B447D"/>
    <a:srgbClr val="6399DE"/>
    <a:srgbClr val="DCF6FF"/>
    <a:srgbClr val="00E302"/>
    <a:srgbClr val="0FA1C3"/>
    <a:srgbClr val="010000"/>
    <a:srgbClr val="1E57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8F9079-F753-412E-95CD-C019988EA84B}" v="1498" dt="2022-08-31T05:43:26.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08" autoAdjust="0"/>
    <p:restoredTop sz="89569" autoAdjust="0"/>
  </p:normalViewPr>
  <p:slideViewPr>
    <p:cSldViewPr snapToGrid="0" snapToObjects="1">
      <p:cViewPr>
        <p:scale>
          <a:sx n="104" d="100"/>
          <a:sy n="104" d="100"/>
        </p:scale>
        <p:origin x="992" y="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77" d="100"/>
          <a:sy n="77" d="100"/>
        </p:scale>
        <p:origin x="-3440" y="-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 Paoli" userId="28bcbf778cf7ff89" providerId="LiveId" clId="{383512B5-F5F2-4149-9F56-1C225E310E1E}"/>
    <pc:docChg chg="modSld">
      <pc:chgData name="Luc Paoli" userId="28bcbf778cf7ff89" providerId="LiveId" clId="{383512B5-F5F2-4149-9F56-1C225E310E1E}" dt="2022-08-09T22:48:02.789" v="34" actId="20577"/>
      <pc:docMkLst>
        <pc:docMk/>
      </pc:docMkLst>
      <pc:sldChg chg="modSp mod">
        <pc:chgData name="Luc Paoli" userId="28bcbf778cf7ff89" providerId="LiveId" clId="{383512B5-F5F2-4149-9F56-1C225E310E1E}" dt="2022-08-09T22:48:02.789" v="34" actId="20577"/>
        <pc:sldMkLst>
          <pc:docMk/>
          <pc:sldMk cId="1780438321" sldId="364"/>
        </pc:sldMkLst>
        <pc:spChg chg="mod">
          <ac:chgData name="Luc Paoli" userId="28bcbf778cf7ff89" providerId="LiveId" clId="{383512B5-F5F2-4149-9F56-1C225E310E1E}" dt="2022-08-09T22:48:02.789" v="34" actId="20577"/>
          <ac:spMkLst>
            <pc:docMk/>
            <pc:sldMk cId="1780438321" sldId="364"/>
            <ac:spMk id="7" creationId="{65F4FFD0-590D-EC56-4F7C-2DBB0E74656E}"/>
          </ac:spMkLst>
        </pc:spChg>
      </pc:sldChg>
    </pc:docChg>
  </pc:docChgLst>
  <pc:docChgLst>
    <pc:chgData name="Luc Paoli" userId="28bcbf778cf7ff89" providerId="LiveId" clId="{9C8F9079-F753-412E-95CD-C019988EA84B}"/>
    <pc:docChg chg="undo custSel addSld delSld modSld sldOrd addSection delSection modSection">
      <pc:chgData name="Luc Paoli" userId="28bcbf778cf7ff89" providerId="LiveId" clId="{9C8F9079-F753-412E-95CD-C019988EA84B}" dt="2022-08-31T07:40:43.827" v="14434" actId="20577"/>
      <pc:docMkLst>
        <pc:docMk/>
      </pc:docMkLst>
      <pc:sldChg chg="modSp mod">
        <pc:chgData name="Luc Paoli" userId="28bcbf778cf7ff89" providerId="LiveId" clId="{9C8F9079-F753-412E-95CD-C019988EA84B}" dt="2022-08-31T04:15:35.522" v="9911" actId="27636"/>
        <pc:sldMkLst>
          <pc:docMk/>
          <pc:sldMk cId="1780438321" sldId="364"/>
        </pc:sldMkLst>
        <pc:spChg chg="mod">
          <ac:chgData name="Luc Paoli" userId="28bcbf778cf7ff89" providerId="LiveId" clId="{9C8F9079-F753-412E-95CD-C019988EA84B}" dt="2022-08-31T04:15:35.522" v="9911" actId="27636"/>
          <ac:spMkLst>
            <pc:docMk/>
            <pc:sldMk cId="1780438321" sldId="364"/>
            <ac:spMk id="7" creationId="{65F4FFD0-590D-EC56-4F7C-2DBB0E74656E}"/>
          </ac:spMkLst>
        </pc:spChg>
      </pc:sldChg>
      <pc:sldChg chg="modSp mod">
        <pc:chgData name="Luc Paoli" userId="28bcbf778cf7ff89" providerId="LiveId" clId="{9C8F9079-F753-412E-95CD-C019988EA84B}" dt="2022-08-31T07:40:05.919" v="14361" actId="20577"/>
        <pc:sldMkLst>
          <pc:docMk/>
          <pc:sldMk cId="4141028454" sldId="365"/>
        </pc:sldMkLst>
        <pc:spChg chg="mod">
          <ac:chgData name="Luc Paoli" userId="28bcbf778cf7ff89" providerId="LiveId" clId="{9C8F9079-F753-412E-95CD-C019988EA84B}" dt="2022-08-31T07:40:05.919" v="14361" actId="20577"/>
          <ac:spMkLst>
            <pc:docMk/>
            <pc:sldMk cId="4141028454" sldId="365"/>
            <ac:spMk id="3" creationId="{3EE6E6B6-5CA5-F662-72EF-7D2A45172B54}"/>
          </ac:spMkLst>
        </pc:spChg>
      </pc:sldChg>
      <pc:sldChg chg="modSp mod ord">
        <pc:chgData name="Luc Paoli" userId="28bcbf778cf7ff89" providerId="LiveId" clId="{9C8F9079-F753-412E-95CD-C019988EA84B}" dt="2022-08-31T02:20:30.332" v="5413" actId="20577"/>
        <pc:sldMkLst>
          <pc:docMk/>
          <pc:sldMk cId="2081709686" sldId="366"/>
        </pc:sldMkLst>
        <pc:spChg chg="mod">
          <ac:chgData name="Luc Paoli" userId="28bcbf778cf7ff89" providerId="LiveId" clId="{9C8F9079-F753-412E-95CD-C019988EA84B}" dt="2022-08-31T02:19:00.340" v="5109"/>
          <ac:spMkLst>
            <pc:docMk/>
            <pc:sldMk cId="2081709686" sldId="366"/>
            <ac:spMk id="2" creationId="{80EB7CA7-5F72-815B-19F9-88DAF8CEEEED}"/>
          </ac:spMkLst>
        </pc:spChg>
        <pc:spChg chg="mod">
          <ac:chgData name="Luc Paoli" userId="28bcbf778cf7ff89" providerId="LiveId" clId="{9C8F9079-F753-412E-95CD-C019988EA84B}" dt="2022-08-31T02:20:30.332" v="5413" actId="20577"/>
          <ac:spMkLst>
            <pc:docMk/>
            <pc:sldMk cId="2081709686" sldId="366"/>
            <ac:spMk id="3" creationId="{CA3DFD0D-BE08-9971-06B0-8426D6B8EB3C}"/>
          </ac:spMkLst>
        </pc:spChg>
      </pc:sldChg>
      <pc:sldChg chg="modSp mod">
        <pc:chgData name="Luc Paoli" userId="28bcbf778cf7ff89" providerId="LiveId" clId="{9C8F9079-F753-412E-95CD-C019988EA84B}" dt="2022-08-31T04:58:39.752" v="10897" actId="20577"/>
        <pc:sldMkLst>
          <pc:docMk/>
          <pc:sldMk cId="1327780153" sldId="367"/>
        </pc:sldMkLst>
        <pc:spChg chg="mod">
          <ac:chgData name="Luc Paoli" userId="28bcbf778cf7ff89" providerId="LiveId" clId="{9C8F9079-F753-412E-95CD-C019988EA84B}" dt="2022-08-31T04:30:57.718" v="10436"/>
          <ac:spMkLst>
            <pc:docMk/>
            <pc:sldMk cId="1327780153" sldId="367"/>
            <ac:spMk id="2" creationId="{44F423CD-27F7-5281-7143-42DC0B2D90ED}"/>
          </ac:spMkLst>
        </pc:spChg>
        <pc:spChg chg="mod">
          <ac:chgData name="Luc Paoli" userId="28bcbf778cf7ff89" providerId="LiveId" clId="{9C8F9079-F753-412E-95CD-C019988EA84B}" dt="2022-08-31T04:58:39.752" v="10897" actId="20577"/>
          <ac:spMkLst>
            <pc:docMk/>
            <pc:sldMk cId="1327780153" sldId="367"/>
            <ac:spMk id="3" creationId="{0C3959A3-1E54-9E65-3DD6-45AA44B9957E}"/>
          </ac:spMkLst>
        </pc:spChg>
      </pc:sldChg>
      <pc:sldChg chg="modSp new mod">
        <pc:chgData name="Luc Paoli" userId="28bcbf778cf7ff89" providerId="LiveId" clId="{9C8F9079-F753-412E-95CD-C019988EA84B}" dt="2022-08-31T04:28:42.328" v="10380" actId="20577"/>
        <pc:sldMkLst>
          <pc:docMk/>
          <pc:sldMk cId="2529661599" sldId="368"/>
        </pc:sldMkLst>
        <pc:spChg chg="mod">
          <ac:chgData name="Luc Paoli" userId="28bcbf778cf7ff89" providerId="LiveId" clId="{9C8F9079-F753-412E-95CD-C019988EA84B}" dt="2022-08-30T20:58:19.370" v="479" actId="20577"/>
          <ac:spMkLst>
            <pc:docMk/>
            <pc:sldMk cId="2529661599" sldId="368"/>
            <ac:spMk id="2" creationId="{6D181BB0-C2FC-3073-6C3B-0DC3D5E22982}"/>
          </ac:spMkLst>
        </pc:spChg>
        <pc:spChg chg="mod">
          <ac:chgData name="Luc Paoli" userId="28bcbf778cf7ff89" providerId="LiveId" clId="{9C8F9079-F753-412E-95CD-C019988EA84B}" dt="2022-08-31T04:28:42.328" v="10380" actId="20577"/>
          <ac:spMkLst>
            <pc:docMk/>
            <pc:sldMk cId="2529661599" sldId="368"/>
            <ac:spMk id="3" creationId="{7FF7EDAA-8869-E778-E7C6-8D14A6D95DD3}"/>
          </ac:spMkLst>
        </pc:spChg>
      </pc:sldChg>
      <pc:sldChg chg="modSp new del mod">
        <pc:chgData name="Luc Paoli" userId="28bcbf778cf7ff89" providerId="LiveId" clId="{9C8F9079-F753-412E-95CD-C019988EA84B}" dt="2022-08-30T20:58:45.278" v="525" actId="2696"/>
        <pc:sldMkLst>
          <pc:docMk/>
          <pc:sldMk cId="53653840" sldId="369"/>
        </pc:sldMkLst>
        <pc:spChg chg="mod">
          <ac:chgData name="Luc Paoli" userId="28bcbf778cf7ff89" providerId="LiveId" clId="{9C8F9079-F753-412E-95CD-C019988EA84B}" dt="2022-08-30T20:58:31.607" v="503" actId="20577"/>
          <ac:spMkLst>
            <pc:docMk/>
            <pc:sldMk cId="53653840" sldId="369"/>
            <ac:spMk id="2" creationId="{CD94C3A9-ED84-E3A4-6B72-09C7B4119EF8}"/>
          </ac:spMkLst>
        </pc:spChg>
        <pc:spChg chg="mod">
          <ac:chgData name="Luc Paoli" userId="28bcbf778cf7ff89" providerId="LiveId" clId="{9C8F9079-F753-412E-95CD-C019988EA84B}" dt="2022-08-30T20:58:40.482" v="524" actId="20577"/>
          <ac:spMkLst>
            <pc:docMk/>
            <pc:sldMk cId="53653840" sldId="369"/>
            <ac:spMk id="3" creationId="{6D79BBE0-9FEB-BAD5-5AF1-E7B1A95263D2}"/>
          </ac:spMkLst>
        </pc:spChg>
      </pc:sldChg>
      <pc:sldChg chg="modSp new mod">
        <pc:chgData name="Luc Paoli" userId="28bcbf778cf7ff89" providerId="LiveId" clId="{9C8F9079-F753-412E-95CD-C019988EA84B}" dt="2022-08-31T07:40:43.827" v="14434" actId="20577"/>
        <pc:sldMkLst>
          <pc:docMk/>
          <pc:sldMk cId="4099534256" sldId="369"/>
        </pc:sldMkLst>
        <pc:spChg chg="mod">
          <ac:chgData name="Luc Paoli" userId="28bcbf778cf7ff89" providerId="LiveId" clId="{9C8F9079-F753-412E-95CD-C019988EA84B}" dt="2022-08-31T03:20:53.609" v="9384" actId="20577"/>
          <ac:spMkLst>
            <pc:docMk/>
            <pc:sldMk cId="4099534256" sldId="369"/>
            <ac:spMk id="2" creationId="{977E3392-E590-F555-80CE-0360070E64D8}"/>
          </ac:spMkLst>
        </pc:spChg>
        <pc:spChg chg="mod">
          <ac:chgData name="Luc Paoli" userId="28bcbf778cf7ff89" providerId="LiveId" clId="{9C8F9079-F753-412E-95CD-C019988EA84B}" dt="2022-08-31T07:40:43.827" v="14434" actId="20577"/>
          <ac:spMkLst>
            <pc:docMk/>
            <pc:sldMk cId="4099534256" sldId="369"/>
            <ac:spMk id="3" creationId="{7E320E08-A6FB-3281-B7C5-0CDED194A9D6}"/>
          </ac:spMkLst>
        </pc:spChg>
      </pc:sldChg>
      <pc:sldChg chg="modSp add mod">
        <pc:chgData name="Luc Paoli" userId="28bcbf778cf7ff89" providerId="LiveId" clId="{9C8F9079-F753-412E-95CD-C019988EA84B}" dt="2022-08-31T01:18:58.524" v="1810"/>
        <pc:sldMkLst>
          <pc:docMk/>
          <pc:sldMk cId="2225289055" sldId="370"/>
        </pc:sldMkLst>
        <pc:spChg chg="mod">
          <ac:chgData name="Luc Paoli" userId="28bcbf778cf7ff89" providerId="LiveId" clId="{9C8F9079-F753-412E-95CD-C019988EA84B}" dt="2022-08-31T01:18:58.524" v="1810"/>
          <ac:spMkLst>
            <pc:docMk/>
            <pc:sldMk cId="2225289055" sldId="370"/>
            <ac:spMk id="2" creationId="{977E3392-E590-F555-80CE-0360070E64D8}"/>
          </ac:spMkLst>
        </pc:spChg>
        <pc:spChg chg="mod">
          <ac:chgData name="Luc Paoli" userId="28bcbf778cf7ff89" providerId="LiveId" clId="{9C8F9079-F753-412E-95CD-C019988EA84B}" dt="2022-08-31T01:17:55.643" v="1809" actId="20577"/>
          <ac:spMkLst>
            <pc:docMk/>
            <pc:sldMk cId="2225289055" sldId="370"/>
            <ac:spMk id="3" creationId="{7E320E08-A6FB-3281-B7C5-0CDED194A9D6}"/>
          </ac:spMkLst>
        </pc:spChg>
      </pc:sldChg>
      <pc:sldChg chg="modSp new del mod">
        <pc:chgData name="Luc Paoli" userId="28bcbf778cf7ff89" providerId="LiveId" clId="{9C8F9079-F753-412E-95CD-C019988EA84B}" dt="2022-08-31T03:25:32.354" v="9428" actId="47"/>
        <pc:sldMkLst>
          <pc:docMk/>
          <pc:sldMk cId="2268044179" sldId="371"/>
        </pc:sldMkLst>
        <pc:spChg chg="mod">
          <ac:chgData name="Luc Paoli" userId="28bcbf778cf7ff89" providerId="LiveId" clId="{9C8F9079-F753-412E-95CD-C019988EA84B}" dt="2022-08-31T01:20:18.047" v="1981" actId="20577"/>
          <ac:spMkLst>
            <pc:docMk/>
            <pc:sldMk cId="2268044179" sldId="371"/>
            <ac:spMk id="2" creationId="{B49AC1FB-83B2-48C5-6E89-F912902F9238}"/>
          </ac:spMkLst>
        </pc:spChg>
        <pc:spChg chg="mod">
          <ac:chgData name="Luc Paoli" userId="28bcbf778cf7ff89" providerId="LiveId" clId="{9C8F9079-F753-412E-95CD-C019988EA84B}" dt="2022-08-31T02:29:25.641" v="6022" actId="20577"/>
          <ac:spMkLst>
            <pc:docMk/>
            <pc:sldMk cId="2268044179" sldId="371"/>
            <ac:spMk id="3" creationId="{94C93A73-EA77-D29F-6047-73B68DFFC8F0}"/>
          </ac:spMkLst>
        </pc:spChg>
      </pc:sldChg>
      <pc:sldChg chg="modSp add del mod">
        <pc:chgData name="Luc Paoli" userId="28bcbf778cf7ff89" providerId="LiveId" clId="{9C8F9079-F753-412E-95CD-C019988EA84B}" dt="2022-08-31T05:46:01.689" v="11791" actId="20577"/>
        <pc:sldMkLst>
          <pc:docMk/>
          <pc:sldMk cId="272173238" sldId="372"/>
        </pc:sldMkLst>
        <pc:spChg chg="mod">
          <ac:chgData name="Luc Paoli" userId="28bcbf778cf7ff89" providerId="LiveId" clId="{9C8F9079-F753-412E-95CD-C019988EA84B}" dt="2022-08-31T05:46:01.689" v="11791" actId="20577"/>
          <ac:spMkLst>
            <pc:docMk/>
            <pc:sldMk cId="272173238" sldId="372"/>
            <ac:spMk id="3" creationId="{94C93A73-EA77-D29F-6047-73B68DFFC8F0}"/>
          </ac:spMkLst>
        </pc:spChg>
      </pc:sldChg>
      <pc:sldChg chg="modSp new mod">
        <pc:chgData name="Luc Paoli" userId="28bcbf778cf7ff89" providerId="LiveId" clId="{9C8F9079-F753-412E-95CD-C019988EA84B}" dt="2022-08-31T01:53:02.738" v="3909" actId="20577"/>
        <pc:sldMkLst>
          <pc:docMk/>
          <pc:sldMk cId="1489379383" sldId="373"/>
        </pc:sldMkLst>
        <pc:spChg chg="mod">
          <ac:chgData name="Luc Paoli" userId="28bcbf778cf7ff89" providerId="LiveId" clId="{9C8F9079-F753-412E-95CD-C019988EA84B}" dt="2022-08-31T01:42:47.033" v="2913" actId="20577"/>
          <ac:spMkLst>
            <pc:docMk/>
            <pc:sldMk cId="1489379383" sldId="373"/>
            <ac:spMk id="2" creationId="{ADF106EB-0EDB-572C-E36F-937A6731E23D}"/>
          </ac:spMkLst>
        </pc:spChg>
        <pc:spChg chg="mod">
          <ac:chgData name="Luc Paoli" userId="28bcbf778cf7ff89" providerId="LiveId" clId="{9C8F9079-F753-412E-95CD-C019988EA84B}" dt="2022-08-31T01:53:02.738" v="3909" actId="20577"/>
          <ac:spMkLst>
            <pc:docMk/>
            <pc:sldMk cId="1489379383" sldId="373"/>
            <ac:spMk id="3" creationId="{75D0D102-EBFC-FA50-8012-B606FB02843E}"/>
          </ac:spMkLst>
        </pc:spChg>
      </pc:sldChg>
      <pc:sldChg chg="addSp delSp modSp new mod">
        <pc:chgData name="Luc Paoli" userId="28bcbf778cf7ff89" providerId="LiveId" clId="{9C8F9079-F753-412E-95CD-C019988EA84B}" dt="2022-08-31T05:49:28.189" v="12081" actId="20577"/>
        <pc:sldMkLst>
          <pc:docMk/>
          <pc:sldMk cId="3213628355" sldId="374"/>
        </pc:sldMkLst>
        <pc:spChg chg="mod">
          <ac:chgData name="Luc Paoli" userId="28bcbf778cf7ff89" providerId="LiveId" clId="{9C8F9079-F753-412E-95CD-C019988EA84B}" dt="2022-08-31T01:47:45.287" v="3250" actId="20577"/>
          <ac:spMkLst>
            <pc:docMk/>
            <pc:sldMk cId="3213628355" sldId="374"/>
            <ac:spMk id="2" creationId="{73FECBDF-203A-3E69-24A2-37B5BD04E784}"/>
          </ac:spMkLst>
        </pc:spChg>
        <pc:spChg chg="mod">
          <ac:chgData name="Luc Paoli" userId="28bcbf778cf7ff89" providerId="LiveId" clId="{9C8F9079-F753-412E-95CD-C019988EA84B}" dt="2022-08-31T05:49:28.189" v="12081" actId="20577"/>
          <ac:spMkLst>
            <pc:docMk/>
            <pc:sldMk cId="3213628355" sldId="374"/>
            <ac:spMk id="3" creationId="{B2AC0305-CD0D-C30A-BF3D-5663EC4E1865}"/>
          </ac:spMkLst>
        </pc:spChg>
        <pc:graphicFrameChg chg="add del mod modGraphic">
          <ac:chgData name="Luc Paoli" userId="28bcbf778cf7ff89" providerId="LiveId" clId="{9C8F9079-F753-412E-95CD-C019988EA84B}" dt="2022-08-31T01:56:20.337" v="4026" actId="21"/>
          <ac:graphicFrameMkLst>
            <pc:docMk/>
            <pc:sldMk cId="3213628355" sldId="374"/>
            <ac:graphicFrameMk id="6" creationId="{AD9FBEDD-D699-E868-D943-DCED222A3527}"/>
          </ac:graphicFrameMkLst>
        </pc:graphicFrameChg>
      </pc:sldChg>
      <pc:sldChg chg="addSp delSp modSp add mod modNotesTx">
        <pc:chgData name="Luc Paoli" userId="28bcbf778cf7ff89" providerId="LiveId" clId="{9C8F9079-F753-412E-95CD-C019988EA84B}" dt="2022-08-31T07:26:03.792" v="13375" actId="20577"/>
        <pc:sldMkLst>
          <pc:docMk/>
          <pc:sldMk cId="1924554264" sldId="375"/>
        </pc:sldMkLst>
        <pc:spChg chg="del">
          <ac:chgData name="Luc Paoli" userId="28bcbf778cf7ff89" providerId="LiveId" clId="{9C8F9079-F753-412E-95CD-C019988EA84B}" dt="2022-08-31T01:56:27.212" v="4029" actId="478"/>
          <ac:spMkLst>
            <pc:docMk/>
            <pc:sldMk cId="1924554264" sldId="375"/>
            <ac:spMk id="3" creationId="{B2AC0305-CD0D-C30A-BF3D-5663EC4E1865}"/>
          </ac:spMkLst>
        </pc:spChg>
        <pc:spChg chg="add del mod">
          <ac:chgData name="Luc Paoli" userId="28bcbf778cf7ff89" providerId="LiveId" clId="{9C8F9079-F753-412E-95CD-C019988EA84B}" dt="2022-08-31T01:56:29.120" v="4030" actId="478"/>
          <ac:spMkLst>
            <pc:docMk/>
            <pc:sldMk cId="1924554264" sldId="375"/>
            <ac:spMk id="8" creationId="{F7211035-4AD4-C399-849B-58F8C0C0AC63}"/>
          </ac:spMkLst>
        </pc:spChg>
        <pc:spChg chg="add mod">
          <ac:chgData name="Luc Paoli" userId="28bcbf778cf7ff89" providerId="LiveId" clId="{9C8F9079-F753-412E-95CD-C019988EA84B}" dt="2022-08-31T02:39:31.530" v="6377" actId="1076"/>
          <ac:spMkLst>
            <pc:docMk/>
            <pc:sldMk cId="1924554264" sldId="375"/>
            <ac:spMk id="9" creationId="{AF2F3879-B102-74C4-2AE8-BBDB1029DF1D}"/>
          </ac:spMkLst>
        </pc:spChg>
        <pc:graphicFrameChg chg="add mod modGraphic">
          <ac:chgData name="Luc Paoli" userId="28bcbf778cf7ff89" providerId="LiveId" clId="{9C8F9079-F753-412E-95CD-C019988EA84B}" dt="2022-08-31T02:39:57.837" v="6385" actId="122"/>
          <ac:graphicFrameMkLst>
            <pc:docMk/>
            <pc:sldMk cId="1924554264" sldId="375"/>
            <ac:graphicFrameMk id="6" creationId="{F382D30C-AB02-2593-7637-6C21E2867A9C}"/>
          </ac:graphicFrameMkLst>
        </pc:graphicFrameChg>
      </pc:sldChg>
      <pc:sldChg chg="modSp new mod modNotesTx">
        <pc:chgData name="Luc Paoli" userId="28bcbf778cf7ff89" providerId="LiveId" clId="{9C8F9079-F753-412E-95CD-C019988EA84B}" dt="2022-08-31T07:29:22.563" v="14266" actId="20577"/>
        <pc:sldMkLst>
          <pc:docMk/>
          <pc:sldMk cId="2207844311" sldId="376"/>
        </pc:sldMkLst>
        <pc:spChg chg="mod">
          <ac:chgData name="Luc Paoli" userId="28bcbf778cf7ff89" providerId="LiveId" clId="{9C8F9079-F753-412E-95CD-C019988EA84B}" dt="2022-08-31T02:00:22.716" v="4134" actId="20577"/>
          <ac:spMkLst>
            <pc:docMk/>
            <pc:sldMk cId="2207844311" sldId="376"/>
            <ac:spMk id="2" creationId="{4C29961F-E09D-FC61-6DAE-0A1A74F0582E}"/>
          </ac:spMkLst>
        </pc:spChg>
        <pc:spChg chg="mod">
          <ac:chgData name="Luc Paoli" userId="28bcbf778cf7ff89" providerId="LiveId" clId="{9C8F9079-F753-412E-95CD-C019988EA84B}" dt="2022-08-31T02:13:54.366" v="4744" actId="20577"/>
          <ac:spMkLst>
            <pc:docMk/>
            <pc:sldMk cId="2207844311" sldId="376"/>
            <ac:spMk id="3" creationId="{4FA2CC38-226C-8267-F83A-F4D43460B8EF}"/>
          </ac:spMkLst>
        </pc:spChg>
      </pc:sldChg>
      <pc:sldChg chg="modSp add del mod">
        <pc:chgData name="Luc Paoli" userId="28bcbf778cf7ff89" providerId="LiveId" clId="{9C8F9079-F753-412E-95CD-C019988EA84B}" dt="2022-08-31T02:29:08.068" v="6002" actId="2696"/>
        <pc:sldMkLst>
          <pc:docMk/>
          <pc:sldMk cId="699306183" sldId="377"/>
        </pc:sldMkLst>
        <pc:spChg chg="mod">
          <ac:chgData name="Luc Paoli" userId="28bcbf778cf7ff89" providerId="LiveId" clId="{9C8F9079-F753-412E-95CD-C019988EA84B}" dt="2022-08-31T02:18:53.965" v="5106" actId="20577"/>
          <ac:spMkLst>
            <pc:docMk/>
            <pc:sldMk cId="699306183" sldId="377"/>
            <ac:spMk id="3" creationId="{CA3DFD0D-BE08-9971-06B0-8426D6B8EB3C}"/>
          </ac:spMkLst>
        </pc:spChg>
      </pc:sldChg>
      <pc:sldChg chg="modSp add mod">
        <pc:chgData name="Luc Paoli" userId="28bcbf778cf7ff89" providerId="LiveId" clId="{9C8F9079-F753-412E-95CD-C019988EA84B}" dt="2022-08-31T04:45:27.172" v="10762" actId="20577"/>
        <pc:sldMkLst>
          <pc:docMk/>
          <pc:sldMk cId="3037260036" sldId="378"/>
        </pc:sldMkLst>
        <pc:spChg chg="mod">
          <ac:chgData name="Luc Paoli" userId="28bcbf778cf7ff89" providerId="LiveId" clId="{9C8F9079-F753-412E-95CD-C019988EA84B}" dt="2022-08-31T04:45:27.172" v="10762" actId="20577"/>
          <ac:spMkLst>
            <pc:docMk/>
            <pc:sldMk cId="3037260036" sldId="378"/>
            <ac:spMk id="3" creationId="{CA3DFD0D-BE08-9971-06B0-8426D6B8EB3C}"/>
          </ac:spMkLst>
        </pc:spChg>
      </pc:sldChg>
      <pc:sldChg chg="modSp new mod">
        <pc:chgData name="Luc Paoli" userId="28bcbf778cf7ff89" providerId="LiveId" clId="{9C8F9079-F753-412E-95CD-C019988EA84B}" dt="2022-08-31T02:30:19.760" v="6051" actId="404"/>
        <pc:sldMkLst>
          <pc:docMk/>
          <pc:sldMk cId="2823558244" sldId="379"/>
        </pc:sldMkLst>
        <pc:spChg chg="mod">
          <ac:chgData name="Luc Paoli" userId="28bcbf778cf7ff89" providerId="LiveId" clId="{9C8F9079-F753-412E-95CD-C019988EA84B}" dt="2022-08-31T02:29:53.395" v="6041" actId="20577"/>
          <ac:spMkLst>
            <pc:docMk/>
            <pc:sldMk cId="2823558244" sldId="379"/>
            <ac:spMk id="2" creationId="{5A84FF64-2E5B-16D2-1559-54ED6C5B34BD}"/>
          </ac:spMkLst>
        </pc:spChg>
        <pc:spChg chg="mod">
          <ac:chgData name="Luc Paoli" userId="28bcbf778cf7ff89" providerId="LiveId" clId="{9C8F9079-F753-412E-95CD-C019988EA84B}" dt="2022-08-31T02:30:19.760" v="6051" actId="404"/>
          <ac:spMkLst>
            <pc:docMk/>
            <pc:sldMk cId="2823558244" sldId="379"/>
            <ac:spMk id="3" creationId="{5A49E2F9-B4B1-DD81-93DA-D4471FF66DB0}"/>
          </ac:spMkLst>
        </pc:spChg>
      </pc:sldChg>
      <pc:sldChg chg="modSp new mod">
        <pc:chgData name="Luc Paoli" userId="28bcbf778cf7ff89" providerId="LiveId" clId="{9C8F9079-F753-412E-95CD-C019988EA84B}" dt="2022-08-31T02:48:29.708" v="7013" actId="20577"/>
        <pc:sldMkLst>
          <pc:docMk/>
          <pc:sldMk cId="3670267801" sldId="380"/>
        </pc:sldMkLst>
        <pc:spChg chg="mod">
          <ac:chgData name="Luc Paoli" userId="28bcbf778cf7ff89" providerId="LiveId" clId="{9C8F9079-F753-412E-95CD-C019988EA84B}" dt="2022-08-31T02:42:13.780" v="6574" actId="20577"/>
          <ac:spMkLst>
            <pc:docMk/>
            <pc:sldMk cId="3670267801" sldId="380"/>
            <ac:spMk id="2" creationId="{3B27E909-180D-E50A-D446-352319A36A80}"/>
          </ac:spMkLst>
        </pc:spChg>
        <pc:spChg chg="mod">
          <ac:chgData name="Luc Paoli" userId="28bcbf778cf7ff89" providerId="LiveId" clId="{9C8F9079-F753-412E-95CD-C019988EA84B}" dt="2022-08-31T02:48:29.708" v="7013" actId="20577"/>
          <ac:spMkLst>
            <pc:docMk/>
            <pc:sldMk cId="3670267801" sldId="380"/>
            <ac:spMk id="3" creationId="{1FF7EE07-371D-0130-DC01-EC5052548111}"/>
          </ac:spMkLst>
        </pc:spChg>
      </pc:sldChg>
      <pc:sldChg chg="modSp new mod">
        <pc:chgData name="Luc Paoli" userId="28bcbf778cf7ff89" providerId="LiveId" clId="{9C8F9079-F753-412E-95CD-C019988EA84B}" dt="2022-08-31T02:54:24.784" v="7492" actId="20577"/>
        <pc:sldMkLst>
          <pc:docMk/>
          <pc:sldMk cId="1186297446" sldId="381"/>
        </pc:sldMkLst>
        <pc:spChg chg="mod">
          <ac:chgData name="Luc Paoli" userId="28bcbf778cf7ff89" providerId="LiveId" clId="{9C8F9079-F753-412E-95CD-C019988EA84B}" dt="2022-08-31T02:46:51.252" v="6985" actId="20577"/>
          <ac:spMkLst>
            <pc:docMk/>
            <pc:sldMk cId="1186297446" sldId="381"/>
            <ac:spMk id="2" creationId="{EA735516-1951-483F-1E11-EE28754FE6EC}"/>
          </ac:spMkLst>
        </pc:spChg>
        <pc:spChg chg="mod">
          <ac:chgData name="Luc Paoli" userId="28bcbf778cf7ff89" providerId="LiveId" clId="{9C8F9079-F753-412E-95CD-C019988EA84B}" dt="2022-08-31T02:54:24.784" v="7492" actId="20577"/>
          <ac:spMkLst>
            <pc:docMk/>
            <pc:sldMk cId="1186297446" sldId="381"/>
            <ac:spMk id="3" creationId="{E789590B-2CFE-6BFA-3830-DE237D0FFDFF}"/>
          </ac:spMkLst>
        </pc:spChg>
      </pc:sldChg>
      <pc:sldChg chg="modSp new mod">
        <pc:chgData name="Luc Paoli" userId="28bcbf778cf7ff89" providerId="LiveId" clId="{9C8F9079-F753-412E-95CD-C019988EA84B}" dt="2022-08-31T03:05:33.840" v="8366" actId="20577"/>
        <pc:sldMkLst>
          <pc:docMk/>
          <pc:sldMk cId="2850377871" sldId="382"/>
        </pc:sldMkLst>
        <pc:spChg chg="mod">
          <ac:chgData name="Luc Paoli" userId="28bcbf778cf7ff89" providerId="LiveId" clId="{9C8F9079-F753-412E-95CD-C019988EA84B}" dt="2022-08-31T02:54:39.157" v="7494"/>
          <ac:spMkLst>
            <pc:docMk/>
            <pc:sldMk cId="2850377871" sldId="382"/>
            <ac:spMk id="2" creationId="{AEE81489-681C-6A6A-5F21-614AFB91E9F6}"/>
          </ac:spMkLst>
        </pc:spChg>
        <pc:spChg chg="mod">
          <ac:chgData name="Luc Paoli" userId="28bcbf778cf7ff89" providerId="LiveId" clId="{9C8F9079-F753-412E-95CD-C019988EA84B}" dt="2022-08-31T03:05:33.840" v="8366" actId="20577"/>
          <ac:spMkLst>
            <pc:docMk/>
            <pc:sldMk cId="2850377871" sldId="382"/>
            <ac:spMk id="3" creationId="{E26B3670-0C52-B667-64C1-555D5C59A878}"/>
          </ac:spMkLst>
        </pc:spChg>
      </pc:sldChg>
      <pc:sldChg chg="modSp new mod">
        <pc:chgData name="Luc Paoli" userId="28bcbf778cf7ff89" providerId="LiveId" clId="{9C8F9079-F753-412E-95CD-C019988EA84B}" dt="2022-08-31T03:08:18.182" v="9056" actId="20577"/>
        <pc:sldMkLst>
          <pc:docMk/>
          <pc:sldMk cId="1932821071" sldId="383"/>
        </pc:sldMkLst>
        <pc:spChg chg="mod">
          <ac:chgData name="Luc Paoli" userId="28bcbf778cf7ff89" providerId="LiveId" clId="{9C8F9079-F753-412E-95CD-C019988EA84B}" dt="2022-08-31T03:05:10.341" v="8299" actId="20577"/>
          <ac:spMkLst>
            <pc:docMk/>
            <pc:sldMk cId="1932821071" sldId="383"/>
            <ac:spMk id="2" creationId="{AF710124-A2EF-E438-ECC2-8CE16868FC80}"/>
          </ac:spMkLst>
        </pc:spChg>
        <pc:spChg chg="mod">
          <ac:chgData name="Luc Paoli" userId="28bcbf778cf7ff89" providerId="LiveId" clId="{9C8F9079-F753-412E-95CD-C019988EA84B}" dt="2022-08-31T03:08:18.182" v="9056" actId="20577"/>
          <ac:spMkLst>
            <pc:docMk/>
            <pc:sldMk cId="1932821071" sldId="383"/>
            <ac:spMk id="3" creationId="{D766AF13-408A-11EB-07EE-FA7F7E578091}"/>
          </ac:spMkLst>
        </pc:spChg>
      </pc:sldChg>
      <pc:sldChg chg="modSp new mod">
        <pc:chgData name="Luc Paoli" userId="28bcbf778cf7ff89" providerId="LiveId" clId="{9C8F9079-F753-412E-95CD-C019988EA84B}" dt="2022-08-31T05:52:42.608" v="12319" actId="20577"/>
        <pc:sldMkLst>
          <pc:docMk/>
          <pc:sldMk cId="270284142" sldId="384"/>
        </pc:sldMkLst>
        <pc:spChg chg="mod">
          <ac:chgData name="Luc Paoli" userId="28bcbf778cf7ff89" providerId="LiveId" clId="{9C8F9079-F753-412E-95CD-C019988EA84B}" dt="2022-08-31T04:30:06.673" v="10381"/>
          <ac:spMkLst>
            <pc:docMk/>
            <pc:sldMk cId="270284142" sldId="384"/>
            <ac:spMk id="2" creationId="{87A839E0-3B10-6062-28BB-65862583FAB6}"/>
          </ac:spMkLst>
        </pc:spChg>
        <pc:spChg chg="mod">
          <ac:chgData name="Luc Paoli" userId="28bcbf778cf7ff89" providerId="LiveId" clId="{9C8F9079-F753-412E-95CD-C019988EA84B}" dt="2022-08-31T05:52:42.608" v="12319" actId="20577"/>
          <ac:spMkLst>
            <pc:docMk/>
            <pc:sldMk cId="270284142" sldId="384"/>
            <ac:spMk id="3" creationId="{8DC26F1B-FE65-676C-F0F1-4E8FA178EA63}"/>
          </ac:spMkLst>
        </pc:spChg>
      </pc:sldChg>
      <pc:sldChg chg="modSp add mod modNotesTx">
        <pc:chgData name="Luc Paoli" userId="28bcbf778cf7ff89" providerId="LiveId" clId="{9C8F9079-F753-412E-95CD-C019988EA84B}" dt="2022-08-31T07:21:36.188" v="12987" actId="20577"/>
        <pc:sldMkLst>
          <pc:docMk/>
          <pc:sldMk cId="433404620" sldId="385"/>
        </pc:sldMkLst>
        <pc:spChg chg="mod">
          <ac:chgData name="Luc Paoli" userId="28bcbf778cf7ff89" providerId="LiveId" clId="{9C8F9079-F753-412E-95CD-C019988EA84B}" dt="2022-08-31T05:45:40.822" v="11788" actId="20577"/>
          <ac:spMkLst>
            <pc:docMk/>
            <pc:sldMk cId="433404620" sldId="385"/>
            <ac:spMk id="3" creationId="{94C93A73-EA77-D29F-6047-73B68DFFC8F0}"/>
          </ac:spMkLst>
        </pc:spChg>
      </pc:sldChg>
      <pc:sldChg chg="add del">
        <pc:chgData name="Luc Paoli" userId="28bcbf778cf7ff89" providerId="LiveId" clId="{9C8F9079-F753-412E-95CD-C019988EA84B}" dt="2022-08-31T03:25:27.844" v="9427" actId="47"/>
        <pc:sldMkLst>
          <pc:docMk/>
          <pc:sldMk cId="2063851699" sldId="386"/>
        </pc:sldMkLst>
      </pc:sldChg>
      <pc:sldChg chg="addSp modSp add mod">
        <pc:chgData name="Luc Paoli" userId="28bcbf778cf7ff89" providerId="LiveId" clId="{9C8F9079-F753-412E-95CD-C019988EA84B}" dt="2022-08-31T05:45:22.768" v="11693" actId="1076"/>
        <pc:sldMkLst>
          <pc:docMk/>
          <pc:sldMk cId="3129624091" sldId="386"/>
        </pc:sldMkLst>
        <pc:spChg chg="mod">
          <ac:chgData name="Luc Paoli" userId="28bcbf778cf7ff89" providerId="LiveId" clId="{9C8F9079-F753-412E-95CD-C019988EA84B}" dt="2022-08-31T05:39:58.852" v="11072" actId="20577"/>
          <ac:spMkLst>
            <pc:docMk/>
            <pc:sldMk cId="3129624091" sldId="386"/>
            <ac:spMk id="2" creationId="{44F423CD-27F7-5281-7143-42DC0B2D90ED}"/>
          </ac:spMkLst>
        </pc:spChg>
        <pc:spChg chg="mod">
          <ac:chgData name="Luc Paoli" userId="28bcbf778cf7ff89" providerId="LiveId" clId="{9C8F9079-F753-412E-95CD-C019988EA84B}" dt="2022-08-31T05:45:19.387" v="11692" actId="20577"/>
          <ac:spMkLst>
            <pc:docMk/>
            <pc:sldMk cId="3129624091" sldId="386"/>
            <ac:spMk id="3" creationId="{0C3959A3-1E54-9E65-3DD6-45AA44B9957E}"/>
          </ac:spMkLst>
        </pc:spChg>
        <pc:graphicFrameChg chg="add mod modGraphic">
          <ac:chgData name="Luc Paoli" userId="28bcbf778cf7ff89" providerId="LiveId" clId="{9C8F9079-F753-412E-95CD-C019988EA84B}" dt="2022-08-31T05:45:22.768" v="11693" actId="1076"/>
          <ac:graphicFrameMkLst>
            <pc:docMk/>
            <pc:sldMk cId="3129624091" sldId="386"/>
            <ac:graphicFrameMk id="6" creationId="{29D5E43A-EC0A-1E0D-4F53-DD7F5EFC984D}"/>
          </ac:graphicFrameMkLst>
        </pc:graphicFrameChg>
      </pc:sldChg>
      <pc:sldChg chg="modSp add mod">
        <pc:chgData name="Luc Paoli" userId="28bcbf778cf7ff89" providerId="LiveId" clId="{9C8F9079-F753-412E-95CD-C019988EA84B}" dt="2022-08-31T04:53:39.254" v="10896" actId="20577"/>
        <pc:sldMkLst>
          <pc:docMk/>
          <pc:sldMk cId="392737741" sldId="387"/>
        </pc:sldMkLst>
        <pc:spChg chg="mod">
          <ac:chgData name="Luc Paoli" userId="28bcbf778cf7ff89" providerId="LiveId" clId="{9C8F9079-F753-412E-95CD-C019988EA84B}" dt="2022-08-31T04:53:39.254" v="10896" actId="20577"/>
          <ac:spMkLst>
            <pc:docMk/>
            <pc:sldMk cId="392737741" sldId="387"/>
            <ac:spMk id="2" creationId="{44F423CD-27F7-5281-7143-42DC0B2D90ED}"/>
          </ac:spMkLst>
        </pc:spChg>
        <pc:spChg chg="mod">
          <ac:chgData name="Luc Paoli" userId="28bcbf778cf7ff89" providerId="LiveId" clId="{9C8F9079-F753-412E-95CD-C019988EA84B}" dt="2022-08-31T04:50:58.091" v="10873" actId="20577"/>
          <ac:spMkLst>
            <pc:docMk/>
            <pc:sldMk cId="392737741" sldId="387"/>
            <ac:spMk id="3" creationId="{0C3959A3-1E54-9E65-3DD6-45AA44B9957E}"/>
          </ac:spMkLst>
        </pc:spChg>
      </pc:sldChg>
      <pc:sldChg chg="modSp new mod modNotesTx">
        <pc:chgData name="Luc Paoli" userId="28bcbf778cf7ff89" providerId="LiveId" clId="{9C8F9079-F753-412E-95CD-C019988EA84B}" dt="2022-08-31T07:26:54.910" v="13617" actId="20577"/>
        <pc:sldMkLst>
          <pc:docMk/>
          <pc:sldMk cId="1127351175" sldId="388"/>
        </pc:sldMkLst>
        <pc:spChg chg="mod">
          <ac:chgData name="Luc Paoli" userId="28bcbf778cf7ff89" providerId="LiveId" clId="{9C8F9079-F753-412E-95CD-C019988EA84B}" dt="2022-08-31T04:20:30.122" v="10104" actId="20577"/>
          <ac:spMkLst>
            <pc:docMk/>
            <pc:sldMk cId="1127351175" sldId="388"/>
            <ac:spMk id="2" creationId="{2102E76A-9A08-6138-CC98-6D2F1F22E0B3}"/>
          </ac:spMkLst>
        </pc:spChg>
        <pc:spChg chg="mod">
          <ac:chgData name="Luc Paoli" userId="28bcbf778cf7ff89" providerId="LiveId" clId="{9C8F9079-F753-412E-95CD-C019988EA84B}" dt="2022-08-31T04:44:31.780" v="10743" actId="20577"/>
          <ac:spMkLst>
            <pc:docMk/>
            <pc:sldMk cId="1127351175" sldId="388"/>
            <ac:spMk id="3" creationId="{E73796ED-2016-AB8C-4E46-CC341247A9EF}"/>
          </ac:spMkLst>
        </pc:spChg>
      </pc:sldChg>
      <pc:sldChg chg="new del">
        <pc:chgData name="Luc Paoli" userId="28bcbf778cf7ff89" providerId="LiveId" clId="{9C8F9079-F753-412E-95CD-C019988EA84B}" dt="2022-08-31T05:39:40.963" v="11030" actId="2696"/>
        <pc:sldMkLst>
          <pc:docMk/>
          <pc:sldMk cId="1708213998" sldId="389"/>
        </pc:sldMkLst>
      </pc:sldChg>
    </pc:docChg>
  </pc:docChgLst>
  <pc:docChgLst>
    <pc:chgData name="Luc Paoli" userId="28bcbf778cf7ff89" providerId="LiveId" clId="{79EF7E6F-AA6F-4035-8715-EAB82FD9E811}"/>
    <pc:docChg chg="custSel addSld delSld modSld">
      <pc:chgData name="Luc Paoli" userId="28bcbf778cf7ff89" providerId="LiveId" clId="{79EF7E6F-AA6F-4035-8715-EAB82FD9E811}" dt="2022-08-25T14:21:23.168" v="979" actId="2696"/>
      <pc:docMkLst>
        <pc:docMk/>
      </pc:docMkLst>
      <pc:sldChg chg="modSp mod">
        <pc:chgData name="Luc Paoli" userId="28bcbf778cf7ff89" providerId="LiveId" clId="{79EF7E6F-AA6F-4035-8715-EAB82FD9E811}" dt="2022-08-25T11:39:08.858" v="302" actId="20577"/>
        <pc:sldMkLst>
          <pc:docMk/>
          <pc:sldMk cId="1780438321" sldId="364"/>
        </pc:sldMkLst>
        <pc:spChg chg="mod">
          <ac:chgData name="Luc Paoli" userId="28bcbf778cf7ff89" providerId="LiveId" clId="{79EF7E6F-AA6F-4035-8715-EAB82FD9E811}" dt="2022-08-25T11:39:08.858" v="302" actId="20577"/>
          <ac:spMkLst>
            <pc:docMk/>
            <pc:sldMk cId="1780438321" sldId="364"/>
            <ac:spMk id="7" creationId="{65F4FFD0-590D-EC56-4F7C-2DBB0E74656E}"/>
          </ac:spMkLst>
        </pc:spChg>
      </pc:sldChg>
      <pc:sldChg chg="modSp mod">
        <pc:chgData name="Luc Paoli" userId="28bcbf778cf7ff89" providerId="LiveId" clId="{79EF7E6F-AA6F-4035-8715-EAB82FD9E811}" dt="2022-08-25T11:45:19.224" v="775" actId="20577"/>
        <pc:sldMkLst>
          <pc:docMk/>
          <pc:sldMk cId="4141028454" sldId="365"/>
        </pc:sldMkLst>
        <pc:spChg chg="mod">
          <ac:chgData name="Luc Paoli" userId="28bcbf778cf7ff89" providerId="LiveId" clId="{79EF7E6F-AA6F-4035-8715-EAB82FD9E811}" dt="2022-08-25T11:45:19.224" v="775" actId="20577"/>
          <ac:spMkLst>
            <pc:docMk/>
            <pc:sldMk cId="4141028454" sldId="365"/>
            <ac:spMk id="3" creationId="{3EE6E6B6-5CA5-F662-72EF-7D2A45172B54}"/>
          </ac:spMkLst>
        </pc:spChg>
      </pc:sldChg>
      <pc:sldChg chg="modSp new mod">
        <pc:chgData name="Luc Paoli" userId="28bcbf778cf7ff89" providerId="LiveId" clId="{79EF7E6F-AA6F-4035-8715-EAB82FD9E811}" dt="2022-08-25T12:08:54.152" v="977" actId="20577"/>
        <pc:sldMkLst>
          <pc:docMk/>
          <pc:sldMk cId="1327780153" sldId="367"/>
        </pc:sldMkLst>
        <pc:spChg chg="mod">
          <ac:chgData name="Luc Paoli" userId="28bcbf778cf7ff89" providerId="LiveId" clId="{79EF7E6F-AA6F-4035-8715-EAB82FD9E811}" dt="2022-08-22T02:46:29.232" v="84" actId="20577"/>
          <ac:spMkLst>
            <pc:docMk/>
            <pc:sldMk cId="1327780153" sldId="367"/>
            <ac:spMk id="2" creationId="{44F423CD-27F7-5281-7143-42DC0B2D90ED}"/>
          </ac:spMkLst>
        </pc:spChg>
        <pc:spChg chg="mod">
          <ac:chgData name="Luc Paoli" userId="28bcbf778cf7ff89" providerId="LiveId" clId="{79EF7E6F-AA6F-4035-8715-EAB82FD9E811}" dt="2022-08-25T12:08:54.152" v="977" actId="20577"/>
          <ac:spMkLst>
            <pc:docMk/>
            <pc:sldMk cId="1327780153" sldId="367"/>
            <ac:spMk id="3" creationId="{0C3959A3-1E54-9E65-3DD6-45AA44B9957E}"/>
          </ac:spMkLst>
        </pc:spChg>
      </pc:sldChg>
      <pc:sldChg chg="add del">
        <pc:chgData name="Luc Paoli" userId="28bcbf778cf7ff89" providerId="LiveId" clId="{79EF7E6F-AA6F-4035-8715-EAB82FD9E811}" dt="2022-08-25T11:46:11.718" v="776" actId="2696"/>
        <pc:sldMkLst>
          <pc:docMk/>
          <pc:sldMk cId="832419875" sldId="368"/>
        </pc:sldMkLst>
      </pc:sldChg>
      <pc:sldChg chg="new del">
        <pc:chgData name="Luc Paoli" userId="28bcbf778cf7ff89" providerId="LiveId" clId="{79EF7E6F-AA6F-4035-8715-EAB82FD9E811}" dt="2022-08-25T14:21:23.168" v="979" actId="2696"/>
        <pc:sldMkLst>
          <pc:docMk/>
          <pc:sldMk cId="1272133813" sldId="368"/>
        </pc:sldMkLst>
      </pc:sldChg>
    </pc:docChg>
  </pc:docChgLst>
  <pc:docChgLst>
    <pc:chgData name="Luc Paoli" userId="28bcbf778cf7ff89" providerId="LiveId" clId="{A715A6D7-CC45-4B7E-9A55-80EA4D641264}"/>
    <pc:docChg chg="modSld">
      <pc:chgData name="Luc Paoli" userId="28bcbf778cf7ff89" providerId="LiveId" clId="{A715A6D7-CC45-4B7E-9A55-80EA4D641264}" dt="2022-08-09T22:49:32.046" v="28" actId="20577"/>
      <pc:docMkLst>
        <pc:docMk/>
      </pc:docMkLst>
      <pc:sldChg chg="modSp mod">
        <pc:chgData name="Luc Paoli" userId="28bcbf778cf7ff89" providerId="LiveId" clId="{A715A6D7-CC45-4B7E-9A55-80EA4D641264}" dt="2022-08-09T22:49:32.046" v="28" actId="20577"/>
        <pc:sldMkLst>
          <pc:docMk/>
          <pc:sldMk cId="1780438321" sldId="364"/>
        </pc:sldMkLst>
        <pc:spChg chg="mod">
          <ac:chgData name="Luc Paoli" userId="28bcbf778cf7ff89" providerId="LiveId" clId="{A715A6D7-CC45-4B7E-9A55-80EA4D641264}" dt="2022-08-09T22:49:32.046" v="28" actId="20577"/>
          <ac:spMkLst>
            <pc:docMk/>
            <pc:sldMk cId="1780438321" sldId="364"/>
            <ac:spMk id="7" creationId="{65F4FFD0-590D-EC56-4F7C-2DBB0E74656E}"/>
          </ac:spMkLst>
        </pc:spChg>
      </pc:sldChg>
    </pc:docChg>
  </pc:docChgLst>
  <pc:docChgLst>
    <pc:chgData name="Luc Paoli" userId="28bcbf778cf7ff89" providerId="LiveId" clId="{136952F7-12C4-4ED8-834F-D6498F2B074D}"/>
    <pc:docChg chg="modSld">
      <pc:chgData name="Luc Paoli" userId="28bcbf778cf7ff89" providerId="LiveId" clId="{136952F7-12C4-4ED8-834F-D6498F2B074D}" dt="2022-08-09T22:48:45.916" v="37" actId="20577"/>
      <pc:docMkLst>
        <pc:docMk/>
      </pc:docMkLst>
      <pc:sldChg chg="modSp mod">
        <pc:chgData name="Luc Paoli" userId="28bcbf778cf7ff89" providerId="LiveId" clId="{136952F7-12C4-4ED8-834F-D6498F2B074D}" dt="2022-08-09T22:48:45.916" v="37" actId="20577"/>
        <pc:sldMkLst>
          <pc:docMk/>
          <pc:sldMk cId="1780438321" sldId="364"/>
        </pc:sldMkLst>
        <pc:spChg chg="mod">
          <ac:chgData name="Luc Paoli" userId="28bcbf778cf7ff89" providerId="LiveId" clId="{136952F7-12C4-4ED8-834F-D6498F2B074D}" dt="2022-08-09T22:48:45.916" v="37" actId="20577"/>
          <ac:spMkLst>
            <pc:docMk/>
            <pc:sldMk cId="1780438321" sldId="364"/>
            <ac:spMk id="7" creationId="{65F4FFD0-590D-EC56-4F7C-2DBB0E74656E}"/>
          </ac:spMkLst>
        </pc:spChg>
      </pc:sldChg>
    </pc:docChg>
  </pc:docChgLst>
  <pc:docChgLst>
    <pc:chgData name="Luc Paoli" userId="28bcbf778cf7ff89" providerId="LiveId" clId="{9743C1EA-8C97-4A3B-AD49-DEE5627F9459}"/>
    <pc:docChg chg="addSld modSld">
      <pc:chgData name="Luc Paoli" userId="28bcbf778cf7ff89" providerId="LiveId" clId="{9743C1EA-8C97-4A3B-AD49-DEE5627F9459}" dt="2022-08-13T20:54:01.809" v="64" actId="20577"/>
      <pc:docMkLst>
        <pc:docMk/>
      </pc:docMkLst>
      <pc:sldChg chg="modSp mod">
        <pc:chgData name="Luc Paoli" userId="28bcbf778cf7ff89" providerId="LiveId" clId="{9743C1EA-8C97-4A3B-AD49-DEE5627F9459}" dt="2022-08-13T20:49:40.843" v="32" actId="20577"/>
        <pc:sldMkLst>
          <pc:docMk/>
          <pc:sldMk cId="1780438321" sldId="364"/>
        </pc:sldMkLst>
        <pc:spChg chg="mod">
          <ac:chgData name="Luc Paoli" userId="28bcbf778cf7ff89" providerId="LiveId" clId="{9743C1EA-8C97-4A3B-AD49-DEE5627F9459}" dt="2022-08-13T20:49:40.843" v="32" actId="20577"/>
          <ac:spMkLst>
            <pc:docMk/>
            <pc:sldMk cId="1780438321" sldId="364"/>
            <ac:spMk id="7" creationId="{65F4FFD0-590D-EC56-4F7C-2DBB0E74656E}"/>
          </ac:spMkLst>
        </pc:spChg>
      </pc:sldChg>
      <pc:sldChg chg="modSp new mod">
        <pc:chgData name="Luc Paoli" userId="28bcbf778cf7ff89" providerId="LiveId" clId="{9743C1EA-8C97-4A3B-AD49-DEE5627F9459}" dt="2022-08-13T20:54:01.809" v="64" actId="20577"/>
        <pc:sldMkLst>
          <pc:docMk/>
          <pc:sldMk cId="2081709686" sldId="366"/>
        </pc:sldMkLst>
        <pc:spChg chg="mod">
          <ac:chgData name="Luc Paoli" userId="28bcbf778cf7ff89" providerId="LiveId" clId="{9743C1EA-8C97-4A3B-AD49-DEE5627F9459}" dt="2022-08-13T20:54:01.809" v="64" actId="20577"/>
          <ac:spMkLst>
            <pc:docMk/>
            <pc:sldMk cId="2081709686" sldId="366"/>
            <ac:spMk id="2" creationId="{80EB7CA7-5F72-815B-19F9-88DAF8CEEE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2CC9D1-B559-0843-AD36-897B157130C2}" type="datetimeFigureOut">
              <a:rPr lang="en-US" smtClean="0"/>
              <a:t>8/30/2022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0BE3DA-05F6-7D40-B990-E4632CD53BEC}" type="slidenum">
              <a:rPr lang="en-US" smtClean="0"/>
              <a:t>‹#›</a:t>
            </a:fld>
            <a:endParaRPr lang="en-US"/>
          </a:p>
        </p:txBody>
      </p:sp>
    </p:spTree>
    <p:extLst>
      <p:ext uri="{BB962C8B-B14F-4D97-AF65-F5344CB8AC3E}">
        <p14:creationId xmlns:p14="http://schemas.microsoft.com/office/powerpoint/2010/main" val="13301732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07F8B-42E5-8848-9418-61648E606395}" type="datetimeFigureOut">
              <a:rPr lang="en-US" smtClean="0"/>
              <a:pPr/>
              <a:t>8/30/2022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52605-0564-D447-8592-4B3916BD2E72}" type="slidenum">
              <a:rPr lang="en-US" smtClean="0"/>
              <a:pPr/>
              <a:t>‹#›</a:t>
            </a:fld>
            <a:endParaRPr lang="en-US"/>
          </a:p>
        </p:txBody>
      </p:sp>
    </p:spTree>
    <p:extLst>
      <p:ext uri="{BB962C8B-B14F-4D97-AF65-F5344CB8AC3E}">
        <p14:creationId xmlns:p14="http://schemas.microsoft.com/office/powerpoint/2010/main" val="27824763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652605-0564-D447-8592-4B3916BD2E72}" type="slidenum">
              <a:rPr lang="en-US" smtClean="0"/>
              <a:pPr/>
              <a:t>4</a:t>
            </a:fld>
            <a:endParaRPr lang="en-US"/>
          </a:p>
        </p:txBody>
      </p:sp>
    </p:spTree>
    <p:extLst>
      <p:ext uri="{BB962C8B-B14F-4D97-AF65-F5344CB8AC3E}">
        <p14:creationId xmlns:p14="http://schemas.microsoft.com/office/powerpoint/2010/main" val="4264656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working in thermodynamics, we’re generally concerned with the state of a substance. Beyond just whether the substance is a liquid or a vapour, we also want to know the temperature, pressure, heat capacities – and everything else. So, what do we need to obtain that?</a:t>
            </a:r>
          </a:p>
          <a:p>
            <a:endParaRPr lang="en-GB" dirty="0"/>
          </a:p>
          <a:p>
            <a:r>
              <a:rPr lang="en-GB" dirty="0"/>
              <a:t>Well, it turns out a simple function can describe all of that. The most fundamental example is the internal energy, which describes the state fully in terms of the entropy and the volume</a:t>
            </a:r>
          </a:p>
        </p:txBody>
      </p:sp>
      <p:sp>
        <p:nvSpPr>
          <p:cNvPr id="4" name="Slide Number Placeholder 3"/>
          <p:cNvSpPr>
            <a:spLocks noGrp="1"/>
          </p:cNvSpPr>
          <p:nvPr>
            <p:ph type="sldNum" sz="quarter" idx="5"/>
          </p:nvPr>
        </p:nvSpPr>
        <p:spPr/>
        <p:txBody>
          <a:bodyPr/>
          <a:lstStyle/>
          <a:p>
            <a:fld id="{03652605-0564-D447-8592-4B3916BD2E72}" type="slidenum">
              <a:rPr lang="en-US" smtClean="0"/>
              <a:pPr/>
              <a:t>8</a:t>
            </a:fld>
            <a:endParaRPr lang="en-US"/>
          </a:p>
        </p:txBody>
      </p:sp>
    </p:spTree>
    <p:extLst>
      <p:ext uri="{BB962C8B-B14F-4D97-AF65-F5344CB8AC3E}">
        <p14:creationId xmlns:p14="http://schemas.microsoft.com/office/powerpoint/2010/main" val="213394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see that we take the derivative of the internal energy with respect to the entropy, and we obtain the temperature. The derivative with respect to volume, and we obtain the pressure. In this way, every state function can be related to a whole variety of properties.</a:t>
            </a:r>
          </a:p>
        </p:txBody>
      </p:sp>
      <p:sp>
        <p:nvSpPr>
          <p:cNvPr id="4" name="Slide Number Placeholder 3"/>
          <p:cNvSpPr>
            <a:spLocks noGrp="1"/>
          </p:cNvSpPr>
          <p:nvPr>
            <p:ph type="sldNum" sz="quarter" idx="5"/>
          </p:nvPr>
        </p:nvSpPr>
        <p:spPr/>
        <p:txBody>
          <a:bodyPr/>
          <a:lstStyle/>
          <a:p>
            <a:fld id="{03652605-0564-D447-8592-4B3916BD2E72}" type="slidenum">
              <a:rPr lang="en-US" smtClean="0"/>
              <a:pPr/>
              <a:t>12</a:t>
            </a:fld>
            <a:endParaRPr lang="en-US"/>
          </a:p>
        </p:txBody>
      </p:sp>
    </p:spTree>
    <p:extLst>
      <p:ext uri="{BB962C8B-B14F-4D97-AF65-F5344CB8AC3E}">
        <p14:creationId xmlns:p14="http://schemas.microsoft.com/office/powerpoint/2010/main" val="2744163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top of that, it is not juts limited to those 5 variables. By taking higher order derivatives, we can express the isochoric and isobaric heat capacities just in terms of a state function.</a:t>
            </a:r>
          </a:p>
        </p:txBody>
      </p:sp>
      <p:sp>
        <p:nvSpPr>
          <p:cNvPr id="4" name="Slide Number Placeholder 3"/>
          <p:cNvSpPr>
            <a:spLocks noGrp="1"/>
          </p:cNvSpPr>
          <p:nvPr>
            <p:ph type="sldNum" sz="quarter" idx="5"/>
          </p:nvPr>
        </p:nvSpPr>
        <p:spPr/>
        <p:txBody>
          <a:bodyPr/>
          <a:lstStyle/>
          <a:p>
            <a:fld id="{03652605-0564-D447-8592-4B3916BD2E72}" type="slidenum">
              <a:rPr lang="en-US" smtClean="0"/>
              <a:pPr/>
              <a:t>13</a:t>
            </a:fld>
            <a:endParaRPr lang="en-US"/>
          </a:p>
        </p:txBody>
      </p:sp>
    </p:spTree>
    <p:extLst>
      <p:ext uri="{BB962C8B-B14F-4D97-AF65-F5344CB8AC3E}">
        <p14:creationId xmlns:p14="http://schemas.microsoft.com/office/powerpoint/2010/main" val="2939758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idea of a single state function being able to define every possible property is part of the fundamental structure of Clapeyron. In Clapeyron, there is a universal format applicable to any class of equation of state. This allows for a lot of flexibility and makes for a very powerful framework. But which state function does Clapeyron use? We saw four different ones to choose from, so how should we decide?</a:t>
            </a:r>
          </a:p>
        </p:txBody>
      </p:sp>
      <p:sp>
        <p:nvSpPr>
          <p:cNvPr id="4" name="Slide Number Placeholder 3"/>
          <p:cNvSpPr>
            <a:spLocks noGrp="1"/>
          </p:cNvSpPr>
          <p:nvPr>
            <p:ph type="sldNum" sz="quarter" idx="5"/>
          </p:nvPr>
        </p:nvSpPr>
        <p:spPr/>
        <p:txBody>
          <a:bodyPr/>
          <a:lstStyle/>
          <a:p>
            <a:fld id="{03652605-0564-D447-8592-4B3916BD2E72}" type="slidenum">
              <a:rPr lang="en-US" smtClean="0"/>
              <a:pPr/>
              <a:t>14</a:t>
            </a:fld>
            <a:endParaRPr lang="en-US"/>
          </a:p>
        </p:txBody>
      </p:sp>
    </p:spTree>
    <p:extLst>
      <p:ext uri="{BB962C8B-B14F-4D97-AF65-F5344CB8AC3E}">
        <p14:creationId xmlns:p14="http://schemas.microsoft.com/office/powerpoint/2010/main" val="3920739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652605-0564-D447-8592-4B3916BD2E72}" type="slidenum">
              <a:rPr lang="en-US" smtClean="0"/>
              <a:pPr/>
              <a:t>15</a:t>
            </a:fld>
            <a:endParaRPr lang="en-US"/>
          </a:p>
        </p:txBody>
      </p:sp>
    </p:spTree>
    <p:extLst>
      <p:ext uri="{BB962C8B-B14F-4D97-AF65-F5344CB8AC3E}">
        <p14:creationId xmlns:p14="http://schemas.microsoft.com/office/powerpoint/2010/main" val="20319548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6401" y="2130425"/>
            <a:ext cx="8331199" cy="1891242"/>
          </a:xfrm>
          <a:ln w="25400" cap="flat" cmpd="sng" algn="ctr">
            <a:solidFill>
              <a:schemeClr val="accent1">
                <a:lumMod val="75000"/>
              </a:schemeClr>
            </a:solidFill>
            <a:prstDash val="solid"/>
            <a:round/>
            <a:headEnd type="none" w="med" len="med"/>
            <a:tailEnd type="none" w="med" len="med"/>
          </a:ln>
        </p:spPr>
        <p:txBody>
          <a:bodyPr tIns="187200" bIns="187200"/>
          <a:lstStyle>
            <a:lvl1pPr>
              <a:spcBef>
                <a:spcPts val="0"/>
              </a:spcBef>
              <a:spcAft>
                <a:spcPts val="0"/>
              </a:spcAft>
              <a:defRPr b="1">
                <a:solidFill>
                  <a:schemeClr val="tx2"/>
                </a:solidFill>
                <a:latin typeface="Arial"/>
                <a:cs typeface="Arial"/>
              </a:defRPr>
            </a:lvl1pPr>
          </a:lstStyle>
          <a:p>
            <a:r>
              <a:rPr lang="en-GB"/>
              <a:t>Click to edit Master title style</a:t>
            </a:r>
            <a:endParaRPr lang="en-US"/>
          </a:p>
        </p:txBody>
      </p:sp>
      <p:sp>
        <p:nvSpPr>
          <p:cNvPr id="3" name="Subtitle 2"/>
          <p:cNvSpPr>
            <a:spLocks noGrp="1"/>
          </p:cNvSpPr>
          <p:nvPr>
            <p:ph type="subTitle" idx="1"/>
          </p:nvPr>
        </p:nvSpPr>
        <p:spPr>
          <a:xfrm>
            <a:off x="505354" y="4436532"/>
            <a:ext cx="8133292" cy="1202267"/>
          </a:xfrm>
        </p:spPr>
        <p:txBody>
          <a:bodyPr>
            <a:normAutofit/>
          </a:bodyPr>
          <a:lstStyle>
            <a:lvl1pPr marL="0" indent="0" algn="ctr">
              <a:buNone/>
              <a:defRPr sz="2800" b="1"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pic>
        <p:nvPicPr>
          <p:cNvPr id="21" name="Picture 24"/>
          <p:cNvPicPr>
            <a:picLocks noChangeAspect="1" noChangeArrowheads="1"/>
          </p:cNvPicPr>
          <p:nvPr userDrawn="1"/>
        </p:nvPicPr>
        <p:blipFill>
          <a:blip r:embed="rId2"/>
          <a:srcRect l="6950" t="15181" r="3247" b="18555"/>
          <a:stretch>
            <a:fillRect/>
          </a:stretch>
        </p:blipFill>
        <p:spPr bwMode="auto">
          <a:xfrm>
            <a:off x="167769" y="274637"/>
            <a:ext cx="1761271" cy="500400"/>
          </a:xfrm>
          <a:prstGeom prst="rect">
            <a:avLst/>
          </a:prstGeom>
          <a:noFill/>
          <a:ln w="9525">
            <a:noFill/>
            <a:miter lim="800000"/>
            <a:headEnd/>
            <a:tailEnd/>
          </a:ln>
        </p:spPr>
      </p:pic>
      <p:pic>
        <p:nvPicPr>
          <p:cNvPr id="22" name="Picture 21" descr="MSE logo LR.jpg"/>
          <p:cNvPicPr>
            <a:picLocks noChangeAspect="1"/>
          </p:cNvPicPr>
          <p:nvPr userDrawn="1"/>
        </p:nvPicPr>
        <p:blipFill>
          <a:blip r:embed="rId3"/>
          <a:stretch>
            <a:fillRect/>
          </a:stretch>
        </p:blipFill>
        <p:spPr>
          <a:xfrm>
            <a:off x="176235" y="867254"/>
            <a:ext cx="2013585" cy="514731"/>
          </a:xfrm>
          <a:prstGeom prst="rect">
            <a:avLst/>
          </a:prstGeom>
        </p:spPr>
      </p:pic>
      <p:sp>
        <p:nvSpPr>
          <p:cNvPr id="9"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10"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9"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8"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6"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9" name="Picture 8"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8"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457199" y="1600200"/>
            <a:ext cx="8415867" cy="4818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7"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8" name="Picture 7" descr="MSE logo LR.jpg"/>
          <p:cNvPicPr>
            <a:picLocks noChangeAspect="1"/>
          </p:cNvPicPr>
          <p:nvPr userDrawn="1"/>
        </p:nvPicPr>
        <p:blipFill>
          <a:blip r:embed="rId3"/>
          <a:stretch>
            <a:fillRect/>
          </a:stretch>
        </p:blipFill>
        <p:spPr>
          <a:xfrm>
            <a:off x="167770" y="765651"/>
            <a:ext cx="1617133" cy="413386"/>
          </a:xfrm>
          <a:prstGeom prst="rect">
            <a:avLst/>
          </a:prstGeom>
        </p:spPr>
      </p:pic>
      <p:sp>
        <p:nvSpPr>
          <p:cNvPr id="10"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12"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3266"/>
            <a:ext cx="8407400" cy="6417733"/>
          </a:xfrm>
        </p:spPr>
        <p:txBody>
          <a:bodyPr>
            <a:normAutofit/>
          </a:bodyPr>
          <a:lstStyle>
            <a:lvl1pPr>
              <a:defRPr sz="2800" b="1"/>
            </a:lvl1pPr>
            <a:lvl2pPr>
              <a:defRPr sz="2400" b="1"/>
            </a:lvl2pPr>
            <a:lvl3pPr>
              <a:defRPr sz="2000"/>
            </a:lvl3pPr>
            <a:lvl4pPr>
              <a:defRPr sz="1800"/>
            </a:lvl4pPr>
            <a:lvl5pPr>
              <a:defRPr sz="18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5"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7"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dirty="0"/>
              <a:t>© Imperial College London</a:t>
            </a:r>
            <a:endParaRPr lang="en-US" dirty="0"/>
          </a:p>
        </p:txBody>
      </p:sp>
      <p:sp>
        <p:nvSpPr>
          <p:cNvPr id="8"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6" name="Picture 24"/>
          <p:cNvPicPr>
            <a:picLocks noChangeAspect="1" noChangeArrowheads="1"/>
          </p:cNvPicPr>
          <p:nvPr userDrawn="1"/>
        </p:nvPicPr>
        <p:blipFill>
          <a:blip r:embed="rId2"/>
          <a:srcRect l="6950" t="15181" r="3247" b="18555"/>
          <a:stretch>
            <a:fillRect/>
          </a:stretch>
        </p:blipFill>
        <p:spPr bwMode="auto">
          <a:xfrm>
            <a:off x="167769" y="274637"/>
            <a:ext cx="1761271" cy="500400"/>
          </a:xfrm>
          <a:prstGeom prst="rect">
            <a:avLst/>
          </a:prstGeom>
          <a:noFill/>
          <a:ln w="9525">
            <a:noFill/>
            <a:miter lim="800000"/>
            <a:headEnd/>
            <a:tailEnd/>
          </a:ln>
        </p:spPr>
      </p:pic>
      <p:pic>
        <p:nvPicPr>
          <p:cNvPr id="9" name="Picture 8" descr="MSE logo LR.jpg"/>
          <p:cNvPicPr>
            <a:picLocks noChangeAspect="1"/>
          </p:cNvPicPr>
          <p:nvPr userDrawn="1"/>
        </p:nvPicPr>
        <p:blipFill>
          <a:blip r:embed="rId3"/>
          <a:stretch>
            <a:fillRect/>
          </a:stretch>
        </p:blipFill>
        <p:spPr>
          <a:xfrm>
            <a:off x="176235" y="867254"/>
            <a:ext cx="2013585" cy="5147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23200" y="274638"/>
            <a:ext cx="6850800" cy="904399"/>
          </a:xfrm>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9"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11"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12" name="Picture 11"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23200" y="274638"/>
            <a:ext cx="6850800" cy="904399"/>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Rectangle 4"/>
          <p:cNvSpPr>
            <a:spLocks noGrp="1" noChangeArrowheads="1"/>
          </p:cNvSpPr>
          <p:nvPr>
            <p:ph type="ftr" sz="quarter" idx="10"/>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11" name="Rectangle 5"/>
          <p:cNvSpPr>
            <a:spLocks noGrp="1" noChangeArrowheads="1"/>
          </p:cNvSpPr>
          <p:nvPr>
            <p:ph type="sldNum" sz="quarter" idx="11"/>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13"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14" name="Picture 13"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23200" y="274638"/>
            <a:ext cx="6850800" cy="904399"/>
          </a:xfrm>
        </p:spPr>
        <p:txBody>
          <a:bodyPr/>
          <a:lstStyle/>
          <a:p>
            <a:r>
              <a:rPr lang="en-GB"/>
              <a:t>Click to edit Master title style</a:t>
            </a:r>
            <a:endParaRPr lang="en-US"/>
          </a:p>
        </p:txBody>
      </p:sp>
      <p:sp>
        <p:nvSpPr>
          <p:cNvPr id="6"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7"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9"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10" name="Picture 9"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6" name="Slide Number Placeholder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8"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9" name="Picture 8"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9"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23532" y="274638"/>
            <a:ext cx="6849535" cy="904399"/>
          </a:xfrm>
          <a:prstGeom prst="rect">
            <a:avLst/>
          </a:prstGeom>
          <a:ln w="31750" cap="flat" cmpd="sng" algn="ctr">
            <a:solidFill>
              <a:srgbClr val="1E5792"/>
            </a:solidFill>
            <a:prstDash val="solid"/>
            <a:round/>
            <a:headEnd type="none" w="med" len="med"/>
            <a:tailEnd type="none" w="med" len="med"/>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199" y="1600200"/>
            <a:ext cx="8415867"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bwMode="auto">
          <a:xfrm>
            <a:off x="0" y="6434667"/>
            <a:ext cx="9144000" cy="423333"/>
          </a:xfrm>
          <a:prstGeom prst="rect">
            <a:avLst/>
          </a:prstGeom>
          <a:gradFill flip="none" rotWithShape="1">
            <a:gsLst>
              <a:gs pos="0">
                <a:schemeClr val="accent1"/>
              </a:gs>
              <a:gs pos="100000">
                <a:srgbClr val="FFFFFF"/>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rgbClr val="FE9914"/>
              </a:solidFill>
              <a:effectLst/>
              <a:latin typeface="Arial" charset="0"/>
            </a:endParaRPr>
          </a:p>
        </p:txBody>
      </p:sp>
      <p:sp>
        <p:nvSpPr>
          <p:cNvPr id="8"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dirty="0"/>
              <a:t>© Imperial College London</a:t>
            </a:r>
            <a:endParaRPr lang="en-US" dirty="0"/>
          </a:p>
        </p:txBody>
      </p:sp>
      <p:sp>
        <p:nvSpPr>
          <p:cNvPr id="10" name="Line 23"/>
          <p:cNvSpPr>
            <a:spLocks noChangeShapeType="1"/>
          </p:cNvSpPr>
          <p:nvPr userDrawn="1"/>
        </p:nvSpPr>
        <p:spPr bwMode="auto">
          <a:xfrm>
            <a:off x="-3175" y="6430663"/>
            <a:ext cx="9144000" cy="0"/>
          </a:xfrm>
          <a:prstGeom prst="line">
            <a:avLst/>
          </a:prstGeom>
          <a:noFill/>
          <a:ln w="9525">
            <a:solidFill>
              <a:srgbClr val="1E5792"/>
            </a:solidFill>
            <a:round/>
            <a:headEnd/>
            <a:tailEnd/>
          </a:ln>
          <a:effectLst/>
        </p:spPr>
        <p:txBody>
          <a:bodyPr wrap="none" anchor="ctr">
            <a:prstTxWarp prst="textNoShape">
              <a:avLst/>
            </a:prstTxWarp>
          </a:bodyPr>
          <a:lstStyle/>
          <a:p>
            <a:endParaRPr lang="en-US"/>
          </a:p>
        </p:txBody>
      </p:sp>
      <p:sp>
        <p:nvSpPr>
          <p:cNvPr id="12" name="TextBox 11"/>
          <p:cNvSpPr txBox="1"/>
          <p:nvPr userDrawn="1"/>
        </p:nvSpPr>
        <p:spPr>
          <a:xfrm>
            <a:off x="167771" y="6527802"/>
            <a:ext cx="3864677" cy="215444"/>
          </a:xfrm>
          <a:prstGeom prst="rect">
            <a:avLst/>
          </a:prstGeom>
          <a:noFill/>
          <a:ln>
            <a:noFill/>
          </a:ln>
        </p:spPr>
        <p:txBody>
          <a:bodyPr wrap="square" tIns="0" bIns="0" rtlCol="0">
            <a:spAutoFit/>
          </a:bodyPr>
          <a:lstStyle/>
          <a:p>
            <a:r>
              <a:rPr lang="en-US" sz="1400" b="1" i="0" dirty="0">
                <a:solidFill>
                  <a:schemeClr val="tx2"/>
                </a:solidFill>
                <a:latin typeface="Arial"/>
                <a:cs typeface="Arial"/>
              </a:rPr>
              <a:t>Intro to Computational Thermodynamics</a:t>
            </a:r>
            <a:endParaRPr lang="en-US" sz="1200" b="0" i="0" dirty="0">
              <a:solidFill>
                <a:schemeClr val="tx2"/>
              </a:solidFill>
              <a:latin typeface="Arial"/>
              <a:cs typeface="Arial"/>
            </a:endParaRPr>
          </a:p>
        </p:txBody>
      </p:sp>
      <p:sp>
        <p:nvSpPr>
          <p:cNvPr id="15"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457200" rtl="0" eaLnBrk="1" latinLnBrk="0" hangingPunct="1">
        <a:spcBef>
          <a:spcPct val="0"/>
        </a:spcBef>
        <a:buNone/>
        <a:defRPr sz="3600" b="1"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BB6557-AF5C-A354-9E78-E964B9EE0F67}"/>
              </a:ext>
            </a:extLst>
          </p:cNvPr>
          <p:cNvSpPr>
            <a:spLocks noGrp="1"/>
          </p:cNvSpPr>
          <p:nvPr>
            <p:ph type="ctrTitle"/>
          </p:nvPr>
        </p:nvSpPr>
        <p:spPr/>
        <p:txBody>
          <a:bodyPr/>
          <a:lstStyle/>
          <a:p>
            <a:r>
              <a:rPr lang="en-US" dirty="0"/>
              <a:t>Introduction to Computational Thermodynamics</a:t>
            </a:r>
            <a:endParaRPr lang="en-GB" dirty="0"/>
          </a:p>
        </p:txBody>
      </p:sp>
      <p:sp>
        <p:nvSpPr>
          <p:cNvPr id="7" name="Subtitle 6">
            <a:extLst>
              <a:ext uri="{FF2B5EF4-FFF2-40B4-BE49-F238E27FC236}">
                <a16:creationId xmlns:a16="http://schemas.microsoft.com/office/drawing/2014/main" id="{65F4FFD0-590D-EC56-4F7C-2DBB0E74656E}"/>
              </a:ext>
            </a:extLst>
          </p:cNvPr>
          <p:cNvSpPr>
            <a:spLocks noGrp="1"/>
          </p:cNvSpPr>
          <p:nvPr>
            <p:ph type="subTitle" idx="1"/>
          </p:nvPr>
        </p:nvSpPr>
        <p:spPr/>
        <p:txBody>
          <a:bodyPr>
            <a:normAutofit/>
          </a:bodyPr>
          <a:lstStyle/>
          <a:p>
            <a:r>
              <a:rPr lang="en-US" dirty="0"/>
              <a:t>Section 1.1</a:t>
            </a:r>
          </a:p>
          <a:p>
            <a:r>
              <a:rPr lang="en-US" dirty="0"/>
              <a:t>Introduction and Review</a:t>
            </a:r>
          </a:p>
          <a:p>
            <a:endParaRPr lang="en-GB" dirty="0"/>
          </a:p>
        </p:txBody>
      </p:sp>
      <p:sp>
        <p:nvSpPr>
          <p:cNvPr id="4" name="Footer Placeholder 3">
            <a:extLst>
              <a:ext uri="{FF2B5EF4-FFF2-40B4-BE49-F238E27FC236}">
                <a16:creationId xmlns:a16="http://schemas.microsoft.com/office/drawing/2014/main" id="{C91307F9-C1EC-8CE8-81CD-164AB196F749}"/>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26092308-E59D-1B66-CDD6-C2631476DC1B}"/>
              </a:ext>
            </a:extLst>
          </p:cNvPr>
          <p:cNvSpPr>
            <a:spLocks noGrp="1"/>
          </p:cNvSpPr>
          <p:nvPr>
            <p:ph type="sldNum" sz="quarter" idx="4"/>
          </p:nvPr>
        </p:nvSpPr>
        <p:spPr/>
        <p:txBody>
          <a:bodyPr/>
          <a:lstStyle/>
          <a:p>
            <a:pPr algn="ctr"/>
            <a:r>
              <a:rPr lang="en-US"/>
              <a:t>Slide </a:t>
            </a:r>
            <a:fld id="{3C70A08B-371D-5A4D-978C-9F5470823ED6}" type="slidenum">
              <a:rPr lang="en-US" smtClean="0"/>
              <a:pPr algn="ctr"/>
              <a:t>1</a:t>
            </a:fld>
            <a:endParaRPr lang="en-US" dirty="0"/>
          </a:p>
        </p:txBody>
      </p:sp>
    </p:spTree>
    <p:extLst>
      <p:ext uri="{BB962C8B-B14F-4D97-AF65-F5344CB8AC3E}">
        <p14:creationId xmlns:p14="http://schemas.microsoft.com/office/powerpoint/2010/main" val="1780438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06EB-0EDB-572C-E36F-937A6731E23D}"/>
              </a:ext>
            </a:extLst>
          </p:cNvPr>
          <p:cNvSpPr>
            <a:spLocks noGrp="1"/>
          </p:cNvSpPr>
          <p:nvPr>
            <p:ph type="title"/>
          </p:nvPr>
        </p:nvSpPr>
        <p:spPr/>
        <p:txBody>
          <a:bodyPr/>
          <a:lstStyle/>
          <a:p>
            <a:r>
              <a:rPr lang="en-GB" dirty="0"/>
              <a:t>State Functions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5D0D102-EBFC-FA50-8012-B606FB02843E}"/>
                  </a:ext>
                </a:extLst>
              </p:cNvPr>
              <p:cNvSpPr>
                <a:spLocks noGrp="1"/>
              </p:cNvSpPr>
              <p:nvPr>
                <p:ph idx="1"/>
              </p:nvPr>
            </p:nvSpPr>
            <p:spPr/>
            <p:txBody>
              <a:bodyPr/>
              <a:lstStyle/>
              <a:p>
                <a:r>
                  <a:rPr lang="en-GB" b="0" dirty="0"/>
                  <a:t>Three additional state functions can be derived:</a:t>
                </a:r>
              </a:p>
              <a:p>
                <a:pPr marL="914400" lvl="1" indent="-457200">
                  <a:buFont typeface="+mj-lt"/>
                  <a:buAutoNum type="arabicPeriod"/>
                </a:pPr>
                <a:r>
                  <a:rPr lang="en-GB" dirty="0"/>
                  <a:t>The enthalpy, </a:t>
                </a:r>
                <a14:m>
                  <m:oMath xmlns:m="http://schemas.openxmlformats.org/officeDocument/2006/math">
                    <m:r>
                      <a:rPr lang="en-GB" b="0" i="1" smtClean="0">
                        <a:latin typeface="Cambria Math" panose="02040503050406030204" pitchFamily="18" charset="0"/>
                      </a:rPr>
                      <m:t>𝐻</m:t>
                    </m:r>
                  </m:oMath>
                </a14:m>
                <a:r>
                  <a:rPr lang="en-GB" b="0" dirty="0"/>
                  <a:t> – function of </a:t>
                </a:r>
                <a14:m>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 </m:t>
                    </m:r>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𝑛</m:t>
                    </m:r>
                  </m:oMath>
                </a14:m>
                <a:endParaRPr lang="en-GB" b="0" dirty="0"/>
              </a:p>
              <a:p>
                <a:pPr marL="914400" lvl="1" indent="-457200">
                  <a:buFont typeface="+mj-lt"/>
                  <a:buAutoNum type="arabicPeriod"/>
                </a:pPr>
                <a:r>
                  <a:rPr lang="en-GB" dirty="0"/>
                  <a:t>The Helmholtz free energy, </a:t>
                </a:r>
                <a14:m>
                  <m:oMath xmlns:m="http://schemas.openxmlformats.org/officeDocument/2006/math">
                    <m:r>
                      <a:rPr lang="en-GB" b="0" i="1" smtClean="0">
                        <a:latin typeface="Cambria Math" panose="02040503050406030204" pitchFamily="18" charset="0"/>
                      </a:rPr>
                      <m:t>𝐴</m:t>
                    </m:r>
                  </m:oMath>
                </a14:m>
                <a:r>
                  <a:rPr lang="en-GB" b="0" dirty="0"/>
                  <a:t> – function of </a:t>
                </a:r>
                <a14:m>
                  <m:oMath xmlns:m="http://schemas.openxmlformats.org/officeDocument/2006/math">
                    <m:r>
                      <a:rPr lang="en-GB" b="0" i="1" smtClean="0">
                        <a:latin typeface="Cambria Math" panose="02040503050406030204" pitchFamily="18" charset="0"/>
                      </a:rPr>
                      <m:t>𝑉</m:t>
                    </m:r>
                    <m:r>
                      <a:rPr lang="en-GB" b="0" i="1" smtClean="0">
                        <a:latin typeface="Cambria Math" panose="02040503050406030204" pitchFamily="18" charset="0"/>
                      </a:rPr>
                      <m:t>, </m:t>
                    </m:r>
                    <m:r>
                      <a:rPr lang="en-GB" b="0" i="1" smtClean="0">
                        <a:latin typeface="Cambria Math" panose="02040503050406030204" pitchFamily="18" charset="0"/>
                      </a:rPr>
                      <m:t>𝑇</m:t>
                    </m:r>
                    <m:r>
                      <a:rPr lang="en-GB" b="0" i="1" smtClean="0">
                        <a:latin typeface="Cambria Math" panose="02040503050406030204" pitchFamily="18" charset="0"/>
                      </a:rPr>
                      <m:t>, </m:t>
                    </m:r>
                    <m:r>
                      <a:rPr lang="en-GB" b="0" i="1" smtClean="0">
                        <a:latin typeface="Cambria Math" panose="02040503050406030204" pitchFamily="18" charset="0"/>
                      </a:rPr>
                      <m:t>𝑛</m:t>
                    </m:r>
                  </m:oMath>
                </a14:m>
                <a:endParaRPr lang="en-GB" b="0" dirty="0"/>
              </a:p>
              <a:p>
                <a:pPr marL="914400" lvl="1" indent="-457200">
                  <a:buFont typeface="+mj-lt"/>
                  <a:buAutoNum type="arabicPeriod"/>
                </a:pPr>
                <a:r>
                  <a:rPr lang="en-GB" dirty="0"/>
                  <a:t>The Gibbs free energy, </a:t>
                </a:r>
                <a14:m>
                  <m:oMath xmlns:m="http://schemas.openxmlformats.org/officeDocument/2006/math">
                    <m:r>
                      <a:rPr lang="en-GB" b="0" i="1" smtClean="0">
                        <a:latin typeface="Cambria Math" panose="02040503050406030204" pitchFamily="18" charset="0"/>
                      </a:rPr>
                      <m:t>𝐺</m:t>
                    </m:r>
                  </m:oMath>
                </a14:m>
                <a:r>
                  <a:rPr lang="en-GB" b="0" dirty="0"/>
                  <a:t> – function of </a:t>
                </a: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𝑇</m:t>
                    </m:r>
                    <m:r>
                      <a:rPr lang="en-GB" b="0" i="1" smtClean="0">
                        <a:latin typeface="Cambria Math" panose="02040503050406030204" pitchFamily="18" charset="0"/>
                      </a:rPr>
                      <m:t>, </m:t>
                    </m:r>
                    <m:r>
                      <a:rPr lang="en-GB" b="0" i="1" smtClean="0">
                        <a:latin typeface="Cambria Math" panose="02040503050406030204" pitchFamily="18" charset="0"/>
                      </a:rPr>
                      <m:t>𝑛</m:t>
                    </m:r>
                  </m:oMath>
                </a14:m>
                <a:endParaRPr lang="en-GB" b="0" dirty="0"/>
              </a:p>
              <a:p>
                <a:pPr marL="514350" indent="-457200"/>
                <a:r>
                  <a:rPr lang="en-GB" b="0" dirty="0"/>
                  <a:t>Note these are </a:t>
                </a:r>
                <a:r>
                  <a:rPr lang="en-GB" dirty="0"/>
                  <a:t>extensive properties</a:t>
                </a:r>
                <a:r>
                  <a:rPr lang="en-GB" b="0" dirty="0"/>
                  <a:t>, so it is important to also specify no. moles (</a:t>
                </a:r>
                <a14:m>
                  <m:oMath xmlns:m="http://schemas.openxmlformats.org/officeDocument/2006/math">
                    <m:r>
                      <a:rPr lang="en-GB" b="0" i="1" smtClean="0">
                        <a:latin typeface="Cambria Math" panose="02040503050406030204" pitchFamily="18" charset="0"/>
                      </a:rPr>
                      <m:t>𝑛</m:t>
                    </m:r>
                  </m:oMath>
                </a14:m>
                <a:r>
                  <a:rPr lang="en-GB" b="0" dirty="0"/>
                  <a:t>)</a:t>
                </a:r>
              </a:p>
              <a:p>
                <a:pPr marL="514350" indent="-457200"/>
                <a:r>
                  <a:rPr lang="en-GB" b="0" dirty="0"/>
                  <a:t>It is typical for chemical engineers to work using </a:t>
                </a: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𝑇</m:t>
                    </m:r>
                  </m:oMath>
                </a14:m>
                <a:r>
                  <a:rPr lang="en-GB" b="0" dirty="0"/>
                  <a:t> specifications, so it is likely you are very familiar with the Gibbs free energy!</a:t>
                </a:r>
              </a:p>
              <a:p>
                <a:pPr marL="57150" indent="0">
                  <a:buNone/>
                </a:pPr>
                <a:endParaRPr lang="en-GB" b="0" dirty="0"/>
              </a:p>
            </p:txBody>
          </p:sp>
        </mc:Choice>
        <mc:Fallback>
          <p:sp>
            <p:nvSpPr>
              <p:cNvPr id="3" name="Content Placeholder 2">
                <a:extLst>
                  <a:ext uri="{FF2B5EF4-FFF2-40B4-BE49-F238E27FC236}">
                    <a16:creationId xmlns:a16="http://schemas.microsoft.com/office/drawing/2014/main" id="{75D0D102-EBFC-FA50-8012-B606FB02843E}"/>
                  </a:ext>
                </a:extLst>
              </p:cNvPr>
              <p:cNvSpPr>
                <a:spLocks noGrp="1" noRot="1" noChangeAspect="1" noMove="1" noResize="1" noEditPoints="1" noAdjustHandles="1" noChangeArrowheads="1" noChangeShapeType="1" noTextEdit="1"/>
              </p:cNvSpPr>
              <p:nvPr>
                <p:ph idx="1"/>
              </p:nvPr>
            </p:nvSpPr>
            <p:spPr>
              <a:blipFill>
                <a:blip r:embed="rId2"/>
                <a:stretch>
                  <a:fillRect l="-1303" t="-1392" r="-434"/>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41270801-611C-376B-E3CB-1BDAE30957A7}"/>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006F4912-EEAE-58CC-38CF-E2B74C512B28}"/>
              </a:ext>
            </a:extLst>
          </p:cNvPr>
          <p:cNvSpPr>
            <a:spLocks noGrp="1"/>
          </p:cNvSpPr>
          <p:nvPr>
            <p:ph type="sldNum" sz="quarter" idx="4"/>
          </p:nvPr>
        </p:nvSpPr>
        <p:spPr/>
        <p:txBody>
          <a:bodyPr/>
          <a:lstStyle/>
          <a:p>
            <a:pPr algn="ctr"/>
            <a:r>
              <a:rPr lang="en-US"/>
              <a:t>Slide </a:t>
            </a:r>
            <a:fld id="{3C70A08B-371D-5A4D-978C-9F5470823ED6}" type="slidenum">
              <a:rPr lang="en-US" smtClean="0"/>
              <a:pPr algn="ctr"/>
              <a:t>10</a:t>
            </a:fld>
            <a:endParaRPr lang="en-US" dirty="0"/>
          </a:p>
        </p:txBody>
      </p:sp>
    </p:spTree>
    <p:extLst>
      <p:ext uri="{BB962C8B-B14F-4D97-AF65-F5344CB8AC3E}">
        <p14:creationId xmlns:p14="http://schemas.microsoft.com/office/powerpoint/2010/main" val="148937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CBDF-203A-3E69-24A2-37B5BD04E784}"/>
              </a:ext>
            </a:extLst>
          </p:cNvPr>
          <p:cNvSpPr>
            <a:spLocks noGrp="1"/>
          </p:cNvSpPr>
          <p:nvPr>
            <p:ph type="title"/>
          </p:nvPr>
        </p:nvSpPr>
        <p:spPr/>
        <p:txBody>
          <a:bodyPr/>
          <a:lstStyle/>
          <a:p>
            <a:r>
              <a:rPr lang="en-GB" dirty="0"/>
              <a:t>Derivatives of State Functions</a:t>
            </a:r>
          </a:p>
        </p:txBody>
      </p:sp>
      <p:sp>
        <p:nvSpPr>
          <p:cNvPr id="3" name="Content Placeholder 2">
            <a:extLst>
              <a:ext uri="{FF2B5EF4-FFF2-40B4-BE49-F238E27FC236}">
                <a16:creationId xmlns:a16="http://schemas.microsoft.com/office/drawing/2014/main" id="{B2AC0305-CD0D-C30A-BF3D-5663EC4E1865}"/>
              </a:ext>
            </a:extLst>
          </p:cNvPr>
          <p:cNvSpPr>
            <a:spLocks noGrp="1"/>
          </p:cNvSpPr>
          <p:nvPr>
            <p:ph idx="1"/>
          </p:nvPr>
        </p:nvSpPr>
        <p:spPr/>
        <p:txBody>
          <a:bodyPr/>
          <a:lstStyle/>
          <a:p>
            <a:r>
              <a:rPr lang="en-GB" b="0" dirty="0"/>
              <a:t>Each state function fully describes the state, but initially it is not obvious how to leverage this</a:t>
            </a:r>
          </a:p>
          <a:p>
            <a:r>
              <a:rPr lang="en-GB" b="0" dirty="0"/>
              <a:t>By taking derivatives of our state function, </a:t>
            </a:r>
            <a:r>
              <a:rPr lang="en-GB" dirty="0"/>
              <a:t>every other property is easily obtainable</a:t>
            </a:r>
            <a:endParaRPr lang="en-GB" b="0" dirty="0"/>
          </a:p>
          <a:p>
            <a:pPr marL="0" indent="0">
              <a:buNone/>
            </a:pPr>
            <a:endParaRPr lang="en-GB" b="0" dirty="0"/>
          </a:p>
        </p:txBody>
      </p:sp>
      <p:sp>
        <p:nvSpPr>
          <p:cNvPr id="4" name="Footer Placeholder 3">
            <a:extLst>
              <a:ext uri="{FF2B5EF4-FFF2-40B4-BE49-F238E27FC236}">
                <a16:creationId xmlns:a16="http://schemas.microsoft.com/office/drawing/2014/main" id="{7D2C5E71-602C-E6AC-EBCA-A5FB519D4A0A}"/>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1A3554BC-AFE2-E818-8C58-294BC1602BAB}"/>
              </a:ext>
            </a:extLst>
          </p:cNvPr>
          <p:cNvSpPr>
            <a:spLocks noGrp="1"/>
          </p:cNvSpPr>
          <p:nvPr>
            <p:ph type="sldNum" sz="quarter" idx="4"/>
          </p:nvPr>
        </p:nvSpPr>
        <p:spPr/>
        <p:txBody>
          <a:bodyPr/>
          <a:lstStyle/>
          <a:p>
            <a:pPr algn="ctr"/>
            <a:r>
              <a:rPr lang="en-US"/>
              <a:t>Slide </a:t>
            </a:r>
            <a:fld id="{3C70A08B-371D-5A4D-978C-9F5470823ED6}" type="slidenum">
              <a:rPr lang="en-US" smtClean="0"/>
              <a:pPr algn="ctr"/>
              <a:t>11</a:t>
            </a:fld>
            <a:endParaRPr lang="en-US" dirty="0"/>
          </a:p>
        </p:txBody>
      </p:sp>
    </p:spTree>
    <p:extLst>
      <p:ext uri="{BB962C8B-B14F-4D97-AF65-F5344CB8AC3E}">
        <p14:creationId xmlns:p14="http://schemas.microsoft.com/office/powerpoint/2010/main" val="3213628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CBDF-203A-3E69-24A2-37B5BD04E784}"/>
              </a:ext>
            </a:extLst>
          </p:cNvPr>
          <p:cNvSpPr>
            <a:spLocks noGrp="1"/>
          </p:cNvSpPr>
          <p:nvPr>
            <p:ph type="title"/>
          </p:nvPr>
        </p:nvSpPr>
        <p:spPr/>
        <p:txBody>
          <a:bodyPr/>
          <a:lstStyle/>
          <a:p>
            <a:r>
              <a:rPr lang="en-GB" dirty="0"/>
              <a:t>Derivatives of State Functions</a:t>
            </a:r>
          </a:p>
        </p:txBody>
      </p:sp>
      <p:sp>
        <p:nvSpPr>
          <p:cNvPr id="4" name="Footer Placeholder 3">
            <a:extLst>
              <a:ext uri="{FF2B5EF4-FFF2-40B4-BE49-F238E27FC236}">
                <a16:creationId xmlns:a16="http://schemas.microsoft.com/office/drawing/2014/main" id="{7D2C5E71-602C-E6AC-EBCA-A5FB519D4A0A}"/>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1A3554BC-AFE2-E818-8C58-294BC1602BAB}"/>
              </a:ext>
            </a:extLst>
          </p:cNvPr>
          <p:cNvSpPr>
            <a:spLocks noGrp="1"/>
          </p:cNvSpPr>
          <p:nvPr>
            <p:ph type="sldNum" sz="quarter" idx="4"/>
          </p:nvPr>
        </p:nvSpPr>
        <p:spPr/>
        <p:txBody>
          <a:bodyPr/>
          <a:lstStyle/>
          <a:p>
            <a:pPr algn="ctr"/>
            <a:r>
              <a:rPr lang="en-US"/>
              <a:t>Slide </a:t>
            </a:r>
            <a:fld id="{3C70A08B-371D-5A4D-978C-9F5470823ED6}" type="slidenum">
              <a:rPr lang="en-US" smtClean="0"/>
              <a:pPr algn="ctr"/>
              <a:t>12</a:t>
            </a:fld>
            <a:endParaRPr lang="en-US" dirty="0"/>
          </a:p>
        </p:txBody>
      </p:sp>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F382D30C-AB02-2593-7637-6C21E2867A9C}"/>
                  </a:ext>
                </a:extLst>
              </p:cNvPr>
              <p:cNvGraphicFramePr>
                <a:graphicFrameLocks noGrp="1"/>
              </p:cNvGraphicFramePr>
              <p:nvPr>
                <p:extLst>
                  <p:ext uri="{D42A27DB-BD31-4B8C-83A1-F6EECF244321}">
                    <p14:modId xmlns:p14="http://schemas.microsoft.com/office/powerpoint/2010/main" val="745164522"/>
                  </p:ext>
                </p:extLst>
              </p:nvPr>
            </p:nvGraphicFramePr>
            <p:xfrm>
              <a:off x="1884040" y="1473954"/>
              <a:ext cx="6096000" cy="4502597"/>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154618185"/>
                        </a:ext>
                      </a:extLst>
                    </a:gridCol>
                    <a:gridCol w="1219200">
                      <a:extLst>
                        <a:ext uri="{9D8B030D-6E8A-4147-A177-3AD203B41FA5}">
                          <a16:colId xmlns:a16="http://schemas.microsoft.com/office/drawing/2014/main" val="3512247152"/>
                        </a:ext>
                      </a:extLst>
                    </a:gridCol>
                    <a:gridCol w="1219200">
                      <a:extLst>
                        <a:ext uri="{9D8B030D-6E8A-4147-A177-3AD203B41FA5}">
                          <a16:colId xmlns:a16="http://schemas.microsoft.com/office/drawing/2014/main" val="1655185985"/>
                        </a:ext>
                      </a:extLst>
                    </a:gridCol>
                    <a:gridCol w="1219200">
                      <a:extLst>
                        <a:ext uri="{9D8B030D-6E8A-4147-A177-3AD203B41FA5}">
                          <a16:colId xmlns:a16="http://schemas.microsoft.com/office/drawing/2014/main" val="1831632828"/>
                        </a:ext>
                      </a:extLst>
                    </a:gridCol>
                    <a:gridCol w="1219200">
                      <a:extLst>
                        <a:ext uri="{9D8B030D-6E8A-4147-A177-3AD203B41FA5}">
                          <a16:colId xmlns:a16="http://schemas.microsoft.com/office/drawing/2014/main" val="3812083078"/>
                        </a:ext>
                      </a:extLst>
                    </a:gridCol>
                  </a:tblGrid>
                  <a:tr h="370840">
                    <a:tc>
                      <a:txBody>
                        <a:bodyPr/>
                        <a:lstStyle/>
                        <a:p>
                          <a:pPr algn="ctr"/>
                          <a:r>
                            <a:rPr lang="en-GB" sz="1800" dirty="0"/>
                            <a:t>Property</a:t>
                          </a:r>
                        </a:p>
                      </a:txBody>
                      <a:tcPr/>
                    </a:tc>
                    <a:tc>
                      <a:txBody>
                        <a:bodyPr/>
                        <a:lstStyle/>
                        <a:p>
                          <a:pPr algn="ctr"/>
                          <a14:m>
                            <m:oMathPara xmlns:m="http://schemas.openxmlformats.org/officeDocument/2006/math">
                              <m:oMathParaPr>
                                <m:jc m:val="centerGroup"/>
                              </m:oMathParaPr>
                              <m:oMath xmlns:m="http://schemas.openxmlformats.org/officeDocument/2006/math">
                                <m:r>
                                  <a:rPr lang="en-GB" sz="1800" b="1" i="1" smtClean="0">
                                    <a:latin typeface="Cambria Math" panose="02040503050406030204" pitchFamily="18" charset="0"/>
                                  </a:rPr>
                                  <m:t>𝑼</m:t>
                                </m:r>
                                <m:r>
                                  <a:rPr lang="en-GB" sz="1800" b="1" i="1" smtClean="0">
                                    <a:latin typeface="Cambria Math" panose="02040503050406030204" pitchFamily="18" charset="0"/>
                                  </a:rPr>
                                  <m:t> (</m:t>
                                </m:r>
                                <m:r>
                                  <a:rPr lang="en-GB" sz="1800" b="1" i="1" smtClean="0">
                                    <a:latin typeface="Cambria Math" panose="02040503050406030204" pitchFamily="18" charset="0"/>
                                  </a:rPr>
                                  <m:t>𝑺</m:t>
                                </m:r>
                                <m:r>
                                  <a:rPr lang="en-GB" sz="1800" b="1" i="1" smtClean="0">
                                    <a:latin typeface="Cambria Math" panose="02040503050406030204" pitchFamily="18" charset="0"/>
                                  </a:rPr>
                                  <m:t>,</m:t>
                                </m:r>
                                <m:r>
                                  <a:rPr lang="en-GB" sz="1800" b="1" i="1" smtClean="0">
                                    <a:latin typeface="Cambria Math" panose="02040503050406030204" pitchFamily="18" charset="0"/>
                                  </a:rPr>
                                  <m:t>𝑽</m:t>
                                </m:r>
                                <m:r>
                                  <a:rPr lang="en-GB" sz="1800" b="1" i="1" smtClean="0">
                                    <a:latin typeface="Cambria Math" panose="02040503050406030204" pitchFamily="18" charset="0"/>
                                  </a:rPr>
                                  <m:t>,</m:t>
                                </m:r>
                                <m:r>
                                  <a:rPr lang="en-GB" sz="1800" b="1" i="1" smtClean="0">
                                    <a:latin typeface="Cambria Math" panose="02040503050406030204" pitchFamily="18" charset="0"/>
                                  </a:rPr>
                                  <m:t>𝒏</m:t>
                                </m:r>
                                <m:r>
                                  <a:rPr lang="en-GB" sz="1800" b="1" i="1" smtClean="0">
                                    <a:latin typeface="Cambria Math" panose="02040503050406030204" pitchFamily="18" charset="0"/>
                                  </a:rPr>
                                  <m:t>)</m:t>
                                </m:r>
                              </m:oMath>
                            </m:oMathPara>
                          </a14:m>
                          <a:endParaRPr lang="en-GB" sz="1800" dirty="0"/>
                        </a:p>
                      </a:txBody>
                      <a:tcPr/>
                    </a:tc>
                    <a:tc>
                      <a:txBody>
                        <a:bodyPr/>
                        <a:lstStyle/>
                        <a:p>
                          <a:pPr algn="ctr"/>
                          <a14:m>
                            <m:oMathPara xmlns:m="http://schemas.openxmlformats.org/officeDocument/2006/math">
                              <m:oMathParaPr>
                                <m:jc m:val="centerGroup"/>
                              </m:oMathParaPr>
                              <m:oMath xmlns:m="http://schemas.openxmlformats.org/officeDocument/2006/math">
                                <m:r>
                                  <a:rPr lang="en-GB" sz="1800" b="1" i="1" smtClean="0">
                                    <a:latin typeface="Cambria Math" panose="02040503050406030204" pitchFamily="18" charset="0"/>
                                  </a:rPr>
                                  <m:t>𝑯</m:t>
                                </m:r>
                                <m:r>
                                  <a:rPr lang="en-GB" sz="1800" b="1" i="1" smtClean="0">
                                    <a:latin typeface="Cambria Math" panose="02040503050406030204" pitchFamily="18" charset="0"/>
                                  </a:rPr>
                                  <m:t> (</m:t>
                                </m:r>
                                <m:r>
                                  <a:rPr lang="en-GB" sz="1800" b="1" i="1" smtClean="0">
                                    <a:latin typeface="Cambria Math" panose="02040503050406030204" pitchFamily="18" charset="0"/>
                                  </a:rPr>
                                  <m:t>𝑺</m:t>
                                </m:r>
                                <m:r>
                                  <a:rPr lang="en-GB" sz="1800" b="1" i="1" smtClean="0">
                                    <a:latin typeface="Cambria Math" panose="02040503050406030204" pitchFamily="18" charset="0"/>
                                  </a:rPr>
                                  <m:t>,</m:t>
                                </m:r>
                                <m:r>
                                  <a:rPr lang="en-GB" sz="1800" b="1" i="1" smtClean="0">
                                    <a:latin typeface="Cambria Math" panose="02040503050406030204" pitchFamily="18" charset="0"/>
                                  </a:rPr>
                                  <m:t>𝒑</m:t>
                                </m:r>
                                <m:r>
                                  <a:rPr lang="en-GB" sz="1800" b="1" i="1" smtClean="0">
                                    <a:latin typeface="Cambria Math" panose="02040503050406030204" pitchFamily="18" charset="0"/>
                                  </a:rPr>
                                  <m:t>,</m:t>
                                </m:r>
                                <m:r>
                                  <a:rPr lang="en-GB" sz="1800" b="1" i="1" smtClean="0">
                                    <a:latin typeface="Cambria Math" panose="02040503050406030204" pitchFamily="18" charset="0"/>
                                  </a:rPr>
                                  <m:t>𝒏</m:t>
                                </m:r>
                                <m:r>
                                  <a:rPr lang="en-GB" sz="1800" b="1" i="1" smtClean="0">
                                    <a:latin typeface="Cambria Math" panose="02040503050406030204" pitchFamily="18" charset="0"/>
                                  </a:rPr>
                                  <m:t>)</m:t>
                                </m:r>
                              </m:oMath>
                            </m:oMathPara>
                          </a14:m>
                          <a:endParaRPr lang="en-GB" sz="1800" dirty="0"/>
                        </a:p>
                      </a:txBody>
                      <a:tcPr/>
                    </a:tc>
                    <a:tc>
                      <a:txBody>
                        <a:bodyPr/>
                        <a:lstStyle/>
                        <a:p>
                          <a:pPr algn="ctr"/>
                          <a14:m>
                            <m:oMathPara xmlns:m="http://schemas.openxmlformats.org/officeDocument/2006/math">
                              <m:oMathParaPr>
                                <m:jc m:val="centerGroup"/>
                              </m:oMathParaPr>
                              <m:oMath xmlns:m="http://schemas.openxmlformats.org/officeDocument/2006/math">
                                <m:r>
                                  <a:rPr lang="en-GB" sz="1800" b="1" i="1" smtClean="0">
                                    <a:latin typeface="Cambria Math" panose="02040503050406030204" pitchFamily="18" charset="0"/>
                                  </a:rPr>
                                  <m:t>𝑨</m:t>
                                </m:r>
                                <m:r>
                                  <a:rPr lang="en-GB" sz="1800" b="1" i="1" smtClean="0">
                                    <a:latin typeface="Cambria Math" panose="02040503050406030204" pitchFamily="18" charset="0"/>
                                  </a:rPr>
                                  <m:t> (</m:t>
                                </m:r>
                                <m:r>
                                  <a:rPr lang="en-GB" sz="1800" b="1" i="1" smtClean="0">
                                    <a:latin typeface="Cambria Math" panose="02040503050406030204" pitchFamily="18" charset="0"/>
                                  </a:rPr>
                                  <m:t>𝑽</m:t>
                                </m:r>
                                <m:r>
                                  <a:rPr lang="en-GB" sz="1800" b="1" i="1" smtClean="0">
                                    <a:latin typeface="Cambria Math" panose="02040503050406030204" pitchFamily="18" charset="0"/>
                                  </a:rPr>
                                  <m:t>,</m:t>
                                </m:r>
                                <m:r>
                                  <a:rPr lang="en-GB" sz="1800" b="1" i="1" smtClean="0">
                                    <a:latin typeface="Cambria Math" panose="02040503050406030204" pitchFamily="18" charset="0"/>
                                  </a:rPr>
                                  <m:t>𝑻</m:t>
                                </m:r>
                                <m:r>
                                  <a:rPr lang="en-GB" sz="1800" b="1" i="1" smtClean="0">
                                    <a:latin typeface="Cambria Math" panose="02040503050406030204" pitchFamily="18" charset="0"/>
                                  </a:rPr>
                                  <m:t>,</m:t>
                                </m:r>
                                <m:r>
                                  <a:rPr lang="en-GB" sz="1800" b="1" i="1" smtClean="0">
                                    <a:latin typeface="Cambria Math" panose="02040503050406030204" pitchFamily="18" charset="0"/>
                                  </a:rPr>
                                  <m:t>𝒏</m:t>
                                </m:r>
                                <m:r>
                                  <a:rPr lang="en-GB" sz="1800" b="1" i="1" smtClean="0">
                                    <a:latin typeface="Cambria Math" panose="02040503050406030204" pitchFamily="18" charset="0"/>
                                  </a:rPr>
                                  <m:t>)</m:t>
                                </m:r>
                              </m:oMath>
                            </m:oMathPara>
                          </a14:m>
                          <a:endParaRPr lang="en-GB" sz="1800" dirty="0"/>
                        </a:p>
                      </a:txBody>
                      <a:tcPr/>
                    </a:tc>
                    <a:tc>
                      <a:txBody>
                        <a:bodyPr/>
                        <a:lstStyle/>
                        <a:p>
                          <a:pPr algn="ctr"/>
                          <a14:m>
                            <m:oMathPara xmlns:m="http://schemas.openxmlformats.org/officeDocument/2006/math">
                              <m:oMathParaPr>
                                <m:jc m:val="centerGroup"/>
                              </m:oMathParaPr>
                              <m:oMath xmlns:m="http://schemas.openxmlformats.org/officeDocument/2006/math">
                                <m:r>
                                  <a:rPr lang="en-GB" sz="1800" b="1" i="1" smtClean="0">
                                    <a:latin typeface="Cambria Math" panose="02040503050406030204" pitchFamily="18" charset="0"/>
                                  </a:rPr>
                                  <m:t>𝑮</m:t>
                                </m:r>
                                <m:r>
                                  <a:rPr lang="en-GB" sz="1800" b="1" i="1" smtClean="0">
                                    <a:latin typeface="Cambria Math" panose="02040503050406030204" pitchFamily="18" charset="0"/>
                                  </a:rPr>
                                  <m:t>(</m:t>
                                </m:r>
                                <m:r>
                                  <a:rPr lang="en-GB" sz="1800" b="1" i="1" smtClean="0">
                                    <a:latin typeface="Cambria Math" panose="02040503050406030204" pitchFamily="18" charset="0"/>
                                  </a:rPr>
                                  <m:t>𝑻</m:t>
                                </m:r>
                                <m:r>
                                  <a:rPr lang="en-GB" sz="1800" b="1" i="1" smtClean="0">
                                    <a:latin typeface="Cambria Math" panose="02040503050406030204" pitchFamily="18" charset="0"/>
                                  </a:rPr>
                                  <m:t>,</m:t>
                                </m:r>
                                <m:r>
                                  <a:rPr lang="en-GB" sz="1800" b="1" i="1" smtClean="0">
                                    <a:latin typeface="Cambria Math" panose="02040503050406030204" pitchFamily="18" charset="0"/>
                                  </a:rPr>
                                  <m:t>𝒑</m:t>
                                </m:r>
                                <m:r>
                                  <a:rPr lang="en-GB" sz="1800" b="1" i="1" smtClean="0">
                                    <a:latin typeface="Cambria Math" panose="02040503050406030204" pitchFamily="18" charset="0"/>
                                  </a:rPr>
                                  <m:t>,</m:t>
                                </m:r>
                                <m:r>
                                  <a:rPr lang="en-GB" sz="1800" b="1" i="1" smtClean="0">
                                    <a:latin typeface="Cambria Math" panose="02040503050406030204" pitchFamily="18" charset="0"/>
                                  </a:rPr>
                                  <m:t>𝒏</m:t>
                                </m:r>
                                <m:r>
                                  <a:rPr lang="en-GB" sz="1800" b="1" i="1" smtClean="0">
                                    <a:latin typeface="Cambria Math" panose="02040503050406030204" pitchFamily="18" charset="0"/>
                                  </a:rPr>
                                  <m:t>)</m:t>
                                </m:r>
                              </m:oMath>
                            </m:oMathPara>
                          </a14:m>
                          <a:endParaRPr lang="en-GB" sz="1800" dirty="0"/>
                        </a:p>
                      </a:txBody>
                      <a:tcPr/>
                    </a:tc>
                    <a:extLst>
                      <a:ext uri="{0D108BD9-81ED-4DB2-BD59-A6C34878D82A}">
                        <a16:rowId xmlns:a16="http://schemas.microsoft.com/office/drawing/2014/main" val="2343830510"/>
                      </a:ext>
                    </a:extLst>
                  </a:tr>
                  <a:tr h="189886">
                    <a:tc>
                      <a:txBody>
                        <a:body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𝑆</m:t>
                                </m:r>
                              </m:oMath>
                            </m:oMathPara>
                          </a14:m>
                          <a:endParaRPr lang="en-GB" sz="1800" dirty="0"/>
                        </a:p>
                      </a:txBody>
                      <a:tcPr/>
                    </a:tc>
                    <a:tc>
                      <a:txBody>
                        <a:bodyPr/>
                        <a:lstStyle/>
                        <a:p>
                          <a:pPr algn="ctr"/>
                          <a:r>
                            <a:rPr lang="en-GB" sz="1800" dirty="0"/>
                            <a:t>-</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t>-</a:t>
                          </a:r>
                        </a:p>
                        <a:p>
                          <a:pPr algn="ctr"/>
                          <a:endParaRPr lang="en-GB"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d>
                                      <m:dPr>
                                        <m:ctrlPr>
                                          <a:rPr lang="en-GB" sz="1800" b="0" i="1" smtClean="0">
                                            <a:latin typeface="Cambria Math" panose="02040503050406030204" pitchFamily="18" charset="0"/>
                                          </a:rPr>
                                        </m:ctrlPr>
                                      </m:dPr>
                                      <m:e>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m:t>
                                            </m:r>
                                            <m:r>
                                              <a:rPr lang="en-GB" sz="1800" b="0" i="1" smtClean="0">
                                                <a:latin typeface="Cambria Math" panose="02040503050406030204" pitchFamily="18" charset="0"/>
                                              </a:rPr>
                                              <m:t>𝐴</m:t>
                                            </m:r>
                                          </m:num>
                                          <m:den>
                                            <m:r>
                                              <a:rPr lang="en-GB" sz="1800" b="0" i="1" smtClean="0">
                                                <a:latin typeface="Cambria Math" panose="02040503050406030204" pitchFamily="18" charset="0"/>
                                              </a:rPr>
                                              <m:t>𝜕</m:t>
                                            </m:r>
                                            <m:r>
                                              <a:rPr lang="en-GB" sz="1800" b="0" i="1" smtClean="0">
                                                <a:latin typeface="Cambria Math" panose="02040503050406030204" pitchFamily="18" charset="0"/>
                                              </a:rPr>
                                              <m:t>𝑇</m:t>
                                            </m:r>
                                          </m:den>
                                        </m:f>
                                      </m:e>
                                    </m:d>
                                  </m:e>
                                  <m:sub>
                                    <m:r>
                                      <a:rPr lang="en-GB" sz="1800" b="0" i="1" smtClean="0">
                                        <a:latin typeface="Cambria Math" panose="02040503050406030204" pitchFamily="18" charset="0"/>
                                      </a:rPr>
                                      <m:t>𝑉</m:t>
                                    </m:r>
                                    <m:r>
                                      <a:rPr lang="en-GB" sz="1800" b="0" i="1" smtClean="0">
                                        <a:latin typeface="Cambria Math" panose="02040503050406030204" pitchFamily="18" charset="0"/>
                                      </a:rPr>
                                      <m:t>, </m:t>
                                    </m:r>
                                    <m:r>
                                      <a:rPr lang="en-GB" sz="1800" b="0" i="1" smtClean="0">
                                        <a:latin typeface="Cambria Math" panose="02040503050406030204" pitchFamily="18" charset="0"/>
                                      </a:rPr>
                                      <m:t>𝑛</m:t>
                                    </m:r>
                                  </m:sub>
                                </m:sSub>
                              </m:oMath>
                            </m:oMathPara>
                          </a14:m>
                          <a:endParaRPr lang="en-GB"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d>
                                      <m:dPr>
                                        <m:ctrlPr>
                                          <a:rPr lang="en-GB" sz="1800" b="0" i="1" smtClean="0">
                                            <a:latin typeface="Cambria Math" panose="02040503050406030204" pitchFamily="18" charset="0"/>
                                          </a:rPr>
                                        </m:ctrlPr>
                                      </m:dPr>
                                      <m:e>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m:t>
                                            </m:r>
                                            <m:r>
                                              <a:rPr lang="en-GB" sz="1800" b="0" i="1" smtClean="0">
                                                <a:latin typeface="Cambria Math" panose="02040503050406030204" pitchFamily="18" charset="0"/>
                                              </a:rPr>
                                              <m:t>𝐺</m:t>
                                            </m:r>
                                          </m:num>
                                          <m:den>
                                            <m:r>
                                              <a:rPr lang="en-GB" sz="1800" b="0" i="1" smtClean="0">
                                                <a:latin typeface="Cambria Math" panose="02040503050406030204" pitchFamily="18" charset="0"/>
                                              </a:rPr>
                                              <m:t>𝜕</m:t>
                                            </m:r>
                                            <m:r>
                                              <a:rPr lang="en-GB" sz="1800" b="0" i="1" smtClean="0">
                                                <a:latin typeface="Cambria Math" panose="02040503050406030204" pitchFamily="18" charset="0"/>
                                              </a:rPr>
                                              <m:t>𝑇</m:t>
                                            </m:r>
                                          </m:den>
                                        </m:f>
                                      </m:e>
                                    </m:d>
                                  </m:e>
                                  <m:sub>
                                    <m:r>
                                      <a:rPr lang="en-GB" sz="1800" b="0" i="1" smtClean="0">
                                        <a:latin typeface="Cambria Math" panose="02040503050406030204" pitchFamily="18" charset="0"/>
                                      </a:rPr>
                                      <m:t>𝑝</m:t>
                                    </m:r>
                                    <m:r>
                                      <a:rPr lang="en-GB" sz="1800" b="0" i="1" smtClean="0">
                                        <a:latin typeface="Cambria Math" panose="02040503050406030204" pitchFamily="18" charset="0"/>
                                      </a:rPr>
                                      <m:t>,</m:t>
                                    </m:r>
                                    <m:r>
                                      <a:rPr lang="en-GB" sz="1800" b="0" i="1" smtClean="0">
                                        <a:latin typeface="Cambria Math" panose="02040503050406030204" pitchFamily="18" charset="0"/>
                                      </a:rPr>
                                      <m:t>𝑛</m:t>
                                    </m:r>
                                  </m:sub>
                                </m:sSub>
                              </m:oMath>
                            </m:oMathPara>
                          </a14:m>
                          <a:endParaRPr lang="en-GB" sz="1800" dirty="0"/>
                        </a:p>
                      </a:txBody>
                      <a:tcPr anchor="ctr"/>
                    </a:tc>
                    <a:extLst>
                      <a:ext uri="{0D108BD9-81ED-4DB2-BD59-A6C34878D82A}">
                        <a16:rowId xmlns:a16="http://schemas.microsoft.com/office/drawing/2014/main" val="4159077165"/>
                      </a:ext>
                    </a:extLst>
                  </a:tr>
                  <a:tr h="370840">
                    <a:tc>
                      <a:txBody>
                        <a:body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𝑉</m:t>
                                </m:r>
                              </m:oMath>
                            </m:oMathPara>
                          </a14:m>
                          <a:endParaRPr lang="en-GB" sz="18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t>-</a:t>
                          </a:r>
                        </a:p>
                        <a:p>
                          <a:pPr algn="ctr"/>
                          <a:endParaRPr lang="en-GB" sz="18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d>
                                      <m:dPr>
                                        <m:ctrlPr>
                                          <a:rPr lang="en-GB" sz="1800" b="0" i="1" smtClean="0">
                                            <a:latin typeface="Cambria Math" panose="02040503050406030204" pitchFamily="18" charset="0"/>
                                          </a:rPr>
                                        </m:ctrlPr>
                                      </m:dPr>
                                      <m:e>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m:t>
                                            </m:r>
                                            <m:r>
                                              <a:rPr lang="en-GB" sz="1800" b="0" i="1" smtClean="0">
                                                <a:latin typeface="Cambria Math" panose="02040503050406030204" pitchFamily="18" charset="0"/>
                                              </a:rPr>
                                              <m:t>𝐻</m:t>
                                            </m:r>
                                          </m:num>
                                          <m:den>
                                            <m:r>
                                              <a:rPr lang="en-GB" sz="1800" b="0" i="1" smtClean="0">
                                                <a:latin typeface="Cambria Math" panose="02040503050406030204" pitchFamily="18" charset="0"/>
                                              </a:rPr>
                                              <m:t>𝜕</m:t>
                                            </m:r>
                                            <m:r>
                                              <a:rPr lang="en-GB" sz="1800" b="0" i="1" smtClean="0">
                                                <a:latin typeface="Cambria Math" panose="02040503050406030204" pitchFamily="18" charset="0"/>
                                              </a:rPr>
                                              <m:t>𝑝</m:t>
                                            </m:r>
                                          </m:den>
                                        </m:f>
                                      </m:e>
                                    </m:d>
                                  </m:e>
                                  <m:sub>
                                    <m:r>
                                      <a:rPr lang="en-GB" sz="1800" b="0" i="1" smtClean="0">
                                        <a:latin typeface="Cambria Math" panose="02040503050406030204" pitchFamily="18" charset="0"/>
                                      </a:rPr>
                                      <m:t>𝑆</m:t>
                                    </m:r>
                                    <m:r>
                                      <a:rPr lang="en-GB" sz="1800" b="0" i="1" smtClean="0">
                                        <a:latin typeface="Cambria Math" panose="02040503050406030204" pitchFamily="18" charset="0"/>
                                      </a:rPr>
                                      <m:t>, </m:t>
                                    </m:r>
                                    <m:r>
                                      <a:rPr lang="en-GB" sz="1800" b="0" i="1" smtClean="0">
                                        <a:latin typeface="Cambria Math" panose="02040503050406030204" pitchFamily="18" charset="0"/>
                                      </a:rPr>
                                      <m:t>𝑛</m:t>
                                    </m:r>
                                  </m:sub>
                                </m:sSub>
                              </m:oMath>
                            </m:oMathPara>
                          </a14:m>
                          <a:endParaRPr lang="en-GB" sz="1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t>-</a:t>
                          </a:r>
                        </a:p>
                        <a:p>
                          <a:pPr algn="ctr"/>
                          <a:endParaRPr lang="en-GB" sz="18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d>
                                      <m:dPr>
                                        <m:ctrlPr>
                                          <a:rPr lang="en-GB" sz="1800" b="0" i="1" smtClean="0">
                                            <a:latin typeface="Cambria Math" panose="02040503050406030204" pitchFamily="18" charset="0"/>
                                          </a:rPr>
                                        </m:ctrlPr>
                                      </m:dPr>
                                      <m:e>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m:t>
                                            </m:r>
                                            <m:r>
                                              <a:rPr lang="en-GB" sz="1800" b="0" i="1" smtClean="0">
                                                <a:latin typeface="Cambria Math" panose="02040503050406030204" pitchFamily="18" charset="0"/>
                                              </a:rPr>
                                              <m:t>𝐺</m:t>
                                            </m:r>
                                          </m:num>
                                          <m:den>
                                            <m:r>
                                              <a:rPr lang="en-GB" sz="1800" b="0" i="1" smtClean="0">
                                                <a:latin typeface="Cambria Math" panose="02040503050406030204" pitchFamily="18" charset="0"/>
                                              </a:rPr>
                                              <m:t>𝜕</m:t>
                                            </m:r>
                                            <m:r>
                                              <a:rPr lang="en-GB" sz="1800" b="0" i="1" smtClean="0">
                                                <a:latin typeface="Cambria Math" panose="02040503050406030204" pitchFamily="18" charset="0"/>
                                              </a:rPr>
                                              <m:t>𝑝</m:t>
                                            </m:r>
                                          </m:den>
                                        </m:f>
                                      </m:e>
                                    </m:d>
                                  </m:e>
                                  <m:sub>
                                    <m:r>
                                      <a:rPr lang="en-GB" sz="1800" b="0" i="1" smtClean="0">
                                        <a:latin typeface="Cambria Math" panose="02040503050406030204" pitchFamily="18" charset="0"/>
                                      </a:rPr>
                                      <m:t>𝑇</m:t>
                                    </m:r>
                                    <m:r>
                                      <a:rPr lang="en-GB" sz="1800" b="0" i="1" smtClean="0">
                                        <a:latin typeface="Cambria Math" panose="02040503050406030204" pitchFamily="18" charset="0"/>
                                      </a:rPr>
                                      <m:t>,</m:t>
                                    </m:r>
                                    <m:r>
                                      <a:rPr lang="en-GB" sz="1800" b="0" i="1" smtClean="0">
                                        <a:latin typeface="Cambria Math" panose="02040503050406030204" pitchFamily="18" charset="0"/>
                                      </a:rPr>
                                      <m:t>𝑛</m:t>
                                    </m:r>
                                  </m:sub>
                                </m:sSub>
                              </m:oMath>
                            </m:oMathPara>
                          </a14:m>
                          <a:endParaRPr lang="en-GB" sz="1800" dirty="0"/>
                        </a:p>
                      </a:txBody>
                      <a:tcPr anchor="ctr"/>
                    </a:tc>
                    <a:extLst>
                      <a:ext uri="{0D108BD9-81ED-4DB2-BD59-A6C34878D82A}">
                        <a16:rowId xmlns:a16="http://schemas.microsoft.com/office/drawing/2014/main" val="2934060852"/>
                      </a:ext>
                    </a:extLst>
                  </a:tr>
                  <a:tr h="206254">
                    <a:tc>
                      <a:txBody>
                        <a:body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𝑇</m:t>
                                </m:r>
                              </m:oMath>
                            </m:oMathPara>
                          </a14:m>
                          <a:endParaRPr lang="en-GB" sz="1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d>
                                      <m:dPr>
                                        <m:ctrlPr>
                                          <a:rPr lang="en-GB" sz="1800" b="0" i="1" smtClean="0">
                                            <a:latin typeface="Cambria Math" panose="02040503050406030204" pitchFamily="18" charset="0"/>
                                          </a:rPr>
                                        </m:ctrlPr>
                                      </m:dPr>
                                      <m:e>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m:t>
                                            </m:r>
                                            <m:r>
                                              <a:rPr lang="en-GB" sz="1800" b="0" i="1" smtClean="0">
                                                <a:latin typeface="Cambria Math" panose="02040503050406030204" pitchFamily="18" charset="0"/>
                                              </a:rPr>
                                              <m:t>𝑈</m:t>
                                            </m:r>
                                          </m:num>
                                          <m:den>
                                            <m:r>
                                              <a:rPr lang="en-GB" sz="1800" b="0" i="1" smtClean="0">
                                                <a:latin typeface="Cambria Math" panose="02040503050406030204" pitchFamily="18" charset="0"/>
                                              </a:rPr>
                                              <m:t>𝜕</m:t>
                                            </m:r>
                                            <m:r>
                                              <a:rPr lang="en-GB" sz="1800" b="0" i="1" smtClean="0">
                                                <a:latin typeface="Cambria Math" panose="02040503050406030204" pitchFamily="18" charset="0"/>
                                              </a:rPr>
                                              <m:t>𝑆</m:t>
                                            </m:r>
                                          </m:den>
                                        </m:f>
                                      </m:e>
                                    </m:d>
                                  </m:e>
                                  <m:sub>
                                    <m:r>
                                      <a:rPr lang="en-GB" sz="1800" b="0" i="1" smtClean="0">
                                        <a:latin typeface="Cambria Math" panose="02040503050406030204" pitchFamily="18" charset="0"/>
                                      </a:rPr>
                                      <m:t>𝑉</m:t>
                                    </m:r>
                                    <m:r>
                                      <a:rPr lang="en-GB" sz="1800" b="0" i="1" smtClean="0">
                                        <a:latin typeface="Cambria Math" panose="02040503050406030204" pitchFamily="18" charset="0"/>
                                      </a:rPr>
                                      <m:t>, </m:t>
                                    </m:r>
                                    <m:r>
                                      <a:rPr lang="en-GB" sz="1800" b="0" i="1" smtClean="0">
                                        <a:latin typeface="Cambria Math" panose="02040503050406030204" pitchFamily="18" charset="0"/>
                                      </a:rPr>
                                      <m:t>𝑛</m:t>
                                    </m:r>
                                  </m:sub>
                                </m:sSub>
                              </m:oMath>
                            </m:oMathPara>
                          </a14:m>
                          <a:endParaRPr lang="en-GB" sz="1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d>
                                      <m:dPr>
                                        <m:ctrlPr>
                                          <a:rPr lang="en-GB" sz="1800" b="0" i="1" smtClean="0">
                                            <a:latin typeface="Cambria Math" panose="02040503050406030204" pitchFamily="18" charset="0"/>
                                          </a:rPr>
                                        </m:ctrlPr>
                                      </m:dPr>
                                      <m:e>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m:t>
                                            </m:r>
                                            <m:r>
                                              <a:rPr lang="en-GB" sz="1800" b="0" i="1" smtClean="0">
                                                <a:latin typeface="Cambria Math" panose="02040503050406030204" pitchFamily="18" charset="0"/>
                                              </a:rPr>
                                              <m:t>𝐻</m:t>
                                            </m:r>
                                          </m:num>
                                          <m:den>
                                            <m:r>
                                              <a:rPr lang="en-GB" sz="1800" b="0" i="1" smtClean="0">
                                                <a:latin typeface="Cambria Math" panose="02040503050406030204" pitchFamily="18" charset="0"/>
                                              </a:rPr>
                                              <m:t>𝜕</m:t>
                                            </m:r>
                                            <m:r>
                                              <a:rPr lang="en-GB" sz="1800" b="0" i="1" smtClean="0">
                                                <a:latin typeface="Cambria Math" panose="02040503050406030204" pitchFamily="18" charset="0"/>
                                              </a:rPr>
                                              <m:t>𝑆</m:t>
                                            </m:r>
                                          </m:den>
                                        </m:f>
                                      </m:e>
                                    </m:d>
                                  </m:e>
                                  <m:sub>
                                    <m:r>
                                      <a:rPr lang="en-GB" sz="1800" b="0" i="1" smtClean="0">
                                        <a:latin typeface="Cambria Math" panose="02040503050406030204" pitchFamily="18" charset="0"/>
                                      </a:rPr>
                                      <m:t>𝑝</m:t>
                                    </m:r>
                                    <m:r>
                                      <a:rPr lang="en-GB" sz="1800" b="0" i="1" smtClean="0">
                                        <a:latin typeface="Cambria Math" panose="02040503050406030204" pitchFamily="18" charset="0"/>
                                      </a:rPr>
                                      <m:t>, </m:t>
                                    </m:r>
                                    <m:r>
                                      <a:rPr lang="en-GB" sz="1800" b="0" i="1" smtClean="0">
                                        <a:latin typeface="Cambria Math" panose="02040503050406030204" pitchFamily="18" charset="0"/>
                                      </a:rPr>
                                      <m:t>𝑛</m:t>
                                    </m:r>
                                  </m:sub>
                                </m:sSub>
                              </m:oMath>
                            </m:oMathPara>
                          </a14:m>
                          <a:endParaRPr lang="en-GB" sz="1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t>-</a:t>
                          </a:r>
                        </a:p>
                        <a:p>
                          <a:pPr algn="ctr"/>
                          <a:endParaRPr lang="en-GB" sz="1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t>-</a:t>
                          </a:r>
                        </a:p>
                        <a:p>
                          <a:pPr algn="ctr"/>
                          <a:endParaRPr lang="en-GB" sz="1800" dirty="0"/>
                        </a:p>
                      </a:txBody>
                      <a:tcPr anchor="ctr"/>
                    </a:tc>
                    <a:extLst>
                      <a:ext uri="{0D108BD9-81ED-4DB2-BD59-A6C34878D82A}">
                        <a16:rowId xmlns:a16="http://schemas.microsoft.com/office/drawing/2014/main" val="2612716171"/>
                      </a:ext>
                    </a:extLst>
                  </a:tr>
                  <a:tr h="370840">
                    <a:tc>
                      <a:txBody>
                        <a:body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𝑝</m:t>
                                </m:r>
                              </m:oMath>
                            </m:oMathPara>
                          </a14:m>
                          <a:endParaRPr lang="en-GB" sz="18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d>
                                      <m:dPr>
                                        <m:ctrlPr>
                                          <a:rPr lang="en-GB" sz="1800" b="0" i="1" smtClean="0">
                                            <a:latin typeface="Cambria Math" panose="02040503050406030204" pitchFamily="18" charset="0"/>
                                          </a:rPr>
                                        </m:ctrlPr>
                                      </m:dPr>
                                      <m:e>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m:t>
                                            </m:r>
                                            <m:r>
                                              <a:rPr lang="en-GB" sz="1800" b="0" i="1" smtClean="0">
                                                <a:latin typeface="Cambria Math" panose="02040503050406030204" pitchFamily="18" charset="0"/>
                                              </a:rPr>
                                              <m:t>𝑈</m:t>
                                            </m:r>
                                          </m:num>
                                          <m:den>
                                            <m:r>
                                              <a:rPr lang="en-GB" sz="1800" b="0" i="1" smtClean="0">
                                                <a:latin typeface="Cambria Math" panose="02040503050406030204" pitchFamily="18" charset="0"/>
                                              </a:rPr>
                                              <m:t>𝜕</m:t>
                                            </m:r>
                                            <m:r>
                                              <a:rPr lang="en-GB" sz="1800" b="0" i="1" smtClean="0">
                                                <a:latin typeface="Cambria Math" panose="02040503050406030204" pitchFamily="18" charset="0"/>
                                              </a:rPr>
                                              <m:t>𝑉</m:t>
                                            </m:r>
                                          </m:den>
                                        </m:f>
                                      </m:e>
                                    </m:d>
                                  </m:e>
                                  <m:sub>
                                    <m:r>
                                      <a:rPr lang="en-GB" sz="1800" b="0" i="1" smtClean="0">
                                        <a:latin typeface="Cambria Math" panose="02040503050406030204" pitchFamily="18" charset="0"/>
                                      </a:rPr>
                                      <m:t>𝑆</m:t>
                                    </m:r>
                                    <m:r>
                                      <a:rPr lang="en-GB" sz="1800" b="0" i="1" smtClean="0">
                                        <a:latin typeface="Cambria Math" panose="02040503050406030204" pitchFamily="18" charset="0"/>
                                      </a:rPr>
                                      <m:t>, </m:t>
                                    </m:r>
                                    <m:r>
                                      <a:rPr lang="en-GB" sz="1800" b="0" i="1" smtClean="0">
                                        <a:latin typeface="Cambria Math" panose="02040503050406030204" pitchFamily="18" charset="0"/>
                                      </a:rPr>
                                      <m:t>𝑛</m:t>
                                    </m:r>
                                  </m:sub>
                                </m:sSub>
                              </m:oMath>
                            </m:oMathPara>
                          </a14:m>
                          <a:endParaRPr lang="en-GB" sz="1800" dirty="0"/>
                        </a:p>
                        <a:p>
                          <a:pPr algn="ctr"/>
                          <a:endParaRPr lang="en-GB" sz="1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t>-</a:t>
                          </a:r>
                        </a:p>
                        <a:p>
                          <a:pPr algn="ctr"/>
                          <a:endParaRPr lang="en-GB" sz="1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d>
                                      <m:dPr>
                                        <m:ctrlPr>
                                          <a:rPr lang="en-GB" sz="1800" b="0" i="1" smtClean="0">
                                            <a:latin typeface="Cambria Math" panose="02040503050406030204" pitchFamily="18" charset="0"/>
                                          </a:rPr>
                                        </m:ctrlPr>
                                      </m:dPr>
                                      <m:e>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m:t>
                                            </m:r>
                                            <m:r>
                                              <a:rPr lang="en-GB" sz="1800" b="0" i="1" smtClean="0">
                                                <a:latin typeface="Cambria Math" panose="02040503050406030204" pitchFamily="18" charset="0"/>
                                              </a:rPr>
                                              <m:t>𝐴</m:t>
                                            </m:r>
                                          </m:num>
                                          <m:den>
                                            <m:r>
                                              <a:rPr lang="en-GB" sz="1800" b="0" i="1" smtClean="0">
                                                <a:latin typeface="Cambria Math" panose="02040503050406030204" pitchFamily="18" charset="0"/>
                                              </a:rPr>
                                              <m:t>𝜕</m:t>
                                            </m:r>
                                            <m:r>
                                              <a:rPr lang="en-GB" sz="1800" b="0" i="1" smtClean="0">
                                                <a:latin typeface="Cambria Math" panose="02040503050406030204" pitchFamily="18" charset="0"/>
                                              </a:rPr>
                                              <m:t>𝑉</m:t>
                                            </m:r>
                                          </m:den>
                                        </m:f>
                                      </m:e>
                                    </m:d>
                                  </m:e>
                                  <m:sub>
                                    <m:r>
                                      <a:rPr lang="en-GB" sz="1800" b="0" i="1" smtClean="0">
                                        <a:latin typeface="Cambria Math" panose="02040503050406030204" pitchFamily="18" charset="0"/>
                                      </a:rPr>
                                      <m:t>𝑇</m:t>
                                    </m:r>
                                    <m:r>
                                      <a:rPr lang="en-GB" sz="1800" b="0" i="1" smtClean="0">
                                        <a:latin typeface="Cambria Math" panose="02040503050406030204" pitchFamily="18" charset="0"/>
                                      </a:rPr>
                                      <m:t>, </m:t>
                                    </m:r>
                                    <m:r>
                                      <a:rPr lang="en-GB" sz="1800" b="0" i="1" smtClean="0">
                                        <a:latin typeface="Cambria Math" panose="02040503050406030204" pitchFamily="18" charset="0"/>
                                      </a:rPr>
                                      <m:t>𝑛</m:t>
                                    </m:r>
                                  </m:sub>
                                </m:sSub>
                              </m:oMath>
                            </m:oMathPara>
                          </a14:m>
                          <a:endParaRPr lang="en-GB" sz="1800" dirty="0"/>
                        </a:p>
                        <a:p>
                          <a:pPr algn="ctr"/>
                          <a:endParaRPr lang="en-GB" sz="1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t>-</a:t>
                          </a:r>
                        </a:p>
                        <a:p>
                          <a:pPr algn="ctr"/>
                          <a:endParaRPr lang="en-GB" sz="1800" dirty="0"/>
                        </a:p>
                      </a:txBody>
                      <a:tcPr anchor="ctr"/>
                    </a:tc>
                    <a:extLst>
                      <a:ext uri="{0D108BD9-81ED-4DB2-BD59-A6C34878D82A}">
                        <a16:rowId xmlns:a16="http://schemas.microsoft.com/office/drawing/2014/main" val="927749174"/>
                      </a:ext>
                    </a:extLst>
                  </a:tr>
                  <a:tr h="370840">
                    <a:tc>
                      <a:txBody>
                        <a:body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𝜇</m:t>
                                </m:r>
                              </m:oMath>
                            </m:oMathPara>
                          </a14:m>
                          <a:endParaRPr lang="en-GB" sz="1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d>
                                      <m:dPr>
                                        <m:ctrlPr>
                                          <a:rPr lang="en-GB" sz="1800" b="0" i="1" smtClean="0">
                                            <a:latin typeface="Cambria Math" panose="02040503050406030204" pitchFamily="18" charset="0"/>
                                          </a:rPr>
                                        </m:ctrlPr>
                                      </m:dPr>
                                      <m:e>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m:t>
                                            </m:r>
                                            <m:r>
                                              <a:rPr lang="en-GB" sz="1800" b="0" i="1" smtClean="0">
                                                <a:latin typeface="Cambria Math" panose="02040503050406030204" pitchFamily="18" charset="0"/>
                                              </a:rPr>
                                              <m:t>𝑈</m:t>
                                            </m:r>
                                          </m:num>
                                          <m:den>
                                            <m:r>
                                              <a:rPr lang="en-GB" sz="1800" b="0" i="1" smtClean="0">
                                                <a:latin typeface="Cambria Math" panose="02040503050406030204" pitchFamily="18" charset="0"/>
                                              </a:rPr>
                                              <m:t>𝜕</m:t>
                                            </m:r>
                                            <m:r>
                                              <a:rPr lang="en-GB" sz="1800" b="0" i="1" smtClean="0">
                                                <a:latin typeface="Cambria Math" panose="02040503050406030204" pitchFamily="18" charset="0"/>
                                              </a:rPr>
                                              <m:t>𝑛</m:t>
                                            </m:r>
                                          </m:den>
                                        </m:f>
                                      </m:e>
                                    </m:d>
                                  </m:e>
                                  <m:sub>
                                    <m:r>
                                      <a:rPr lang="en-GB" sz="1800" b="0" i="1" smtClean="0">
                                        <a:latin typeface="Cambria Math" panose="02040503050406030204" pitchFamily="18" charset="0"/>
                                      </a:rPr>
                                      <m:t>𝑆</m:t>
                                    </m:r>
                                    <m:r>
                                      <a:rPr lang="en-GB" sz="1800" b="0" i="1" smtClean="0">
                                        <a:latin typeface="Cambria Math" panose="02040503050406030204" pitchFamily="18" charset="0"/>
                                      </a:rPr>
                                      <m:t>, </m:t>
                                    </m:r>
                                    <m:r>
                                      <a:rPr lang="en-GB" sz="1800" b="0" i="1" smtClean="0">
                                        <a:latin typeface="Cambria Math" panose="02040503050406030204" pitchFamily="18" charset="0"/>
                                      </a:rPr>
                                      <m:t>𝑉</m:t>
                                    </m:r>
                                  </m:sub>
                                </m:sSub>
                              </m:oMath>
                            </m:oMathPara>
                          </a14:m>
                          <a:endParaRPr lang="en-GB" sz="1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d>
                                      <m:dPr>
                                        <m:ctrlPr>
                                          <a:rPr lang="en-GB" sz="1800" b="0" i="1" smtClean="0">
                                            <a:latin typeface="Cambria Math" panose="02040503050406030204" pitchFamily="18" charset="0"/>
                                          </a:rPr>
                                        </m:ctrlPr>
                                      </m:dPr>
                                      <m:e>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m:t>
                                            </m:r>
                                            <m:r>
                                              <a:rPr lang="en-GB" sz="1800" b="0" i="1" smtClean="0">
                                                <a:latin typeface="Cambria Math" panose="02040503050406030204" pitchFamily="18" charset="0"/>
                                              </a:rPr>
                                              <m:t>𝐻</m:t>
                                            </m:r>
                                          </m:num>
                                          <m:den>
                                            <m:r>
                                              <a:rPr lang="en-GB" sz="1800" b="0" i="1" smtClean="0">
                                                <a:latin typeface="Cambria Math" panose="02040503050406030204" pitchFamily="18" charset="0"/>
                                              </a:rPr>
                                              <m:t>𝜕</m:t>
                                            </m:r>
                                            <m:r>
                                              <a:rPr lang="en-GB" sz="1800" b="0" i="1" smtClean="0">
                                                <a:latin typeface="Cambria Math" panose="02040503050406030204" pitchFamily="18" charset="0"/>
                                              </a:rPr>
                                              <m:t>𝑛</m:t>
                                            </m:r>
                                          </m:den>
                                        </m:f>
                                      </m:e>
                                    </m:d>
                                  </m:e>
                                  <m:sub>
                                    <m:r>
                                      <a:rPr lang="en-GB" sz="1800" b="0" i="1" smtClean="0">
                                        <a:latin typeface="Cambria Math" panose="02040503050406030204" pitchFamily="18" charset="0"/>
                                      </a:rPr>
                                      <m:t>𝑆</m:t>
                                    </m:r>
                                    <m:r>
                                      <a:rPr lang="en-GB" sz="1800" b="0" i="1" smtClean="0">
                                        <a:latin typeface="Cambria Math" panose="02040503050406030204" pitchFamily="18" charset="0"/>
                                      </a:rPr>
                                      <m:t>,</m:t>
                                    </m:r>
                                    <m:r>
                                      <a:rPr lang="en-GB" sz="1800" b="0" i="1" smtClean="0">
                                        <a:latin typeface="Cambria Math" panose="02040503050406030204" pitchFamily="18" charset="0"/>
                                      </a:rPr>
                                      <m:t>𝑝</m:t>
                                    </m:r>
                                  </m:sub>
                                </m:sSub>
                              </m:oMath>
                            </m:oMathPara>
                          </a14:m>
                          <a:endParaRPr lang="en-GB" sz="1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d>
                                      <m:dPr>
                                        <m:ctrlPr>
                                          <a:rPr lang="en-GB" sz="1800" b="0" i="1" smtClean="0">
                                            <a:latin typeface="Cambria Math" panose="02040503050406030204" pitchFamily="18" charset="0"/>
                                          </a:rPr>
                                        </m:ctrlPr>
                                      </m:dPr>
                                      <m:e>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m:t>
                                            </m:r>
                                            <m:r>
                                              <a:rPr lang="en-GB" sz="1800" b="0" i="1" smtClean="0">
                                                <a:latin typeface="Cambria Math" panose="02040503050406030204" pitchFamily="18" charset="0"/>
                                              </a:rPr>
                                              <m:t>𝐴</m:t>
                                            </m:r>
                                          </m:num>
                                          <m:den>
                                            <m:r>
                                              <a:rPr lang="en-GB" sz="1800" b="0" i="1" smtClean="0">
                                                <a:latin typeface="Cambria Math" panose="02040503050406030204" pitchFamily="18" charset="0"/>
                                              </a:rPr>
                                              <m:t>𝜕</m:t>
                                            </m:r>
                                            <m:r>
                                              <a:rPr lang="en-GB" sz="1800" b="0" i="1" smtClean="0">
                                                <a:latin typeface="Cambria Math" panose="02040503050406030204" pitchFamily="18" charset="0"/>
                                              </a:rPr>
                                              <m:t>𝑛</m:t>
                                            </m:r>
                                          </m:den>
                                        </m:f>
                                      </m:e>
                                    </m:d>
                                  </m:e>
                                  <m:sub>
                                    <m:r>
                                      <a:rPr lang="en-GB" sz="1800" b="0" i="1" smtClean="0">
                                        <a:latin typeface="Cambria Math" panose="02040503050406030204" pitchFamily="18" charset="0"/>
                                      </a:rPr>
                                      <m:t>𝑉</m:t>
                                    </m:r>
                                    <m:r>
                                      <a:rPr lang="en-GB" sz="1800" b="0" i="1" smtClean="0">
                                        <a:latin typeface="Cambria Math" panose="02040503050406030204" pitchFamily="18" charset="0"/>
                                      </a:rPr>
                                      <m:t>, </m:t>
                                    </m:r>
                                    <m:r>
                                      <a:rPr lang="en-GB" sz="1800" b="0" i="1" smtClean="0">
                                        <a:latin typeface="Cambria Math" panose="02040503050406030204" pitchFamily="18" charset="0"/>
                                      </a:rPr>
                                      <m:t>𝑇</m:t>
                                    </m:r>
                                  </m:sub>
                                </m:sSub>
                              </m:oMath>
                            </m:oMathPara>
                          </a14:m>
                          <a:endParaRPr lang="en-GB" sz="1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d>
                                      <m:dPr>
                                        <m:ctrlPr>
                                          <a:rPr lang="en-GB" sz="1800" b="0" i="1" smtClean="0">
                                            <a:latin typeface="Cambria Math" panose="02040503050406030204" pitchFamily="18" charset="0"/>
                                          </a:rPr>
                                        </m:ctrlPr>
                                      </m:dPr>
                                      <m:e>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m:t>
                                            </m:r>
                                            <m:r>
                                              <a:rPr lang="en-GB" sz="1800" b="0" i="1" smtClean="0">
                                                <a:latin typeface="Cambria Math" panose="02040503050406030204" pitchFamily="18" charset="0"/>
                                              </a:rPr>
                                              <m:t>𝐺</m:t>
                                            </m:r>
                                          </m:num>
                                          <m:den>
                                            <m:r>
                                              <a:rPr lang="en-GB" sz="1800" b="0" i="1" smtClean="0">
                                                <a:latin typeface="Cambria Math" panose="02040503050406030204" pitchFamily="18" charset="0"/>
                                              </a:rPr>
                                              <m:t>𝜕</m:t>
                                            </m:r>
                                            <m:r>
                                              <a:rPr lang="en-GB" sz="1800" b="0" i="1" smtClean="0">
                                                <a:latin typeface="Cambria Math" panose="02040503050406030204" pitchFamily="18" charset="0"/>
                                              </a:rPr>
                                              <m:t>𝑛</m:t>
                                            </m:r>
                                          </m:den>
                                        </m:f>
                                      </m:e>
                                    </m:d>
                                  </m:e>
                                  <m:sub>
                                    <m:r>
                                      <a:rPr lang="en-GB" sz="1800" b="0" i="1" smtClean="0">
                                        <a:latin typeface="Cambria Math" panose="02040503050406030204" pitchFamily="18" charset="0"/>
                                      </a:rPr>
                                      <m:t>𝑇</m:t>
                                    </m:r>
                                    <m:r>
                                      <a:rPr lang="en-GB" sz="1800" b="0" i="1" smtClean="0">
                                        <a:latin typeface="Cambria Math" panose="02040503050406030204" pitchFamily="18" charset="0"/>
                                      </a:rPr>
                                      <m:t>,</m:t>
                                    </m:r>
                                    <m:r>
                                      <a:rPr lang="en-GB" sz="1800" b="0" i="1" smtClean="0">
                                        <a:latin typeface="Cambria Math" panose="02040503050406030204" pitchFamily="18" charset="0"/>
                                      </a:rPr>
                                      <m:t>𝑝</m:t>
                                    </m:r>
                                  </m:sub>
                                </m:sSub>
                              </m:oMath>
                            </m:oMathPara>
                          </a14:m>
                          <a:endParaRPr lang="en-GB" sz="1800" dirty="0"/>
                        </a:p>
                      </a:txBody>
                      <a:tcPr anchor="ctr"/>
                    </a:tc>
                    <a:extLst>
                      <a:ext uri="{0D108BD9-81ED-4DB2-BD59-A6C34878D82A}">
                        <a16:rowId xmlns:a16="http://schemas.microsoft.com/office/drawing/2014/main" val="3321102877"/>
                      </a:ext>
                    </a:extLst>
                  </a:tr>
                </a:tbl>
              </a:graphicData>
            </a:graphic>
          </p:graphicFrame>
        </mc:Choice>
        <mc:Fallback>
          <p:graphicFrame>
            <p:nvGraphicFramePr>
              <p:cNvPr id="6" name="Table 6">
                <a:extLst>
                  <a:ext uri="{FF2B5EF4-FFF2-40B4-BE49-F238E27FC236}">
                    <a16:creationId xmlns:a16="http://schemas.microsoft.com/office/drawing/2014/main" id="{F382D30C-AB02-2593-7637-6C21E2867A9C}"/>
                  </a:ext>
                </a:extLst>
              </p:cNvPr>
              <p:cNvGraphicFramePr>
                <a:graphicFrameLocks noGrp="1"/>
              </p:cNvGraphicFramePr>
              <p:nvPr>
                <p:extLst>
                  <p:ext uri="{D42A27DB-BD31-4B8C-83A1-F6EECF244321}">
                    <p14:modId xmlns:p14="http://schemas.microsoft.com/office/powerpoint/2010/main" val="745164522"/>
                  </p:ext>
                </p:extLst>
              </p:nvPr>
            </p:nvGraphicFramePr>
            <p:xfrm>
              <a:off x="1884040" y="1473954"/>
              <a:ext cx="6096000" cy="4502597"/>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154618185"/>
                        </a:ext>
                      </a:extLst>
                    </a:gridCol>
                    <a:gridCol w="1219200">
                      <a:extLst>
                        <a:ext uri="{9D8B030D-6E8A-4147-A177-3AD203B41FA5}">
                          <a16:colId xmlns:a16="http://schemas.microsoft.com/office/drawing/2014/main" val="3512247152"/>
                        </a:ext>
                      </a:extLst>
                    </a:gridCol>
                    <a:gridCol w="1219200">
                      <a:extLst>
                        <a:ext uri="{9D8B030D-6E8A-4147-A177-3AD203B41FA5}">
                          <a16:colId xmlns:a16="http://schemas.microsoft.com/office/drawing/2014/main" val="1655185985"/>
                        </a:ext>
                      </a:extLst>
                    </a:gridCol>
                    <a:gridCol w="1219200">
                      <a:extLst>
                        <a:ext uri="{9D8B030D-6E8A-4147-A177-3AD203B41FA5}">
                          <a16:colId xmlns:a16="http://schemas.microsoft.com/office/drawing/2014/main" val="1831632828"/>
                        </a:ext>
                      </a:extLst>
                    </a:gridCol>
                    <a:gridCol w="1219200">
                      <a:extLst>
                        <a:ext uri="{9D8B030D-6E8A-4147-A177-3AD203B41FA5}">
                          <a16:colId xmlns:a16="http://schemas.microsoft.com/office/drawing/2014/main" val="3812083078"/>
                        </a:ext>
                      </a:extLst>
                    </a:gridCol>
                  </a:tblGrid>
                  <a:tr h="370840">
                    <a:tc>
                      <a:txBody>
                        <a:bodyPr/>
                        <a:lstStyle/>
                        <a:p>
                          <a:pPr algn="ctr"/>
                          <a:r>
                            <a:rPr lang="en-GB" sz="1800" dirty="0"/>
                            <a:t>Property</a:t>
                          </a:r>
                        </a:p>
                      </a:txBody>
                      <a:tcPr/>
                    </a:tc>
                    <a:tc>
                      <a:txBody>
                        <a:bodyPr/>
                        <a:lstStyle/>
                        <a:p>
                          <a:endParaRPr lang="en-US"/>
                        </a:p>
                      </a:txBody>
                      <a:tcPr>
                        <a:blipFill>
                          <a:blip r:embed="rId3"/>
                          <a:stretch>
                            <a:fillRect l="-100500" t="-8197" r="-302500" b="-1116393"/>
                          </a:stretch>
                        </a:blipFill>
                      </a:tcPr>
                    </a:tc>
                    <a:tc>
                      <a:txBody>
                        <a:bodyPr/>
                        <a:lstStyle/>
                        <a:p>
                          <a:endParaRPr lang="en-US"/>
                        </a:p>
                      </a:txBody>
                      <a:tcPr>
                        <a:blipFill>
                          <a:blip r:embed="rId3"/>
                          <a:stretch>
                            <a:fillRect l="-199502" t="-8197" r="-200995" b="-1116393"/>
                          </a:stretch>
                        </a:blipFill>
                      </a:tcPr>
                    </a:tc>
                    <a:tc>
                      <a:txBody>
                        <a:bodyPr/>
                        <a:lstStyle/>
                        <a:p>
                          <a:endParaRPr lang="en-US"/>
                        </a:p>
                      </a:txBody>
                      <a:tcPr>
                        <a:blipFill>
                          <a:blip r:embed="rId3"/>
                          <a:stretch>
                            <a:fillRect l="-301000" t="-8197" r="-102000" b="-1116393"/>
                          </a:stretch>
                        </a:blipFill>
                      </a:tcPr>
                    </a:tc>
                    <a:tc>
                      <a:txBody>
                        <a:bodyPr/>
                        <a:lstStyle/>
                        <a:p>
                          <a:endParaRPr lang="en-US"/>
                        </a:p>
                      </a:txBody>
                      <a:tcPr>
                        <a:blipFill>
                          <a:blip r:embed="rId3"/>
                          <a:stretch>
                            <a:fillRect l="-401000" t="-8197" r="-2000" b="-1116393"/>
                          </a:stretch>
                        </a:blipFill>
                      </a:tcPr>
                    </a:tc>
                    <a:extLst>
                      <a:ext uri="{0D108BD9-81ED-4DB2-BD59-A6C34878D82A}">
                        <a16:rowId xmlns:a16="http://schemas.microsoft.com/office/drawing/2014/main" val="2343830510"/>
                      </a:ext>
                    </a:extLst>
                  </a:tr>
                  <a:tr h="775145">
                    <a:tc>
                      <a:txBody>
                        <a:bodyPr/>
                        <a:lstStyle/>
                        <a:p>
                          <a:endParaRPr lang="en-US"/>
                        </a:p>
                      </a:txBody>
                      <a:tcPr>
                        <a:blipFill>
                          <a:blip r:embed="rId3"/>
                          <a:stretch>
                            <a:fillRect l="-500" t="-51969" r="-402500" b="-436220"/>
                          </a:stretch>
                        </a:blipFill>
                      </a:tcPr>
                    </a:tc>
                    <a:tc>
                      <a:txBody>
                        <a:bodyPr/>
                        <a:lstStyle/>
                        <a:p>
                          <a:pPr algn="ctr"/>
                          <a:r>
                            <a:rPr lang="en-GB" sz="1800" dirty="0"/>
                            <a:t>-</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t>-</a:t>
                          </a:r>
                        </a:p>
                        <a:p>
                          <a:pPr algn="ctr"/>
                          <a:endParaRPr lang="en-GB" sz="1800" dirty="0"/>
                        </a:p>
                      </a:txBody>
                      <a:tcPr anchor="ctr"/>
                    </a:tc>
                    <a:tc>
                      <a:txBody>
                        <a:bodyPr/>
                        <a:lstStyle/>
                        <a:p>
                          <a:endParaRPr lang="en-US"/>
                        </a:p>
                      </a:txBody>
                      <a:tcPr anchor="ctr">
                        <a:blipFill>
                          <a:blip r:embed="rId3"/>
                          <a:stretch>
                            <a:fillRect l="-301000" t="-51969" r="-102000" b="-436220"/>
                          </a:stretch>
                        </a:blipFill>
                      </a:tcPr>
                    </a:tc>
                    <a:tc>
                      <a:txBody>
                        <a:bodyPr/>
                        <a:lstStyle/>
                        <a:p>
                          <a:endParaRPr lang="en-US"/>
                        </a:p>
                      </a:txBody>
                      <a:tcPr anchor="ctr">
                        <a:blipFill>
                          <a:blip r:embed="rId3"/>
                          <a:stretch>
                            <a:fillRect l="-401000" t="-51969" r="-2000" b="-436220"/>
                          </a:stretch>
                        </a:blipFill>
                      </a:tcPr>
                    </a:tc>
                    <a:extLst>
                      <a:ext uri="{0D108BD9-81ED-4DB2-BD59-A6C34878D82A}">
                        <a16:rowId xmlns:a16="http://schemas.microsoft.com/office/drawing/2014/main" val="4159077165"/>
                      </a:ext>
                    </a:extLst>
                  </a:tr>
                  <a:tr h="766001">
                    <a:tc>
                      <a:txBody>
                        <a:bodyPr/>
                        <a:lstStyle/>
                        <a:p>
                          <a:endParaRPr lang="en-US"/>
                        </a:p>
                      </a:txBody>
                      <a:tcPr>
                        <a:blipFill>
                          <a:blip r:embed="rId3"/>
                          <a:stretch>
                            <a:fillRect l="-500" t="-153175" r="-402500" b="-339683"/>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t>-</a:t>
                          </a:r>
                        </a:p>
                        <a:p>
                          <a:pPr algn="ctr"/>
                          <a:endParaRPr lang="en-GB" sz="1800" dirty="0"/>
                        </a:p>
                      </a:txBody>
                      <a:tcPr anchor="ctr"/>
                    </a:tc>
                    <a:tc>
                      <a:txBody>
                        <a:bodyPr/>
                        <a:lstStyle/>
                        <a:p>
                          <a:endParaRPr lang="en-US"/>
                        </a:p>
                      </a:txBody>
                      <a:tcPr anchor="ctr">
                        <a:blipFill>
                          <a:blip r:embed="rId3"/>
                          <a:stretch>
                            <a:fillRect l="-199502" t="-153175" r="-200995" b="-339683"/>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t>-</a:t>
                          </a:r>
                        </a:p>
                        <a:p>
                          <a:pPr algn="ctr"/>
                          <a:endParaRPr lang="en-GB" sz="1800" dirty="0"/>
                        </a:p>
                      </a:txBody>
                      <a:tcPr anchor="ctr"/>
                    </a:tc>
                    <a:tc>
                      <a:txBody>
                        <a:bodyPr/>
                        <a:lstStyle/>
                        <a:p>
                          <a:endParaRPr lang="en-US"/>
                        </a:p>
                      </a:txBody>
                      <a:tcPr anchor="ctr">
                        <a:blipFill>
                          <a:blip r:embed="rId3"/>
                          <a:stretch>
                            <a:fillRect l="-401000" t="-153175" r="-2000" b="-339683"/>
                          </a:stretch>
                        </a:blipFill>
                      </a:tcPr>
                    </a:tc>
                    <a:extLst>
                      <a:ext uri="{0D108BD9-81ED-4DB2-BD59-A6C34878D82A}">
                        <a16:rowId xmlns:a16="http://schemas.microsoft.com/office/drawing/2014/main" val="2934060852"/>
                      </a:ext>
                    </a:extLst>
                  </a:tr>
                  <a:tr h="775145">
                    <a:tc>
                      <a:txBody>
                        <a:bodyPr/>
                        <a:lstStyle/>
                        <a:p>
                          <a:endParaRPr lang="en-US"/>
                        </a:p>
                      </a:txBody>
                      <a:tcPr>
                        <a:blipFill>
                          <a:blip r:embed="rId3"/>
                          <a:stretch>
                            <a:fillRect l="-500" t="-249219" r="-402500" b="-234375"/>
                          </a:stretch>
                        </a:blipFill>
                      </a:tcPr>
                    </a:tc>
                    <a:tc>
                      <a:txBody>
                        <a:bodyPr/>
                        <a:lstStyle/>
                        <a:p>
                          <a:endParaRPr lang="en-US"/>
                        </a:p>
                      </a:txBody>
                      <a:tcPr anchor="ctr">
                        <a:blipFill>
                          <a:blip r:embed="rId3"/>
                          <a:stretch>
                            <a:fillRect l="-100500" t="-249219" r="-302500" b="-234375"/>
                          </a:stretch>
                        </a:blipFill>
                      </a:tcPr>
                    </a:tc>
                    <a:tc>
                      <a:txBody>
                        <a:bodyPr/>
                        <a:lstStyle/>
                        <a:p>
                          <a:endParaRPr lang="en-US"/>
                        </a:p>
                      </a:txBody>
                      <a:tcPr anchor="ctr">
                        <a:blipFill>
                          <a:blip r:embed="rId3"/>
                          <a:stretch>
                            <a:fillRect l="-199502" t="-249219" r="-200995" b="-234375"/>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t>-</a:t>
                          </a:r>
                        </a:p>
                        <a:p>
                          <a:pPr algn="ctr"/>
                          <a:endParaRPr lang="en-GB" sz="1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t>-</a:t>
                          </a:r>
                        </a:p>
                        <a:p>
                          <a:pPr algn="ctr"/>
                          <a:endParaRPr lang="en-GB" sz="1800" dirty="0"/>
                        </a:p>
                      </a:txBody>
                      <a:tcPr anchor="ctr"/>
                    </a:tc>
                    <a:extLst>
                      <a:ext uri="{0D108BD9-81ED-4DB2-BD59-A6C34878D82A}">
                        <a16:rowId xmlns:a16="http://schemas.microsoft.com/office/drawing/2014/main" val="2612716171"/>
                      </a:ext>
                    </a:extLst>
                  </a:tr>
                  <a:tr h="1040321">
                    <a:tc>
                      <a:txBody>
                        <a:bodyPr/>
                        <a:lstStyle/>
                        <a:p>
                          <a:endParaRPr lang="en-US"/>
                        </a:p>
                      </a:txBody>
                      <a:tcPr>
                        <a:blipFill>
                          <a:blip r:embed="rId3"/>
                          <a:stretch>
                            <a:fillRect l="-500" t="-261404" r="-402500" b="-75439"/>
                          </a:stretch>
                        </a:blipFill>
                      </a:tcPr>
                    </a:tc>
                    <a:tc>
                      <a:txBody>
                        <a:bodyPr/>
                        <a:lstStyle/>
                        <a:p>
                          <a:endParaRPr lang="en-US"/>
                        </a:p>
                      </a:txBody>
                      <a:tcPr anchor="ctr">
                        <a:blipFill>
                          <a:blip r:embed="rId3"/>
                          <a:stretch>
                            <a:fillRect l="-100500" t="-261404" r="-302500" b="-7543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t>-</a:t>
                          </a:r>
                        </a:p>
                        <a:p>
                          <a:pPr algn="ctr"/>
                          <a:endParaRPr lang="en-GB" sz="1800" dirty="0"/>
                        </a:p>
                      </a:txBody>
                      <a:tcPr anchor="ctr"/>
                    </a:tc>
                    <a:tc>
                      <a:txBody>
                        <a:bodyPr/>
                        <a:lstStyle/>
                        <a:p>
                          <a:endParaRPr lang="en-US"/>
                        </a:p>
                      </a:txBody>
                      <a:tcPr anchor="ctr">
                        <a:blipFill>
                          <a:blip r:embed="rId3"/>
                          <a:stretch>
                            <a:fillRect l="-301000" t="-261404" r="-102000" b="-7543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t>-</a:t>
                          </a:r>
                        </a:p>
                        <a:p>
                          <a:pPr algn="ctr"/>
                          <a:endParaRPr lang="en-GB" sz="1800" dirty="0"/>
                        </a:p>
                      </a:txBody>
                      <a:tcPr anchor="ctr"/>
                    </a:tc>
                    <a:extLst>
                      <a:ext uri="{0D108BD9-81ED-4DB2-BD59-A6C34878D82A}">
                        <a16:rowId xmlns:a16="http://schemas.microsoft.com/office/drawing/2014/main" val="927749174"/>
                      </a:ext>
                    </a:extLst>
                  </a:tr>
                  <a:tr h="775145">
                    <a:tc>
                      <a:txBody>
                        <a:bodyPr/>
                        <a:lstStyle/>
                        <a:p>
                          <a:endParaRPr lang="en-US"/>
                        </a:p>
                      </a:txBody>
                      <a:tcPr anchor="ctr">
                        <a:blipFill>
                          <a:blip r:embed="rId3"/>
                          <a:stretch>
                            <a:fillRect l="-500" t="-486614" r="-402500" b="-1575"/>
                          </a:stretch>
                        </a:blipFill>
                      </a:tcPr>
                    </a:tc>
                    <a:tc>
                      <a:txBody>
                        <a:bodyPr/>
                        <a:lstStyle/>
                        <a:p>
                          <a:endParaRPr lang="en-US"/>
                        </a:p>
                      </a:txBody>
                      <a:tcPr anchor="ctr">
                        <a:blipFill>
                          <a:blip r:embed="rId3"/>
                          <a:stretch>
                            <a:fillRect l="-100500" t="-486614" r="-302500" b="-1575"/>
                          </a:stretch>
                        </a:blipFill>
                      </a:tcPr>
                    </a:tc>
                    <a:tc>
                      <a:txBody>
                        <a:bodyPr/>
                        <a:lstStyle/>
                        <a:p>
                          <a:endParaRPr lang="en-US"/>
                        </a:p>
                      </a:txBody>
                      <a:tcPr anchor="ctr">
                        <a:blipFill>
                          <a:blip r:embed="rId3"/>
                          <a:stretch>
                            <a:fillRect l="-199502" t="-486614" r="-200995" b="-1575"/>
                          </a:stretch>
                        </a:blipFill>
                      </a:tcPr>
                    </a:tc>
                    <a:tc>
                      <a:txBody>
                        <a:bodyPr/>
                        <a:lstStyle/>
                        <a:p>
                          <a:endParaRPr lang="en-US"/>
                        </a:p>
                      </a:txBody>
                      <a:tcPr anchor="ctr">
                        <a:blipFill>
                          <a:blip r:embed="rId3"/>
                          <a:stretch>
                            <a:fillRect l="-301000" t="-486614" r="-102000" b="-1575"/>
                          </a:stretch>
                        </a:blipFill>
                      </a:tcPr>
                    </a:tc>
                    <a:tc>
                      <a:txBody>
                        <a:bodyPr/>
                        <a:lstStyle/>
                        <a:p>
                          <a:endParaRPr lang="en-US"/>
                        </a:p>
                      </a:txBody>
                      <a:tcPr anchor="ctr">
                        <a:blipFill>
                          <a:blip r:embed="rId3"/>
                          <a:stretch>
                            <a:fillRect l="-401000" t="-486614" r="-2000" b="-1575"/>
                          </a:stretch>
                        </a:blipFill>
                      </a:tcPr>
                    </a:tc>
                    <a:extLst>
                      <a:ext uri="{0D108BD9-81ED-4DB2-BD59-A6C34878D82A}">
                        <a16:rowId xmlns:a16="http://schemas.microsoft.com/office/drawing/2014/main" val="3321102877"/>
                      </a:ext>
                    </a:extLst>
                  </a:tr>
                </a:tbl>
              </a:graphicData>
            </a:graphic>
          </p:graphicFrame>
        </mc:Fallback>
      </mc:AlternateContent>
      <p:sp>
        <p:nvSpPr>
          <p:cNvPr id="9" name="TextBox 8">
            <a:extLst>
              <a:ext uri="{FF2B5EF4-FFF2-40B4-BE49-F238E27FC236}">
                <a16:creationId xmlns:a16="http://schemas.microsoft.com/office/drawing/2014/main" id="{AF2F3879-B102-74C4-2AE8-BBDB1029DF1D}"/>
              </a:ext>
            </a:extLst>
          </p:cNvPr>
          <p:cNvSpPr txBox="1"/>
          <p:nvPr/>
        </p:nvSpPr>
        <p:spPr>
          <a:xfrm>
            <a:off x="7809107" y="5846058"/>
            <a:ext cx="623912" cy="377036"/>
          </a:xfrm>
          <a:prstGeom prst="rect">
            <a:avLst/>
          </a:prstGeom>
          <a:noFill/>
        </p:spPr>
        <p:txBody>
          <a:bodyPr wrap="square" rtlCol="0">
            <a:spAutoFit/>
          </a:bodyPr>
          <a:lstStyle/>
          <a:p>
            <a:pPr algn="ctr"/>
            <a:r>
              <a:rPr lang="en-GB" dirty="0">
                <a:latin typeface="Arial"/>
                <a:cs typeface="Arial"/>
              </a:rPr>
              <a:t>[1]</a:t>
            </a:r>
          </a:p>
        </p:txBody>
      </p:sp>
    </p:spTree>
    <p:extLst>
      <p:ext uri="{BB962C8B-B14F-4D97-AF65-F5344CB8AC3E}">
        <p14:creationId xmlns:p14="http://schemas.microsoft.com/office/powerpoint/2010/main" val="192455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E76A-9A08-6138-CC98-6D2F1F22E0B3}"/>
              </a:ext>
            </a:extLst>
          </p:cNvPr>
          <p:cNvSpPr>
            <a:spLocks noGrp="1"/>
          </p:cNvSpPr>
          <p:nvPr>
            <p:ph type="title"/>
          </p:nvPr>
        </p:nvSpPr>
        <p:spPr/>
        <p:txBody>
          <a:bodyPr/>
          <a:lstStyle/>
          <a:p>
            <a:r>
              <a:rPr lang="en-GB" dirty="0"/>
              <a:t>Derivatives of State Functions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3796ED-2016-AB8C-4E46-CC341247A9EF}"/>
                  </a:ext>
                </a:extLst>
              </p:cNvPr>
              <p:cNvSpPr>
                <a:spLocks noGrp="1"/>
              </p:cNvSpPr>
              <p:nvPr>
                <p:ph idx="1"/>
              </p:nvPr>
            </p:nvSpPr>
            <p:spPr/>
            <p:txBody>
              <a:bodyPr/>
              <a:lstStyle/>
              <a:p>
                <a:pPr>
                  <a:spcBef>
                    <a:spcPts val="50"/>
                  </a:spcBef>
                </a:pPr>
                <a:r>
                  <a:rPr lang="en-GB" b="0" dirty="0"/>
                  <a:t>Higher derivative properties like the heat capacity can also be obtained:</a:t>
                </a:r>
                <a:br>
                  <a:rPr lang="en-GB" b="0" dirty="0"/>
                </a:br>
                <a14:m>
                  <m:oMath xmlns:m="http://schemas.openxmlformats.org/officeDocument/2006/math">
                    <m:sSub>
                      <m:sSubPr>
                        <m:ctrlPr>
                          <a:rPr lang="en-GB" b="0" i="1">
                            <a:latin typeface="Cambria Math" panose="02040503050406030204" pitchFamily="18" charset="0"/>
                          </a:rPr>
                        </m:ctrlPr>
                      </m:sSubPr>
                      <m:e>
                        <m:r>
                          <a:rPr lang="en-GB" b="0" i="1">
                            <a:latin typeface="Cambria Math" panose="02040503050406030204" pitchFamily="18" charset="0"/>
                          </a:rPr>
                          <m:t>𝐶</m:t>
                        </m:r>
                      </m:e>
                      <m:sub>
                        <m:r>
                          <m:rPr>
                            <m:sty m:val="p"/>
                          </m:rPr>
                          <a:rPr lang="en-GB" b="0">
                            <a:latin typeface="Cambria Math" panose="02040503050406030204" pitchFamily="18" charset="0"/>
                          </a:rPr>
                          <m:t>v</m:t>
                        </m:r>
                      </m:sub>
                    </m:sSub>
                    <m:r>
                      <a:rPr lang="en-GB" b="0" i="1">
                        <a:latin typeface="Cambria Math" panose="02040503050406030204" pitchFamily="18" charset="0"/>
                      </a:rPr>
                      <m:t>=</m:t>
                    </m:r>
                    <m:r>
                      <a:rPr lang="en-GB" b="0" i="1">
                        <a:latin typeface="Cambria Math" panose="02040503050406030204" pitchFamily="18" charset="0"/>
                      </a:rPr>
                      <m:t>−</m:t>
                    </m:r>
                    <m:r>
                      <a:rPr lang="en-GB" b="0" i="1">
                        <a:latin typeface="Cambria Math" panose="02040503050406030204" pitchFamily="18" charset="0"/>
                      </a:rPr>
                      <m:t>𝑇</m:t>
                    </m:r>
                    <m:d>
                      <m:dPr>
                        <m:ctrlPr>
                          <a:rPr lang="en-GB" b="0" i="1">
                            <a:latin typeface="Cambria Math" panose="02040503050406030204" pitchFamily="18" charset="0"/>
                          </a:rPr>
                        </m:ctrlPr>
                      </m:dPr>
                      <m:e>
                        <m:f>
                          <m:fPr>
                            <m:ctrlPr>
                              <a:rPr lang="en-GB" b="0" i="1">
                                <a:latin typeface="Cambria Math" panose="02040503050406030204" pitchFamily="18" charset="0"/>
                              </a:rPr>
                            </m:ctrlPr>
                          </m:fPr>
                          <m:num>
                            <m:sSup>
                              <m:sSupPr>
                                <m:ctrlPr>
                                  <a:rPr lang="en-GB" b="0" i="1">
                                    <a:latin typeface="Cambria Math" panose="02040503050406030204" pitchFamily="18" charset="0"/>
                                  </a:rPr>
                                </m:ctrlPr>
                              </m:sSupPr>
                              <m:e>
                                <m:r>
                                  <a:rPr lang="en-GB" b="0" i="1">
                                    <a:latin typeface="Cambria Math" panose="02040503050406030204" pitchFamily="18" charset="0"/>
                                  </a:rPr>
                                  <m:t>𝜕</m:t>
                                </m:r>
                              </m:e>
                              <m:sup>
                                <m:r>
                                  <a:rPr lang="en-GB" b="0" i="1">
                                    <a:latin typeface="Cambria Math" panose="02040503050406030204" pitchFamily="18" charset="0"/>
                                  </a:rPr>
                                  <m:t>2</m:t>
                                </m:r>
                              </m:sup>
                            </m:sSup>
                            <m:r>
                              <a:rPr lang="en-GB" b="0" i="1">
                                <a:latin typeface="Cambria Math" panose="02040503050406030204" pitchFamily="18" charset="0"/>
                              </a:rPr>
                              <m:t>𝐴</m:t>
                            </m:r>
                          </m:num>
                          <m:den>
                            <m:r>
                              <a:rPr lang="en-GB" b="0" i="1">
                                <a:latin typeface="Cambria Math" panose="02040503050406030204" pitchFamily="18" charset="0"/>
                              </a:rPr>
                              <m:t>𝜕</m:t>
                            </m:r>
                            <m:sSup>
                              <m:sSupPr>
                                <m:ctrlPr>
                                  <a:rPr lang="en-GB" b="0" i="1">
                                    <a:latin typeface="Cambria Math" panose="02040503050406030204" pitchFamily="18" charset="0"/>
                                  </a:rPr>
                                </m:ctrlPr>
                              </m:sSupPr>
                              <m:e>
                                <m:r>
                                  <a:rPr lang="en-GB" b="0" i="1">
                                    <a:latin typeface="Cambria Math" panose="02040503050406030204" pitchFamily="18" charset="0"/>
                                  </a:rPr>
                                  <m:t>𝑇</m:t>
                                </m:r>
                              </m:e>
                              <m:sup>
                                <m:r>
                                  <a:rPr lang="en-GB" b="0" i="1">
                                    <a:latin typeface="Cambria Math" panose="02040503050406030204" pitchFamily="18" charset="0"/>
                                  </a:rPr>
                                  <m:t>2</m:t>
                                </m:r>
                              </m:sup>
                            </m:sSup>
                          </m:den>
                        </m:f>
                      </m:e>
                    </m:d>
                  </m:oMath>
                </a14:m>
                <a:endParaRPr lang="en-GB" b="0" dirty="0"/>
              </a:p>
              <a:p>
                <a:pPr marL="0" indent="0">
                  <a:spcBef>
                    <a:spcPts val="50"/>
                  </a:spcBef>
                  <a:buNone/>
                </a:pPr>
                <a:br>
                  <a:rPr lang="en-GB" b="0" dirty="0"/>
                </a:b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m:rPr>
                              <m:sty m:val="p"/>
                            </m:rPr>
                            <a:rPr lang="en-GB" b="0" i="0" smtClean="0">
                              <a:latin typeface="Cambria Math" panose="02040503050406030204" pitchFamily="18" charset="0"/>
                            </a:rPr>
                            <m:t>p</m:t>
                          </m:r>
                        </m:sub>
                      </m:sSub>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𝐴</m:t>
                              </m:r>
                            </m:num>
                            <m:den>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𝑇</m:t>
                                  </m:r>
                                </m:e>
                                <m:sup>
                                  <m:r>
                                    <a:rPr lang="en-GB" b="0" i="1" smtClean="0">
                                      <a:latin typeface="Cambria Math" panose="02040503050406030204" pitchFamily="18" charset="0"/>
                                    </a:rPr>
                                    <m:t>2</m:t>
                                  </m:r>
                                </m:sup>
                              </m:sSup>
                            </m:den>
                          </m:f>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𝐴</m:t>
                                      </m:r>
                                    </m:num>
                                    <m:den>
                                      <m:r>
                                        <a:rPr lang="en-GB" b="0" i="1" smtClean="0">
                                          <a:latin typeface="Cambria Math" panose="02040503050406030204" pitchFamily="18" charset="0"/>
                                        </a:rPr>
                                        <m:t>𝜕</m:t>
                                      </m:r>
                                      <m:r>
                                        <a:rPr lang="en-GB" b="0" i="1" smtClean="0">
                                          <a:latin typeface="Cambria Math" panose="02040503050406030204" pitchFamily="18" charset="0"/>
                                        </a:rPr>
                                        <m:t>𝑉</m:t>
                                      </m:r>
                                      <m:r>
                                        <a:rPr lang="en-GB" b="0" i="1" smtClean="0">
                                          <a:latin typeface="Cambria Math" panose="02040503050406030204" pitchFamily="18" charset="0"/>
                                        </a:rPr>
                                        <m:t>𝜕</m:t>
                                      </m:r>
                                      <m:r>
                                        <a:rPr lang="en-GB" b="0" i="1" smtClean="0">
                                          <a:latin typeface="Cambria Math" panose="02040503050406030204" pitchFamily="18" charset="0"/>
                                        </a:rPr>
                                        <m:t>𝑇</m:t>
                                      </m:r>
                                    </m:den>
                                  </m:f>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𝐴</m:t>
                                      </m:r>
                                    </m:num>
                                    <m:den>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𝑉</m:t>
                                          </m:r>
                                        </m:e>
                                        <m:sup>
                                          <m:r>
                                            <a:rPr lang="en-GB" b="0" i="1" smtClean="0">
                                              <a:latin typeface="Cambria Math" panose="02040503050406030204" pitchFamily="18" charset="0"/>
                                            </a:rPr>
                                            <m:t>2</m:t>
                                          </m:r>
                                        </m:sup>
                                      </m:sSup>
                                    </m:den>
                                  </m:f>
                                </m:e>
                              </m:d>
                            </m:e>
                            <m:sup>
                              <m:r>
                                <a:rPr lang="en-GB" b="0" i="1" smtClean="0">
                                  <a:latin typeface="Cambria Math" panose="02040503050406030204" pitchFamily="18" charset="0"/>
                                </a:rPr>
                                <m:t>−1</m:t>
                              </m:r>
                            </m:sup>
                          </m:sSup>
                        </m:e>
                      </m:d>
                    </m:oMath>
                  </m:oMathPara>
                </a14:m>
                <a:br>
                  <a:rPr lang="en-GB" b="0" dirty="0"/>
                </a:br>
                <a:endParaRPr lang="en-GB" b="0" dirty="0"/>
              </a:p>
              <a:p>
                <a:endParaRPr lang="en-GB" b="0" dirty="0"/>
              </a:p>
              <a:p>
                <a:r>
                  <a:rPr lang="en-GB" b="0" dirty="0"/>
                  <a:t>These expressions can grow quite large!</a:t>
                </a:r>
              </a:p>
            </p:txBody>
          </p:sp>
        </mc:Choice>
        <mc:Fallback>
          <p:sp>
            <p:nvSpPr>
              <p:cNvPr id="3" name="Content Placeholder 2">
                <a:extLst>
                  <a:ext uri="{FF2B5EF4-FFF2-40B4-BE49-F238E27FC236}">
                    <a16:creationId xmlns:a16="http://schemas.microsoft.com/office/drawing/2014/main" id="{E73796ED-2016-AB8C-4E46-CC341247A9EF}"/>
                  </a:ext>
                </a:extLst>
              </p:cNvPr>
              <p:cNvSpPr>
                <a:spLocks noGrp="1" noRot="1" noChangeAspect="1" noMove="1" noResize="1" noEditPoints="1" noAdjustHandles="1" noChangeArrowheads="1" noChangeShapeType="1" noTextEdit="1"/>
              </p:cNvSpPr>
              <p:nvPr>
                <p:ph idx="1"/>
              </p:nvPr>
            </p:nvSpPr>
            <p:spPr>
              <a:blipFill>
                <a:blip r:embed="rId3"/>
                <a:stretch>
                  <a:fillRect l="-1303" t="-1392" r="-1303"/>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32AC40B6-1A2E-6A36-D95A-BB47CC074F9B}"/>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9555E5BC-6577-C51A-E7D6-4A1D170F510E}"/>
              </a:ext>
            </a:extLst>
          </p:cNvPr>
          <p:cNvSpPr>
            <a:spLocks noGrp="1"/>
          </p:cNvSpPr>
          <p:nvPr>
            <p:ph type="sldNum" sz="quarter" idx="4"/>
          </p:nvPr>
        </p:nvSpPr>
        <p:spPr/>
        <p:txBody>
          <a:bodyPr/>
          <a:lstStyle/>
          <a:p>
            <a:pPr algn="ctr"/>
            <a:r>
              <a:rPr lang="en-US"/>
              <a:t>Slide </a:t>
            </a:r>
            <a:fld id="{3C70A08B-371D-5A4D-978C-9F5470823ED6}" type="slidenum">
              <a:rPr lang="en-US" smtClean="0"/>
              <a:pPr algn="ctr"/>
              <a:t>13</a:t>
            </a:fld>
            <a:endParaRPr lang="en-US" dirty="0"/>
          </a:p>
        </p:txBody>
      </p:sp>
    </p:spTree>
    <p:extLst>
      <p:ext uri="{BB962C8B-B14F-4D97-AF65-F5344CB8AC3E}">
        <p14:creationId xmlns:p14="http://schemas.microsoft.com/office/powerpoint/2010/main" val="1127351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961F-E09D-FC61-6DAE-0A1A74F0582E}"/>
              </a:ext>
            </a:extLst>
          </p:cNvPr>
          <p:cNvSpPr>
            <a:spLocks noGrp="1"/>
          </p:cNvSpPr>
          <p:nvPr>
            <p:ph type="title"/>
          </p:nvPr>
        </p:nvSpPr>
        <p:spPr/>
        <p:txBody>
          <a:bodyPr>
            <a:normAutofit fontScale="90000"/>
          </a:bodyPr>
          <a:lstStyle/>
          <a:p>
            <a:r>
              <a:rPr lang="en-GB" dirty="0"/>
              <a:t>Applications to Equations of State</a:t>
            </a:r>
          </a:p>
        </p:txBody>
      </p:sp>
      <p:sp>
        <p:nvSpPr>
          <p:cNvPr id="3" name="Content Placeholder 2">
            <a:extLst>
              <a:ext uri="{FF2B5EF4-FFF2-40B4-BE49-F238E27FC236}">
                <a16:creationId xmlns:a16="http://schemas.microsoft.com/office/drawing/2014/main" id="{4FA2CC38-226C-8267-F83A-F4D43460B8EF}"/>
              </a:ext>
            </a:extLst>
          </p:cNvPr>
          <p:cNvSpPr>
            <a:spLocks noGrp="1"/>
          </p:cNvSpPr>
          <p:nvPr>
            <p:ph idx="1"/>
          </p:nvPr>
        </p:nvSpPr>
        <p:spPr/>
        <p:txBody>
          <a:bodyPr/>
          <a:lstStyle/>
          <a:p>
            <a:r>
              <a:rPr lang="en-GB" b="0" dirty="0"/>
              <a:t>These derivative relations form the basis for the </a:t>
            </a:r>
            <a:r>
              <a:rPr lang="en-GB" dirty="0"/>
              <a:t>fundamental structure</a:t>
            </a:r>
            <a:r>
              <a:rPr lang="en-GB" b="0" dirty="0"/>
              <a:t> of </a:t>
            </a:r>
            <a:r>
              <a:rPr lang="en-GB" b="0" dirty="0" err="1"/>
              <a:t>Clapeyron.jl</a:t>
            </a:r>
            <a:r>
              <a:rPr lang="en-GB" b="0" dirty="0"/>
              <a:t>, the package underpinning much of this course</a:t>
            </a:r>
          </a:p>
          <a:p>
            <a:r>
              <a:rPr lang="en-GB" b="0" dirty="0"/>
              <a:t>By defining a single relation, we can slot any equation of state into a </a:t>
            </a:r>
            <a:r>
              <a:rPr lang="en-GB" dirty="0"/>
              <a:t>universal format</a:t>
            </a:r>
            <a:r>
              <a:rPr lang="en-GB" b="0" dirty="0"/>
              <a:t>, differentiating it to obtain properties of interest</a:t>
            </a:r>
          </a:p>
          <a:p>
            <a:r>
              <a:rPr lang="en-GB" b="0" dirty="0"/>
              <a:t>The question is now which state function to use!</a:t>
            </a:r>
          </a:p>
        </p:txBody>
      </p:sp>
      <p:sp>
        <p:nvSpPr>
          <p:cNvPr id="4" name="Footer Placeholder 3">
            <a:extLst>
              <a:ext uri="{FF2B5EF4-FFF2-40B4-BE49-F238E27FC236}">
                <a16:creationId xmlns:a16="http://schemas.microsoft.com/office/drawing/2014/main" id="{4CE7C836-D6A8-0A33-1E82-4C36A1BBBCAA}"/>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28938A56-FB43-1DFC-ED3C-4F23B156340E}"/>
              </a:ext>
            </a:extLst>
          </p:cNvPr>
          <p:cNvSpPr>
            <a:spLocks noGrp="1"/>
          </p:cNvSpPr>
          <p:nvPr>
            <p:ph type="sldNum" sz="quarter" idx="4"/>
          </p:nvPr>
        </p:nvSpPr>
        <p:spPr/>
        <p:txBody>
          <a:bodyPr/>
          <a:lstStyle/>
          <a:p>
            <a:pPr algn="ctr"/>
            <a:r>
              <a:rPr lang="en-US"/>
              <a:t>Slide </a:t>
            </a:r>
            <a:fld id="{3C70A08B-371D-5A4D-978C-9F5470823ED6}" type="slidenum">
              <a:rPr lang="en-US" smtClean="0"/>
              <a:pPr algn="ctr"/>
              <a:t>14</a:t>
            </a:fld>
            <a:endParaRPr lang="en-US" dirty="0"/>
          </a:p>
        </p:txBody>
      </p:sp>
    </p:spTree>
    <p:extLst>
      <p:ext uri="{BB962C8B-B14F-4D97-AF65-F5344CB8AC3E}">
        <p14:creationId xmlns:p14="http://schemas.microsoft.com/office/powerpoint/2010/main" val="2207844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7CA7-5F72-815B-19F9-88DAF8CEEEED}"/>
              </a:ext>
            </a:extLst>
          </p:cNvPr>
          <p:cNvSpPr>
            <a:spLocks noGrp="1"/>
          </p:cNvSpPr>
          <p:nvPr>
            <p:ph type="title"/>
          </p:nvPr>
        </p:nvSpPr>
        <p:spPr/>
        <p:txBody>
          <a:bodyPr>
            <a:normAutofit fontScale="90000"/>
          </a:bodyPr>
          <a:lstStyle/>
          <a:p>
            <a:r>
              <a:rPr lang="en-GB" dirty="0"/>
              <a:t>Applications to Equations of State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3DFD0D-BE08-9971-06B0-8426D6B8EB3C}"/>
                  </a:ext>
                </a:extLst>
              </p:cNvPr>
              <p:cNvSpPr>
                <a:spLocks noGrp="1"/>
              </p:cNvSpPr>
              <p:nvPr>
                <p:ph idx="1"/>
              </p:nvPr>
            </p:nvSpPr>
            <p:spPr/>
            <p:txBody>
              <a:bodyPr>
                <a:normAutofit/>
              </a:bodyPr>
              <a:lstStyle/>
              <a:p>
                <a:r>
                  <a:rPr lang="en-GB" b="0" dirty="0"/>
                  <a:t>Generally, equations of state are defined as functions of </a:t>
                </a:r>
                <a14:m>
                  <m:oMath xmlns:m="http://schemas.openxmlformats.org/officeDocument/2006/math">
                    <m:r>
                      <a:rPr lang="en-GB" b="0" i="1" smtClean="0">
                        <a:latin typeface="Cambria Math" panose="02040503050406030204" pitchFamily="18" charset="0"/>
                      </a:rPr>
                      <m:t>𝑉</m:t>
                    </m:r>
                  </m:oMath>
                </a14:m>
                <a:r>
                  <a:rPr lang="en-GB" b="0" dirty="0"/>
                  <a:t> and </a:t>
                </a:r>
                <a14:m>
                  <m:oMath xmlns:m="http://schemas.openxmlformats.org/officeDocument/2006/math">
                    <m:r>
                      <a:rPr lang="en-GB" b="0" i="1" smtClean="0">
                        <a:latin typeface="Cambria Math" panose="02040503050406030204" pitchFamily="18" charset="0"/>
                      </a:rPr>
                      <m:t>𝑇</m:t>
                    </m:r>
                  </m:oMath>
                </a14:m>
                <a:endParaRPr lang="en-GB" b="0" dirty="0"/>
              </a:p>
              <a:p>
                <a:r>
                  <a:rPr lang="en-GB" b="0" dirty="0"/>
                  <a:t>For example, the van der Waals (</a:t>
                </a:r>
                <a:r>
                  <a:rPr lang="en-GB" b="0" dirty="0" err="1"/>
                  <a:t>vdW</a:t>
                </a:r>
                <a:r>
                  <a:rPr lang="en-GB" b="0" dirty="0"/>
                  <a:t>) equation of state is written as </a:t>
                </a:r>
                <a:br>
                  <a:rPr lang="en-GB" b="0" dirty="0"/>
                </a:b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𝑉</m:t>
                        </m:r>
                        <m:r>
                          <a:rPr lang="en-GB" b="0" i="1" smtClean="0">
                            <a:latin typeface="Cambria Math" panose="02040503050406030204" pitchFamily="18" charset="0"/>
                          </a:rPr>
                          <m:t>,</m:t>
                        </m:r>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𝑛</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𝑅𝑇</m:t>
                        </m:r>
                      </m:num>
                      <m:den>
                        <m:r>
                          <a:rPr lang="en-GB" b="0" i="1" smtClean="0">
                            <a:latin typeface="Cambria Math" panose="02040503050406030204" pitchFamily="18" charset="0"/>
                          </a:rPr>
                          <m:t>𝑉</m:t>
                        </m:r>
                        <m:r>
                          <a:rPr lang="en-GB" b="0" i="1" smtClean="0">
                            <a:latin typeface="Cambria Math" panose="02040503050406030204" pitchFamily="18" charset="0"/>
                          </a:rPr>
                          <m:t>−</m:t>
                        </m:r>
                        <m:r>
                          <a:rPr lang="en-GB" b="0" i="1" smtClean="0">
                            <a:latin typeface="Cambria Math" panose="02040503050406030204" pitchFamily="18" charset="0"/>
                          </a:rPr>
                          <m:t>𝑏</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𝑎</m:t>
                        </m:r>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𝑉</m:t>
                            </m:r>
                          </m:e>
                          <m:sup>
                            <m:r>
                              <a:rPr lang="en-GB" b="0" i="1" smtClean="0">
                                <a:latin typeface="Cambria Math" panose="02040503050406030204" pitchFamily="18" charset="0"/>
                              </a:rPr>
                              <m:t>2</m:t>
                            </m:r>
                          </m:sup>
                        </m:sSup>
                      </m:den>
                    </m:f>
                  </m:oMath>
                </a14:m>
                <a:endParaRPr lang="en-GB" b="0" dirty="0"/>
              </a:p>
              <a:p>
                <a:r>
                  <a:rPr lang="en-GB" b="0" dirty="0"/>
                  <a:t>To solve for volume analytically becomes inconvenient for </a:t>
                </a:r>
                <a:r>
                  <a:rPr lang="en-GB" b="0" dirty="0" err="1"/>
                  <a:t>vdW</a:t>
                </a:r>
                <a:r>
                  <a:rPr lang="en-GB" b="0" dirty="0"/>
                  <a:t>, and impossible for more complex equations</a:t>
                </a:r>
              </a:p>
            </p:txBody>
          </p:sp>
        </mc:Choice>
        <mc:Fallback>
          <p:sp>
            <p:nvSpPr>
              <p:cNvPr id="3" name="Content Placeholder 2">
                <a:extLst>
                  <a:ext uri="{FF2B5EF4-FFF2-40B4-BE49-F238E27FC236}">
                    <a16:creationId xmlns:a16="http://schemas.microsoft.com/office/drawing/2014/main" id="{CA3DFD0D-BE08-9971-06B0-8426D6B8EB3C}"/>
                  </a:ext>
                </a:extLst>
              </p:cNvPr>
              <p:cNvSpPr>
                <a:spLocks noGrp="1" noRot="1" noChangeAspect="1" noMove="1" noResize="1" noEditPoints="1" noAdjustHandles="1" noChangeArrowheads="1" noChangeShapeType="1" noTextEdit="1"/>
              </p:cNvSpPr>
              <p:nvPr>
                <p:ph idx="1"/>
              </p:nvPr>
            </p:nvSpPr>
            <p:spPr>
              <a:blipFill>
                <a:blip r:embed="rId3"/>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CBD60ADB-91EC-A1D6-1010-11ED9ADE907D}"/>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3C637A0E-DB57-E4DC-1D8A-666351A0C1DE}"/>
              </a:ext>
            </a:extLst>
          </p:cNvPr>
          <p:cNvSpPr>
            <a:spLocks noGrp="1"/>
          </p:cNvSpPr>
          <p:nvPr>
            <p:ph type="sldNum" sz="quarter" idx="4"/>
          </p:nvPr>
        </p:nvSpPr>
        <p:spPr/>
        <p:txBody>
          <a:bodyPr/>
          <a:lstStyle/>
          <a:p>
            <a:pPr algn="ctr"/>
            <a:r>
              <a:rPr lang="en-US"/>
              <a:t>Slide </a:t>
            </a:r>
            <a:fld id="{3C70A08B-371D-5A4D-978C-9F5470823ED6}" type="slidenum">
              <a:rPr lang="en-US" smtClean="0"/>
              <a:pPr algn="ctr"/>
              <a:t>15</a:t>
            </a:fld>
            <a:endParaRPr lang="en-US" dirty="0"/>
          </a:p>
        </p:txBody>
      </p:sp>
    </p:spTree>
    <p:extLst>
      <p:ext uri="{BB962C8B-B14F-4D97-AF65-F5344CB8AC3E}">
        <p14:creationId xmlns:p14="http://schemas.microsoft.com/office/powerpoint/2010/main" val="2081709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7CA7-5F72-815B-19F9-88DAF8CEEEED}"/>
              </a:ext>
            </a:extLst>
          </p:cNvPr>
          <p:cNvSpPr>
            <a:spLocks noGrp="1"/>
          </p:cNvSpPr>
          <p:nvPr>
            <p:ph type="title"/>
          </p:nvPr>
        </p:nvSpPr>
        <p:spPr/>
        <p:txBody>
          <a:bodyPr>
            <a:normAutofit fontScale="90000"/>
          </a:bodyPr>
          <a:lstStyle/>
          <a:p>
            <a:r>
              <a:rPr lang="en-GB" dirty="0"/>
              <a:t>Applications to Equations of State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3DFD0D-BE08-9971-06B0-8426D6B8EB3C}"/>
                  </a:ext>
                </a:extLst>
              </p:cNvPr>
              <p:cNvSpPr>
                <a:spLocks noGrp="1"/>
              </p:cNvSpPr>
              <p:nvPr>
                <p:ph idx="1"/>
              </p:nvPr>
            </p:nvSpPr>
            <p:spPr/>
            <p:txBody>
              <a:bodyPr>
                <a:normAutofit/>
              </a:bodyPr>
              <a:lstStyle/>
              <a:p>
                <a:r>
                  <a:rPr lang="en-GB" b="0" dirty="0"/>
                  <a:t>Therefore, we should choose to specify the volume. This leaves us with either the </a:t>
                </a:r>
                <a:r>
                  <a:rPr lang="en-GB" dirty="0"/>
                  <a:t>internal energy </a:t>
                </a:r>
                <a14:m>
                  <m:oMath xmlns:m="http://schemas.openxmlformats.org/officeDocument/2006/math">
                    <m:r>
                      <a:rPr lang="en-GB" b="1" i="1" smtClean="0">
                        <a:latin typeface="Cambria Math" panose="02040503050406030204" pitchFamily="18" charset="0"/>
                      </a:rPr>
                      <m:t>𝑼</m:t>
                    </m:r>
                  </m:oMath>
                </a14:m>
                <a:r>
                  <a:rPr lang="en-GB" b="0" dirty="0"/>
                  <a:t> or the </a:t>
                </a:r>
                <a:r>
                  <a:rPr lang="en-GB" dirty="0"/>
                  <a:t>Helmholtz free energy </a:t>
                </a:r>
                <a14:m>
                  <m:oMath xmlns:m="http://schemas.openxmlformats.org/officeDocument/2006/math">
                    <m:r>
                      <a:rPr lang="en-GB" b="1" i="1" smtClean="0">
                        <a:latin typeface="Cambria Math" panose="02040503050406030204" pitchFamily="18" charset="0"/>
                      </a:rPr>
                      <m:t>𝑨</m:t>
                    </m:r>
                  </m:oMath>
                </a14:m>
                <a:endParaRPr lang="en-GB" dirty="0"/>
              </a:p>
              <a:p>
                <a:r>
                  <a:rPr lang="en-GB" b="0" dirty="0"/>
                  <a:t>The </a:t>
                </a:r>
                <a:r>
                  <a:rPr lang="en-GB" dirty="0"/>
                  <a:t>internal energy relies on the specification of entropy </a:t>
                </a:r>
                <a14:m>
                  <m:oMath xmlns:m="http://schemas.openxmlformats.org/officeDocument/2006/math">
                    <m:r>
                      <a:rPr lang="en-GB" b="1" i="1" smtClean="0">
                        <a:latin typeface="Cambria Math" panose="02040503050406030204" pitchFamily="18" charset="0"/>
                      </a:rPr>
                      <m:t>𝑺</m:t>
                    </m:r>
                  </m:oMath>
                </a14:m>
                <a:r>
                  <a:rPr lang="en-GB" b="0" dirty="0"/>
                  <a:t>, which can be difficult to work with</a:t>
                </a:r>
              </a:p>
              <a:p>
                <a:r>
                  <a:rPr lang="en-GB" b="0" dirty="0"/>
                  <a:t>This leaves us with just the Helmholtz free energy, a function of the temperature </a:t>
                </a:r>
                <a14:m>
                  <m:oMath xmlns:m="http://schemas.openxmlformats.org/officeDocument/2006/math">
                    <m:r>
                      <a:rPr lang="en-GB" b="0" i="1" smtClean="0">
                        <a:latin typeface="Cambria Math" panose="02040503050406030204" pitchFamily="18" charset="0"/>
                      </a:rPr>
                      <m:t>𝑇</m:t>
                    </m:r>
                  </m:oMath>
                </a14:m>
                <a:r>
                  <a:rPr lang="en-GB" b="0" dirty="0"/>
                  <a:t> and the volume </a:t>
                </a:r>
                <a14:m>
                  <m:oMath xmlns:m="http://schemas.openxmlformats.org/officeDocument/2006/math">
                    <m:r>
                      <a:rPr lang="en-GB" b="0" i="1" smtClean="0">
                        <a:latin typeface="Cambria Math" panose="02040503050406030204" pitchFamily="18" charset="0"/>
                      </a:rPr>
                      <m:t>𝑉</m:t>
                    </m:r>
                  </m:oMath>
                </a14:m>
                <a:endParaRPr lang="en-GB" b="0" dirty="0"/>
              </a:p>
            </p:txBody>
          </p:sp>
        </mc:Choice>
        <mc:Fallback>
          <p:sp>
            <p:nvSpPr>
              <p:cNvPr id="3" name="Content Placeholder 2">
                <a:extLst>
                  <a:ext uri="{FF2B5EF4-FFF2-40B4-BE49-F238E27FC236}">
                    <a16:creationId xmlns:a16="http://schemas.microsoft.com/office/drawing/2014/main" id="{CA3DFD0D-BE08-9971-06B0-8426D6B8EB3C}"/>
                  </a:ext>
                </a:extLst>
              </p:cNvPr>
              <p:cNvSpPr>
                <a:spLocks noGrp="1" noRot="1" noChangeAspect="1" noMove="1" noResize="1" noEditPoints="1" noAdjustHandles="1" noChangeArrowheads="1" noChangeShapeType="1" noTextEdit="1"/>
              </p:cNvSpPr>
              <p:nvPr>
                <p:ph idx="1"/>
              </p:nvPr>
            </p:nvSpPr>
            <p:spPr>
              <a:blipFill>
                <a:blip r:embed="rId2"/>
                <a:stretch>
                  <a:fillRect l="-1303" t="-1392" r="-724"/>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CBD60ADB-91EC-A1D6-1010-11ED9ADE907D}"/>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3C637A0E-DB57-E4DC-1D8A-666351A0C1DE}"/>
              </a:ext>
            </a:extLst>
          </p:cNvPr>
          <p:cNvSpPr>
            <a:spLocks noGrp="1"/>
          </p:cNvSpPr>
          <p:nvPr>
            <p:ph type="sldNum" sz="quarter" idx="4"/>
          </p:nvPr>
        </p:nvSpPr>
        <p:spPr/>
        <p:txBody>
          <a:bodyPr/>
          <a:lstStyle/>
          <a:p>
            <a:pPr algn="ctr"/>
            <a:r>
              <a:rPr lang="en-US"/>
              <a:t>Slide </a:t>
            </a:r>
            <a:fld id="{3C70A08B-371D-5A4D-978C-9F5470823ED6}" type="slidenum">
              <a:rPr lang="en-US" smtClean="0"/>
              <a:pPr algn="ctr"/>
              <a:t>16</a:t>
            </a:fld>
            <a:endParaRPr lang="en-US" dirty="0"/>
          </a:p>
        </p:txBody>
      </p:sp>
    </p:spTree>
    <p:extLst>
      <p:ext uri="{BB962C8B-B14F-4D97-AF65-F5344CB8AC3E}">
        <p14:creationId xmlns:p14="http://schemas.microsoft.com/office/powerpoint/2010/main" val="3037260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1BB0-C2FC-3073-6C3B-0DC3D5E22982}"/>
              </a:ext>
            </a:extLst>
          </p:cNvPr>
          <p:cNvSpPr>
            <a:spLocks noGrp="1"/>
          </p:cNvSpPr>
          <p:nvPr>
            <p:ph type="title"/>
          </p:nvPr>
        </p:nvSpPr>
        <p:spPr/>
        <p:txBody>
          <a:bodyPr/>
          <a:lstStyle/>
          <a:p>
            <a:r>
              <a:rPr lang="en-GB" dirty="0"/>
              <a:t>Helmholtz free energy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F7EDAA-8869-E778-E7C6-8D14A6D95DD3}"/>
                  </a:ext>
                </a:extLst>
              </p:cNvPr>
              <p:cNvSpPr>
                <a:spLocks noGrp="1"/>
              </p:cNvSpPr>
              <p:nvPr>
                <p:ph idx="1"/>
              </p:nvPr>
            </p:nvSpPr>
            <p:spPr/>
            <p:txBody>
              <a:bodyPr/>
              <a:lstStyle/>
              <a:p>
                <a:r>
                  <a:rPr lang="en-GB" b="0" dirty="0"/>
                  <a:t>The Helmholtz free energy is the </a:t>
                </a:r>
                <a:r>
                  <a:rPr lang="en-GB" dirty="0"/>
                  <a:t>common interface</a:t>
                </a:r>
                <a:r>
                  <a:rPr lang="en-GB" b="0" dirty="0"/>
                  <a:t> by which every equation of state defined within Clapeyron is defined!</a:t>
                </a:r>
              </a:p>
              <a:p>
                <a:r>
                  <a:rPr lang="en-GB" b="0" dirty="0"/>
                  <a:t>This function is called </a:t>
                </a:r>
                <a14:m>
                  <m:oMath xmlns:m="http://schemas.openxmlformats.org/officeDocument/2006/math">
                    <m:r>
                      <m:rPr>
                        <m:sty m:val="p"/>
                      </m:rPr>
                      <a:rPr lang="en-GB" b="0" i="0" smtClean="0">
                        <a:latin typeface="Cambria Math" panose="02040503050406030204" pitchFamily="18" charset="0"/>
                      </a:rPr>
                      <m:t>eos</m:t>
                    </m:r>
                  </m:oMath>
                </a14:m>
                <a:r>
                  <a:rPr lang="en-GB" b="0" dirty="0"/>
                  <a:t>, and almost any call to a function within the package will pass through it</a:t>
                </a:r>
              </a:p>
            </p:txBody>
          </p:sp>
        </mc:Choice>
        <mc:Fallback>
          <p:sp>
            <p:nvSpPr>
              <p:cNvPr id="3" name="Content Placeholder 2">
                <a:extLst>
                  <a:ext uri="{FF2B5EF4-FFF2-40B4-BE49-F238E27FC236}">
                    <a16:creationId xmlns:a16="http://schemas.microsoft.com/office/drawing/2014/main" id="{7FF7EDAA-8869-E778-E7C6-8D14A6D95DD3}"/>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BCC9721A-649B-27AA-5CDD-502C27B085C4}"/>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314E8BE1-9057-5FF3-8FA3-3BC65665D678}"/>
              </a:ext>
            </a:extLst>
          </p:cNvPr>
          <p:cNvSpPr>
            <a:spLocks noGrp="1"/>
          </p:cNvSpPr>
          <p:nvPr>
            <p:ph type="sldNum" sz="quarter" idx="4"/>
          </p:nvPr>
        </p:nvSpPr>
        <p:spPr/>
        <p:txBody>
          <a:bodyPr/>
          <a:lstStyle/>
          <a:p>
            <a:pPr algn="ctr"/>
            <a:r>
              <a:rPr lang="en-US"/>
              <a:t>Slide </a:t>
            </a:r>
            <a:fld id="{3C70A08B-371D-5A4D-978C-9F5470823ED6}" type="slidenum">
              <a:rPr lang="en-US" smtClean="0"/>
              <a:pPr algn="ctr"/>
              <a:t>17</a:t>
            </a:fld>
            <a:endParaRPr lang="en-US" dirty="0"/>
          </a:p>
        </p:txBody>
      </p:sp>
    </p:spTree>
    <p:extLst>
      <p:ext uri="{BB962C8B-B14F-4D97-AF65-F5344CB8AC3E}">
        <p14:creationId xmlns:p14="http://schemas.microsoft.com/office/powerpoint/2010/main" val="2529661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E909-180D-E50A-D446-352319A36A80}"/>
              </a:ext>
            </a:extLst>
          </p:cNvPr>
          <p:cNvSpPr>
            <a:spLocks noGrp="1"/>
          </p:cNvSpPr>
          <p:nvPr>
            <p:ph type="title"/>
          </p:nvPr>
        </p:nvSpPr>
        <p:spPr/>
        <p:txBody>
          <a:bodyPr/>
          <a:lstStyle/>
          <a:p>
            <a:r>
              <a:rPr lang="en-GB" dirty="0"/>
              <a:t>Obtaining derivatives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F7EE07-371D-0130-DC01-EC5052548111}"/>
                  </a:ext>
                </a:extLst>
              </p:cNvPr>
              <p:cNvSpPr>
                <a:spLocks noGrp="1"/>
              </p:cNvSpPr>
              <p:nvPr>
                <p:ph idx="1"/>
              </p:nvPr>
            </p:nvSpPr>
            <p:spPr/>
            <p:txBody>
              <a:bodyPr/>
              <a:lstStyle/>
              <a:p>
                <a:r>
                  <a:rPr lang="en-GB" b="0" dirty="0"/>
                  <a:t>However, one issue has not been discussed – how do we obtain the derivatives of our </a:t>
                </a:r>
                <a14:m>
                  <m:oMath xmlns:m="http://schemas.openxmlformats.org/officeDocument/2006/math">
                    <m:r>
                      <m:rPr>
                        <m:sty m:val="p"/>
                      </m:rPr>
                      <a:rPr lang="en-GB" b="0" i="0" smtClean="0">
                        <a:latin typeface="Cambria Math" panose="02040503050406030204" pitchFamily="18" charset="0"/>
                      </a:rPr>
                      <m:t>eos</m:t>
                    </m:r>
                  </m:oMath>
                </a14:m>
                <a:r>
                  <a:rPr lang="en-GB" b="0" dirty="0"/>
                  <a:t> function?</a:t>
                </a:r>
              </a:p>
              <a:p>
                <a:r>
                  <a:rPr lang="en-GB" b="0" dirty="0"/>
                  <a:t>This is where </a:t>
                </a:r>
                <a:r>
                  <a:rPr lang="en-GB" dirty="0"/>
                  <a:t>automatic differentiation</a:t>
                </a:r>
                <a:r>
                  <a:rPr lang="en-GB" b="0" dirty="0"/>
                  <a:t> becomes vital</a:t>
                </a:r>
              </a:p>
              <a:p>
                <a:r>
                  <a:rPr lang="en-GB" b="0" dirty="0"/>
                  <a:t>Automatic differentiation allows for the calculation of </a:t>
                </a:r>
                <a:r>
                  <a:rPr lang="en-GB" dirty="0"/>
                  <a:t>exact derivatives</a:t>
                </a:r>
                <a:r>
                  <a:rPr lang="en-GB" b="0" dirty="0"/>
                  <a:t> of </a:t>
                </a:r>
                <a:r>
                  <a:rPr lang="en-GB" dirty="0"/>
                  <a:t>arbitrary code</a:t>
                </a:r>
                <a:endParaRPr lang="en-GB" b="0" dirty="0"/>
              </a:p>
            </p:txBody>
          </p:sp>
        </mc:Choice>
        <mc:Fallback>
          <p:sp>
            <p:nvSpPr>
              <p:cNvPr id="3" name="Content Placeholder 2">
                <a:extLst>
                  <a:ext uri="{FF2B5EF4-FFF2-40B4-BE49-F238E27FC236}">
                    <a16:creationId xmlns:a16="http://schemas.microsoft.com/office/drawing/2014/main" id="{1FF7EE07-371D-0130-DC01-EC5052548111}"/>
                  </a:ext>
                </a:extLst>
              </p:cNvPr>
              <p:cNvSpPr>
                <a:spLocks noGrp="1" noRot="1" noChangeAspect="1" noMove="1" noResize="1" noEditPoints="1" noAdjustHandles="1" noChangeArrowheads="1" noChangeShapeType="1" noTextEdit="1"/>
              </p:cNvSpPr>
              <p:nvPr>
                <p:ph idx="1"/>
              </p:nvPr>
            </p:nvSpPr>
            <p:spPr>
              <a:blipFill>
                <a:blip r:embed="rId2"/>
                <a:stretch>
                  <a:fillRect l="-1303" t="-1392" r="-1448"/>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217A67F3-E7A4-D6D5-0334-724264B88187}"/>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C49C4CF1-D472-D2E1-C7ED-2261883FBE15}"/>
              </a:ext>
            </a:extLst>
          </p:cNvPr>
          <p:cNvSpPr>
            <a:spLocks noGrp="1"/>
          </p:cNvSpPr>
          <p:nvPr>
            <p:ph type="sldNum" sz="quarter" idx="4"/>
          </p:nvPr>
        </p:nvSpPr>
        <p:spPr/>
        <p:txBody>
          <a:bodyPr/>
          <a:lstStyle/>
          <a:p>
            <a:pPr algn="ctr"/>
            <a:r>
              <a:rPr lang="en-US"/>
              <a:t>Slide </a:t>
            </a:r>
            <a:fld id="{3C70A08B-371D-5A4D-978C-9F5470823ED6}" type="slidenum">
              <a:rPr lang="en-US" smtClean="0"/>
              <a:pPr algn="ctr"/>
              <a:t>18</a:t>
            </a:fld>
            <a:endParaRPr lang="en-US" dirty="0"/>
          </a:p>
        </p:txBody>
      </p:sp>
    </p:spTree>
    <p:extLst>
      <p:ext uri="{BB962C8B-B14F-4D97-AF65-F5344CB8AC3E}">
        <p14:creationId xmlns:p14="http://schemas.microsoft.com/office/powerpoint/2010/main" val="3670267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5516-1951-483F-1E11-EE28754FE6EC}"/>
              </a:ext>
            </a:extLst>
          </p:cNvPr>
          <p:cNvSpPr>
            <a:spLocks noGrp="1"/>
          </p:cNvSpPr>
          <p:nvPr>
            <p:ph type="title"/>
          </p:nvPr>
        </p:nvSpPr>
        <p:spPr/>
        <p:txBody>
          <a:bodyPr/>
          <a:lstStyle/>
          <a:p>
            <a:r>
              <a:rPr lang="en-GB" dirty="0"/>
              <a:t>Automatic Differentiation</a:t>
            </a:r>
          </a:p>
        </p:txBody>
      </p:sp>
      <p:sp>
        <p:nvSpPr>
          <p:cNvPr id="3" name="Content Placeholder 2">
            <a:extLst>
              <a:ext uri="{FF2B5EF4-FFF2-40B4-BE49-F238E27FC236}">
                <a16:creationId xmlns:a16="http://schemas.microsoft.com/office/drawing/2014/main" id="{E789590B-2CFE-6BFA-3830-DE237D0FFDFF}"/>
              </a:ext>
            </a:extLst>
          </p:cNvPr>
          <p:cNvSpPr>
            <a:spLocks noGrp="1"/>
          </p:cNvSpPr>
          <p:nvPr>
            <p:ph idx="1"/>
          </p:nvPr>
        </p:nvSpPr>
        <p:spPr/>
        <p:txBody>
          <a:bodyPr/>
          <a:lstStyle/>
          <a:p>
            <a:r>
              <a:rPr lang="en-GB" b="0" dirty="0"/>
              <a:t>Automatic differentiation, or “</a:t>
            </a:r>
            <a:r>
              <a:rPr lang="en-GB" b="0" dirty="0" err="1"/>
              <a:t>autodiff</a:t>
            </a:r>
            <a:r>
              <a:rPr lang="en-GB" b="0" dirty="0"/>
              <a:t>”, uses the fact that any computer program is reducible to a series of</a:t>
            </a:r>
            <a:r>
              <a:rPr lang="en-GB" dirty="0"/>
              <a:t> elementary operations</a:t>
            </a:r>
            <a:r>
              <a:rPr lang="en-GB" b="0" dirty="0"/>
              <a:t> (i.e. +-*/)</a:t>
            </a:r>
          </a:p>
          <a:p>
            <a:r>
              <a:rPr lang="en-GB" b="0" dirty="0"/>
              <a:t>By tracing the operations performed by the code, the program can then determine the equivalent exact derivative – even if no single closed-form solution exists!</a:t>
            </a:r>
          </a:p>
        </p:txBody>
      </p:sp>
      <p:sp>
        <p:nvSpPr>
          <p:cNvPr id="4" name="Footer Placeholder 3">
            <a:extLst>
              <a:ext uri="{FF2B5EF4-FFF2-40B4-BE49-F238E27FC236}">
                <a16:creationId xmlns:a16="http://schemas.microsoft.com/office/drawing/2014/main" id="{D862E68C-D374-A8E1-B213-F517F7CE4514}"/>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37266D3E-772F-1E38-4CCE-BF3D43E2E2F8}"/>
              </a:ext>
            </a:extLst>
          </p:cNvPr>
          <p:cNvSpPr>
            <a:spLocks noGrp="1"/>
          </p:cNvSpPr>
          <p:nvPr>
            <p:ph type="sldNum" sz="quarter" idx="4"/>
          </p:nvPr>
        </p:nvSpPr>
        <p:spPr/>
        <p:txBody>
          <a:bodyPr/>
          <a:lstStyle/>
          <a:p>
            <a:pPr algn="ctr"/>
            <a:r>
              <a:rPr lang="en-US"/>
              <a:t>Slide </a:t>
            </a:r>
            <a:fld id="{3C70A08B-371D-5A4D-978C-9F5470823ED6}" type="slidenum">
              <a:rPr lang="en-US" smtClean="0"/>
              <a:pPr algn="ctr"/>
              <a:t>19</a:t>
            </a:fld>
            <a:endParaRPr lang="en-US" dirty="0"/>
          </a:p>
        </p:txBody>
      </p:sp>
    </p:spTree>
    <p:extLst>
      <p:ext uri="{BB962C8B-B14F-4D97-AF65-F5344CB8AC3E}">
        <p14:creationId xmlns:p14="http://schemas.microsoft.com/office/powerpoint/2010/main" val="118629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5157-82C7-7351-F7FB-74F34DDAC9C8}"/>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3EE6E6B6-5CA5-F662-72EF-7D2A45172B54}"/>
              </a:ext>
            </a:extLst>
          </p:cNvPr>
          <p:cNvSpPr>
            <a:spLocks noGrp="1"/>
          </p:cNvSpPr>
          <p:nvPr>
            <p:ph idx="1"/>
          </p:nvPr>
        </p:nvSpPr>
        <p:spPr/>
        <p:txBody>
          <a:bodyPr/>
          <a:lstStyle/>
          <a:p>
            <a:r>
              <a:rPr lang="en-GB" b="0" dirty="0"/>
              <a:t>Welcome to the course!</a:t>
            </a:r>
          </a:p>
          <a:p>
            <a:r>
              <a:rPr lang="en-GB" b="0" dirty="0"/>
              <a:t>Each session will run from 9am to 12pm BST</a:t>
            </a:r>
          </a:p>
          <a:p>
            <a:pPr lvl="1"/>
            <a:r>
              <a:rPr lang="en-GB" dirty="0"/>
              <a:t>They will all be recorded!</a:t>
            </a:r>
            <a:endParaRPr lang="en-GB" b="0" dirty="0"/>
          </a:p>
          <a:p>
            <a:r>
              <a:rPr lang="en-GB" b="0" dirty="0"/>
              <a:t>We will aim to have a short break during this time, likely around 10:30 each day – feel free to ask questions during this time!</a:t>
            </a:r>
          </a:p>
          <a:p>
            <a:r>
              <a:rPr lang="en-GB" b="0" dirty="0"/>
              <a:t>This is a course pilot – things may not be polished, and we would love any feedback about the delivery, material, or content in the pre- and post-course surveys</a:t>
            </a:r>
          </a:p>
        </p:txBody>
      </p:sp>
      <p:sp>
        <p:nvSpPr>
          <p:cNvPr id="4" name="Footer Placeholder 3">
            <a:extLst>
              <a:ext uri="{FF2B5EF4-FFF2-40B4-BE49-F238E27FC236}">
                <a16:creationId xmlns:a16="http://schemas.microsoft.com/office/drawing/2014/main" id="{5B28616E-0E69-51A2-265F-A4C8C8CADB88}"/>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C9508AA5-9BAA-112D-9865-B77ECE5EA790}"/>
              </a:ext>
            </a:extLst>
          </p:cNvPr>
          <p:cNvSpPr>
            <a:spLocks noGrp="1"/>
          </p:cNvSpPr>
          <p:nvPr>
            <p:ph type="sldNum" sz="quarter" idx="4"/>
          </p:nvPr>
        </p:nvSpPr>
        <p:spPr/>
        <p:txBody>
          <a:bodyPr/>
          <a:lstStyle/>
          <a:p>
            <a:pPr algn="ctr"/>
            <a:r>
              <a:rPr lang="en-US"/>
              <a:t>Slide </a:t>
            </a:r>
            <a:fld id="{3C70A08B-371D-5A4D-978C-9F5470823ED6}" type="slidenum">
              <a:rPr lang="en-US" smtClean="0"/>
              <a:pPr algn="ctr"/>
              <a:t>2</a:t>
            </a:fld>
            <a:endParaRPr lang="en-US" dirty="0"/>
          </a:p>
        </p:txBody>
      </p:sp>
    </p:spTree>
    <p:extLst>
      <p:ext uri="{BB962C8B-B14F-4D97-AF65-F5344CB8AC3E}">
        <p14:creationId xmlns:p14="http://schemas.microsoft.com/office/powerpoint/2010/main" val="4141028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1489-681C-6A6A-5F21-614AFB91E9F6}"/>
              </a:ext>
            </a:extLst>
          </p:cNvPr>
          <p:cNvSpPr>
            <a:spLocks noGrp="1"/>
          </p:cNvSpPr>
          <p:nvPr>
            <p:ph type="title"/>
          </p:nvPr>
        </p:nvSpPr>
        <p:spPr/>
        <p:txBody>
          <a:bodyPr/>
          <a:lstStyle/>
          <a:p>
            <a:r>
              <a:rPr lang="en-GB" dirty="0"/>
              <a:t>Automatic Differentiation</a:t>
            </a:r>
          </a:p>
        </p:txBody>
      </p:sp>
      <p:sp>
        <p:nvSpPr>
          <p:cNvPr id="3" name="Content Placeholder 2">
            <a:extLst>
              <a:ext uri="{FF2B5EF4-FFF2-40B4-BE49-F238E27FC236}">
                <a16:creationId xmlns:a16="http://schemas.microsoft.com/office/drawing/2014/main" id="{E26B3670-0C52-B667-64C1-555D5C59A878}"/>
              </a:ext>
            </a:extLst>
          </p:cNvPr>
          <p:cNvSpPr>
            <a:spLocks noGrp="1"/>
          </p:cNvSpPr>
          <p:nvPr>
            <p:ph idx="1"/>
          </p:nvPr>
        </p:nvSpPr>
        <p:spPr/>
        <p:txBody>
          <a:bodyPr/>
          <a:lstStyle/>
          <a:p>
            <a:r>
              <a:rPr lang="en-GB" b="0" dirty="0" err="1"/>
              <a:t>Autodiff</a:t>
            </a:r>
            <a:r>
              <a:rPr lang="en-GB" b="0" dirty="0"/>
              <a:t> is incredibly important in modern computing</a:t>
            </a:r>
          </a:p>
          <a:p>
            <a:r>
              <a:rPr lang="en-GB" b="0" dirty="0"/>
              <a:t>While an established tool in neural networks and artificial intelligence, the application of it to thermodynamics is still cutting-edge</a:t>
            </a:r>
          </a:p>
          <a:p>
            <a:r>
              <a:rPr lang="en-GB" b="0" dirty="0"/>
              <a:t>In particular, we are now able to obtain fast and exact derivatives previously never touched. These are used extensively in </a:t>
            </a:r>
            <a:r>
              <a:rPr lang="en-GB" dirty="0"/>
              <a:t>section 3</a:t>
            </a:r>
            <a:endParaRPr lang="en-GB" b="0" dirty="0"/>
          </a:p>
        </p:txBody>
      </p:sp>
      <p:sp>
        <p:nvSpPr>
          <p:cNvPr id="4" name="Footer Placeholder 3">
            <a:extLst>
              <a:ext uri="{FF2B5EF4-FFF2-40B4-BE49-F238E27FC236}">
                <a16:creationId xmlns:a16="http://schemas.microsoft.com/office/drawing/2014/main" id="{E8727FD5-6A57-0625-30BD-DD33D948D4C3}"/>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829D26FC-BC24-1BA5-5A59-09568CBB1A5C}"/>
              </a:ext>
            </a:extLst>
          </p:cNvPr>
          <p:cNvSpPr>
            <a:spLocks noGrp="1"/>
          </p:cNvSpPr>
          <p:nvPr>
            <p:ph type="sldNum" sz="quarter" idx="4"/>
          </p:nvPr>
        </p:nvSpPr>
        <p:spPr/>
        <p:txBody>
          <a:bodyPr/>
          <a:lstStyle/>
          <a:p>
            <a:pPr algn="ctr"/>
            <a:r>
              <a:rPr lang="en-US"/>
              <a:t>Slide </a:t>
            </a:r>
            <a:fld id="{3C70A08B-371D-5A4D-978C-9F5470823ED6}" type="slidenum">
              <a:rPr lang="en-US" smtClean="0"/>
              <a:pPr algn="ctr"/>
              <a:t>20</a:t>
            </a:fld>
            <a:endParaRPr lang="en-US" dirty="0"/>
          </a:p>
        </p:txBody>
      </p:sp>
    </p:spTree>
    <p:extLst>
      <p:ext uri="{BB962C8B-B14F-4D97-AF65-F5344CB8AC3E}">
        <p14:creationId xmlns:p14="http://schemas.microsoft.com/office/powerpoint/2010/main" val="2850377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0124-A2EF-E438-ECC2-8CE16868FC80}"/>
              </a:ext>
            </a:extLst>
          </p:cNvPr>
          <p:cNvSpPr>
            <a:spLocks noGrp="1"/>
          </p:cNvSpPr>
          <p:nvPr>
            <p:ph type="title"/>
          </p:nvPr>
        </p:nvSpPr>
        <p:spPr/>
        <p:txBody>
          <a:bodyPr/>
          <a:lstStyle/>
          <a:p>
            <a:r>
              <a:rPr lang="en-GB" dirty="0"/>
              <a:t>Automatic Differentiation</a:t>
            </a:r>
          </a:p>
        </p:txBody>
      </p:sp>
      <p:sp>
        <p:nvSpPr>
          <p:cNvPr id="3" name="Content Placeholder 2">
            <a:extLst>
              <a:ext uri="{FF2B5EF4-FFF2-40B4-BE49-F238E27FC236}">
                <a16:creationId xmlns:a16="http://schemas.microsoft.com/office/drawing/2014/main" id="{D766AF13-408A-11EB-07EE-FA7F7E578091}"/>
              </a:ext>
            </a:extLst>
          </p:cNvPr>
          <p:cNvSpPr>
            <a:spLocks noGrp="1"/>
          </p:cNvSpPr>
          <p:nvPr>
            <p:ph idx="1"/>
          </p:nvPr>
        </p:nvSpPr>
        <p:spPr/>
        <p:txBody>
          <a:bodyPr/>
          <a:lstStyle/>
          <a:p>
            <a:r>
              <a:rPr lang="en-GB" b="0" dirty="0"/>
              <a:t>There are two </a:t>
            </a:r>
            <a:r>
              <a:rPr lang="en-GB" dirty="0"/>
              <a:t>modes</a:t>
            </a:r>
            <a:r>
              <a:rPr lang="en-GB" b="0" dirty="0"/>
              <a:t> of </a:t>
            </a:r>
            <a:r>
              <a:rPr lang="en-GB" b="0" dirty="0" err="1"/>
              <a:t>autodiff</a:t>
            </a:r>
            <a:r>
              <a:rPr lang="en-GB" b="0" dirty="0"/>
              <a:t>; reverse-mode and forward-mode</a:t>
            </a:r>
          </a:p>
          <a:p>
            <a:r>
              <a:rPr lang="en-GB" b="0" dirty="0"/>
              <a:t>While performing fundamentally the same task, forward-mode is usually more efficient for small problems (&lt; 100 variables), while reverse-mode is more typical in very large problems</a:t>
            </a:r>
          </a:p>
          <a:p>
            <a:r>
              <a:rPr lang="en-GB" b="0" dirty="0"/>
              <a:t>It’s incredibly unlikely to encounter thermodynamics problems with over 100 variables – therefore, forward-mode is the algorithm of choice for Clapeyron and this course</a:t>
            </a:r>
          </a:p>
        </p:txBody>
      </p:sp>
      <p:sp>
        <p:nvSpPr>
          <p:cNvPr id="4" name="Footer Placeholder 3">
            <a:extLst>
              <a:ext uri="{FF2B5EF4-FFF2-40B4-BE49-F238E27FC236}">
                <a16:creationId xmlns:a16="http://schemas.microsoft.com/office/drawing/2014/main" id="{88522DB7-D15A-2143-B825-33A14D04996A}"/>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80CBD9A9-9EAB-2D14-946A-51E9822FA611}"/>
              </a:ext>
            </a:extLst>
          </p:cNvPr>
          <p:cNvSpPr>
            <a:spLocks noGrp="1"/>
          </p:cNvSpPr>
          <p:nvPr>
            <p:ph type="sldNum" sz="quarter" idx="4"/>
          </p:nvPr>
        </p:nvSpPr>
        <p:spPr/>
        <p:txBody>
          <a:bodyPr/>
          <a:lstStyle/>
          <a:p>
            <a:pPr algn="ctr"/>
            <a:r>
              <a:rPr lang="en-US"/>
              <a:t>Slide </a:t>
            </a:r>
            <a:fld id="{3C70A08B-371D-5A4D-978C-9F5470823ED6}" type="slidenum">
              <a:rPr lang="en-US" smtClean="0"/>
              <a:pPr algn="ctr"/>
              <a:t>21</a:t>
            </a:fld>
            <a:endParaRPr lang="en-US" dirty="0"/>
          </a:p>
        </p:txBody>
      </p:sp>
    </p:spTree>
    <p:extLst>
      <p:ext uri="{BB962C8B-B14F-4D97-AF65-F5344CB8AC3E}">
        <p14:creationId xmlns:p14="http://schemas.microsoft.com/office/powerpoint/2010/main" val="1932821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39E0-3B10-6062-28BB-65862583FAB6}"/>
              </a:ext>
            </a:extLst>
          </p:cNvPr>
          <p:cNvSpPr>
            <a:spLocks noGrp="1"/>
          </p:cNvSpPr>
          <p:nvPr>
            <p:ph type="title"/>
          </p:nvPr>
        </p:nvSpPr>
        <p:spPr/>
        <p:txBody>
          <a:bodyPr/>
          <a:lstStyle/>
          <a:p>
            <a:r>
              <a:rPr lang="en-US" dirty="0"/>
              <a:t>Key Points</a:t>
            </a:r>
            <a:endParaRPr lang="en-GB" dirty="0"/>
          </a:p>
        </p:txBody>
      </p:sp>
      <p:sp>
        <p:nvSpPr>
          <p:cNvPr id="3" name="Content Placeholder 2">
            <a:extLst>
              <a:ext uri="{FF2B5EF4-FFF2-40B4-BE49-F238E27FC236}">
                <a16:creationId xmlns:a16="http://schemas.microsoft.com/office/drawing/2014/main" id="{8DC26F1B-FE65-676C-F0F1-4E8FA178EA63}"/>
              </a:ext>
            </a:extLst>
          </p:cNvPr>
          <p:cNvSpPr>
            <a:spLocks noGrp="1"/>
          </p:cNvSpPr>
          <p:nvPr>
            <p:ph idx="1"/>
          </p:nvPr>
        </p:nvSpPr>
        <p:spPr/>
        <p:txBody>
          <a:bodyPr/>
          <a:lstStyle/>
          <a:p>
            <a:r>
              <a:rPr lang="en-GB" b="0" dirty="0"/>
              <a:t>Clapeyron uses the Helmholtz free energy as a universal interface for equations of state</a:t>
            </a:r>
          </a:p>
          <a:p>
            <a:r>
              <a:rPr lang="en-GB" b="0" dirty="0"/>
              <a:t>By differentiating the Helmholtz free energy, every other property of interest can be obtained</a:t>
            </a:r>
          </a:p>
          <a:p>
            <a:r>
              <a:rPr lang="en-GB" b="0" dirty="0"/>
              <a:t>Automatic differentiation enables exact and efficient derivates for arbitrary code</a:t>
            </a:r>
          </a:p>
        </p:txBody>
      </p:sp>
      <p:sp>
        <p:nvSpPr>
          <p:cNvPr id="4" name="Footer Placeholder 3">
            <a:extLst>
              <a:ext uri="{FF2B5EF4-FFF2-40B4-BE49-F238E27FC236}">
                <a16:creationId xmlns:a16="http://schemas.microsoft.com/office/drawing/2014/main" id="{AFF14DE0-E371-1D37-0907-C7F277A9D66C}"/>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B8D4211E-192B-C2A5-B401-796681087BDE}"/>
              </a:ext>
            </a:extLst>
          </p:cNvPr>
          <p:cNvSpPr>
            <a:spLocks noGrp="1"/>
          </p:cNvSpPr>
          <p:nvPr>
            <p:ph type="sldNum" sz="quarter" idx="4"/>
          </p:nvPr>
        </p:nvSpPr>
        <p:spPr/>
        <p:txBody>
          <a:bodyPr/>
          <a:lstStyle/>
          <a:p>
            <a:pPr algn="ctr"/>
            <a:r>
              <a:rPr lang="en-US"/>
              <a:t>Slide </a:t>
            </a:r>
            <a:fld id="{3C70A08B-371D-5A4D-978C-9F5470823ED6}" type="slidenum">
              <a:rPr lang="en-US" smtClean="0"/>
              <a:pPr algn="ctr"/>
              <a:t>22</a:t>
            </a:fld>
            <a:endParaRPr lang="en-US" dirty="0"/>
          </a:p>
        </p:txBody>
      </p:sp>
    </p:spTree>
    <p:extLst>
      <p:ext uri="{BB962C8B-B14F-4D97-AF65-F5344CB8AC3E}">
        <p14:creationId xmlns:p14="http://schemas.microsoft.com/office/powerpoint/2010/main" val="270284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FF64-2E5B-16D2-1559-54ED6C5B34BD}"/>
              </a:ext>
            </a:extLst>
          </p:cNvPr>
          <p:cNvSpPr>
            <a:spLocks noGrp="1"/>
          </p:cNvSpPr>
          <p:nvPr>
            <p:ph type="title"/>
          </p:nvPr>
        </p:nvSpPr>
        <p:spPr/>
        <p:txBody>
          <a:bodyPr/>
          <a:lstStyle/>
          <a:p>
            <a:r>
              <a:rPr lang="en-GB" dirty="0"/>
              <a:t>Citations</a:t>
            </a:r>
          </a:p>
        </p:txBody>
      </p:sp>
      <p:sp>
        <p:nvSpPr>
          <p:cNvPr id="3" name="Content Placeholder 2">
            <a:extLst>
              <a:ext uri="{FF2B5EF4-FFF2-40B4-BE49-F238E27FC236}">
                <a16:creationId xmlns:a16="http://schemas.microsoft.com/office/drawing/2014/main" id="{5A49E2F9-B4B1-DD81-93DA-D4471FF66DB0}"/>
              </a:ext>
            </a:extLst>
          </p:cNvPr>
          <p:cNvSpPr>
            <a:spLocks noGrp="1"/>
          </p:cNvSpPr>
          <p:nvPr>
            <p:ph idx="1"/>
          </p:nvPr>
        </p:nvSpPr>
        <p:spPr/>
        <p:txBody>
          <a:bodyPr>
            <a:normAutofit/>
          </a:bodyPr>
          <a:lstStyle/>
          <a:p>
            <a:pPr marL="0" indent="0">
              <a:buNone/>
            </a:pPr>
            <a:r>
              <a:rPr lang="en-GB" sz="2400" dirty="0"/>
              <a:t>[1]: Thermodynamic Models: Fundamentals and Computational Aspects, Michael L. </a:t>
            </a:r>
            <a:r>
              <a:rPr lang="en-GB" sz="2400" i="1" dirty="0"/>
              <a:t>Michelsen</a:t>
            </a:r>
            <a:r>
              <a:rPr lang="en-GB" sz="2400" dirty="0"/>
              <a:t> &amp; Jorgen </a:t>
            </a:r>
            <a:r>
              <a:rPr lang="en-GB" sz="2400" i="1" dirty="0" err="1"/>
              <a:t>Mollerup</a:t>
            </a:r>
            <a:endParaRPr lang="en-GB" sz="2400" dirty="0"/>
          </a:p>
        </p:txBody>
      </p:sp>
      <p:sp>
        <p:nvSpPr>
          <p:cNvPr id="4" name="Footer Placeholder 3">
            <a:extLst>
              <a:ext uri="{FF2B5EF4-FFF2-40B4-BE49-F238E27FC236}">
                <a16:creationId xmlns:a16="http://schemas.microsoft.com/office/drawing/2014/main" id="{B5216416-829C-C804-1F0C-CC94C8C45BFA}"/>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DA662BDA-6B38-B4FE-E6D3-9FE9FF1DDFD7}"/>
              </a:ext>
            </a:extLst>
          </p:cNvPr>
          <p:cNvSpPr>
            <a:spLocks noGrp="1"/>
          </p:cNvSpPr>
          <p:nvPr>
            <p:ph type="sldNum" sz="quarter" idx="4"/>
          </p:nvPr>
        </p:nvSpPr>
        <p:spPr/>
        <p:txBody>
          <a:bodyPr/>
          <a:lstStyle/>
          <a:p>
            <a:pPr algn="ctr"/>
            <a:r>
              <a:rPr lang="en-US"/>
              <a:t>Slide </a:t>
            </a:r>
            <a:fld id="{3C70A08B-371D-5A4D-978C-9F5470823ED6}" type="slidenum">
              <a:rPr lang="en-US" smtClean="0"/>
              <a:pPr algn="ctr"/>
              <a:t>23</a:t>
            </a:fld>
            <a:endParaRPr lang="en-US" dirty="0"/>
          </a:p>
        </p:txBody>
      </p:sp>
    </p:spTree>
    <p:extLst>
      <p:ext uri="{BB962C8B-B14F-4D97-AF65-F5344CB8AC3E}">
        <p14:creationId xmlns:p14="http://schemas.microsoft.com/office/powerpoint/2010/main" val="2823558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3392-E590-F555-80CE-0360070E64D8}"/>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7E320E08-A6FB-3281-B7C5-0CDED194A9D6}"/>
              </a:ext>
            </a:extLst>
          </p:cNvPr>
          <p:cNvSpPr>
            <a:spLocks noGrp="1"/>
          </p:cNvSpPr>
          <p:nvPr>
            <p:ph idx="1"/>
          </p:nvPr>
        </p:nvSpPr>
        <p:spPr/>
        <p:txBody>
          <a:bodyPr/>
          <a:lstStyle/>
          <a:p>
            <a:r>
              <a:rPr lang="en-GB" b="0" dirty="0"/>
              <a:t>There are 3 parts to this course:</a:t>
            </a:r>
          </a:p>
          <a:p>
            <a:pPr marL="914400" lvl="1" indent="-514350">
              <a:buFont typeface="+mj-lt"/>
              <a:buAutoNum type="arabicPeriod"/>
            </a:pPr>
            <a:r>
              <a:rPr lang="en-GB" dirty="0"/>
              <a:t>Introduction &amp; Review (~1 hour)</a:t>
            </a:r>
          </a:p>
          <a:p>
            <a:pPr marL="914400" lvl="1" indent="-514350">
              <a:buFont typeface="+mj-lt"/>
              <a:buAutoNum type="arabicPeriod"/>
            </a:pPr>
            <a:r>
              <a:rPr lang="en-GB" dirty="0"/>
              <a:t>Equations of State (~3 hours)</a:t>
            </a:r>
            <a:endParaRPr lang="en-GB" b="0" dirty="0"/>
          </a:p>
          <a:p>
            <a:pPr marL="914400" lvl="1" indent="-514350">
              <a:buFont typeface="+mj-lt"/>
              <a:buAutoNum type="arabicPeriod"/>
            </a:pPr>
            <a:r>
              <a:rPr lang="en-GB" b="0" dirty="0"/>
              <a:t>Solving the Problems (~3 hours)</a:t>
            </a:r>
          </a:p>
          <a:p>
            <a:r>
              <a:rPr lang="en-GB" b="0" dirty="0"/>
              <a:t>There are </a:t>
            </a:r>
            <a:r>
              <a:rPr lang="en-GB" b="0"/>
              <a:t>also activities for parts 2 and 3</a:t>
            </a:r>
            <a:endParaRPr lang="en-GB" dirty="0"/>
          </a:p>
        </p:txBody>
      </p:sp>
      <p:sp>
        <p:nvSpPr>
          <p:cNvPr id="4" name="Footer Placeholder 3">
            <a:extLst>
              <a:ext uri="{FF2B5EF4-FFF2-40B4-BE49-F238E27FC236}">
                <a16:creationId xmlns:a16="http://schemas.microsoft.com/office/drawing/2014/main" id="{4FEBD19F-0FF7-4482-5F0A-EBCBDAA5E865}"/>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AD97883F-8B22-9773-0B74-0DF5A37A076E}"/>
              </a:ext>
            </a:extLst>
          </p:cNvPr>
          <p:cNvSpPr>
            <a:spLocks noGrp="1"/>
          </p:cNvSpPr>
          <p:nvPr>
            <p:ph type="sldNum" sz="quarter" idx="4"/>
          </p:nvPr>
        </p:nvSpPr>
        <p:spPr/>
        <p:txBody>
          <a:bodyPr/>
          <a:lstStyle/>
          <a:p>
            <a:pPr algn="ctr"/>
            <a:r>
              <a:rPr lang="en-US"/>
              <a:t>Slide </a:t>
            </a:r>
            <a:fld id="{3C70A08B-371D-5A4D-978C-9F5470823ED6}" type="slidenum">
              <a:rPr lang="en-US" smtClean="0"/>
              <a:pPr algn="ctr"/>
              <a:t>3</a:t>
            </a:fld>
            <a:endParaRPr lang="en-US" dirty="0"/>
          </a:p>
        </p:txBody>
      </p:sp>
    </p:spTree>
    <p:extLst>
      <p:ext uri="{BB962C8B-B14F-4D97-AF65-F5344CB8AC3E}">
        <p14:creationId xmlns:p14="http://schemas.microsoft.com/office/powerpoint/2010/main" val="4099534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3392-E590-F555-80CE-0360070E64D8}"/>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7E320E08-A6FB-3281-B7C5-0CDED194A9D6}"/>
              </a:ext>
            </a:extLst>
          </p:cNvPr>
          <p:cNvSpPr>
            <a:spLocks noGrp="1"/>
          </p:cNvSpPr>
          <p:nvPr>
            <p:ph idx="1"/>
          </p:nvPr>
        </p:nvSpPr>
        <p:spPr/>
        <p:txBody>
          <a:bodyPr/>
          <a:lstStyle/>
          <a:p>
            <a:r>
              <a:rPr lang="en-GB" b="0" dirty="0"/>
              <a:t>The activities are:</a:t>
            </a:r>
          </a:p>
          <a:p>
            <a:pPr marL="914400" lvl="1" indent="-457200">
              <a:buFont typeface="+mj-lt"/>
              <a:buAutoNum type="arabicPeriod"/>
            </a:pPr>
            <a:r>
              <a:rPr lang="en-GB" b="0" dirty="0"/>
              <a:t>Introduction to automatic differentiation</a:t>
            </a:r>
          </a:p>
          <a:p>
            <a:pPr marL="914400" lvl="1" indent="-457200">
              <a:buFont typeface="+mj-lt"/>
              <a:buAutoNum type="arabicPeriod"/>
            </a:pPr>
            <a:r>
              <a:rPr lang="en-GB" dirty="0"/>
              <a:t>Implementation of a cubic equation of state</a:t>
            </a:r>
          </a:p>
          <a:p>
            <a:pPr marL="914400" lvl="1" indent="-457200">
              <a:buFont typeface="+mj-lt"/>
              <a:buAutoNum type="arabicPeriod"/>
            </a:pPr>
            <a:r>
              <a:rPr lang="en-GB" b="0" dirty="0"/>
              <a:t>Coding of a Rac</a:t>
            </a:r>
            <a:r>
              <a:rPr lang="en-GB" dirty="0"/>
              <a:t>hford-Rice solver</a:t>
            </a:r>
          </a:p>
          <a:p>
            <a:pPr marL="914400" lvl="1" indent="-457200">
              <a:buFont typeface="+mj-lt"/>
              <a:buAutoNum type="arabicPeriod"/>
            </a:pPr>
            <a:endParaRPr lang="en-GB" b="0" dirty="0"/>
          </a:p>
          <a:p>
            <a:pPr marL="514350" indent="-457200"/>
            <a:r>
              <a:rPr lang="en-GB" b="0" dirty="0"/>
              <a:t>We expect to leave 30 minutes for each activity, and will make sure to have time for any questions or issues you may encounter</a:t>
            </a:r>
          </a:p>
        </p:txBody>
      </p:sp>
      <p:sp>
        <p:nvSpPr>
          <p:cNvPr id="4" name="Footer Placeholder 3">
            <a:extLst>
              <a:ext uri="{FF2B5EF4-FFF2-40B4-BE49-F238E27FC236}">
                <a16:creationId xmlns:a16="http://schemas.microsoft.com/office/drawing/2014/main" id="{4FEBD19F-0FF7-4482-5F0A-EBCBDAA5E865}"/>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AD97883F-8B22-9773-0B74-0DF5A37A076E}"/>
              </a:ext>
            </a:extLst>
          </p:cNvPr>
          <p:cNvSpPr>
            <a:spLocks noGrp="1"/>
          </p:cNvSpPr>
          <p:nvPr>
            <p:ph type="sldNum" sz="quarter" idx="4"/>
          </p:nvPr>
        </p:nvSpPr>
        <p:spPr/>
        <p:txBody>
          <a:bodyPr/>
          <a:lstStyle/>
          <a:p>
            <a:pPr algn="ctr"/>
            <a:r>
              <a:rPr lang="en-US"/>
              <a:t>Slide </a:t>
            </a:r>
            <a:fld id="{3C70A08B-371D-5A4D-978C-9F5470823ED6}" type="slidenum">
              <a:rPr lang="en-US" smtClean="0"/>
              <a:pPr algn="ctr"/>
              <a:t>4</a:t>
            </a:fld>
            <a:endParaRPr lang="en-US" dirty="0"/>
          </a:p>
        </p:txBody>
      </p:sp>
    </p:spTree>
    <p:extLst>
      <p:ext uri="{BB962C8B-B14F-4D97-AF65-F5344CB8AC3E}">
        <p14:creationId xmlns:p14="http://schemas.microsoft.com/office/powerpoint/2010/main" val="2225289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423CD-27F7-5281-7143-42DC0B2D90ED}"/>
              </a:ext>
            </a:extLst>
          </p:cNvPr>
          <p:cNvSpPr>
            <a:spLocks noGrp="1"/>
          </p:cNvSpPr>
          <p:nvPr>
            <p:ph type="title"/>
          </p:nvPr>
        </p:nvSpPr>
        <p:spPr/>
        <p:txBody>
          <a:bodyPr/>
          <a:lstStyle/>
          <a:p>
            <a:r>
              <a:rPr lang="en-GB" dirty="0"/>
              <a:t>Review</a:t>
            </a:r>
          </a:p>
        </p:txBody>
      </p:sp>
      <p:sp>
        <p:nvSpPr>
          <p:cNvPr id="3" name="Content Placeholder 2">
            <a:extLst>
              <a:ext uri="{FF2B5EF4-FFF2-40B4-BE49-F238E27FC236}">
                <a16:creationId xmlns:a16="http://schemas.microsoft.com/office/drawing/2014/main" id="{0C3959A3-1E54-9E65-3DD6-45AA44B9957E}"/>
              </a:ext>
            </a:extLst>
          </p:cNvPr>
          <p:cNvSpPr>
            <a:spLocks noGrp="1"/>
          </p:cNvSpPr>
          <p:nvPr>
            <p:ph idx="1"/>
          </p:nvPr>
        </p:nvSpPr>
        <p:spPr/>
        <p:txBody>
          <a:bodyPr/>
          <a:lstStyle/>
          <a:p>
            <a:r>
              <a:rPr lang="en-GB" b="0" dirty="0"/>
              <a:t>So! On to the review</a:t>
            </a:r>
          </a:p>
          <a:p>
            <a:r>
              <a:rPr lang="en-GB" b="0" dirty="0"/>
              <a:t>There are a few concepts in thermodynamics it is important to be familiar with</a:t>
            </a:r>
          </a:p>
          <a:p>
            <a:r>
              <a:rPr lang="en-GB" b="0" dirty="0"/>
              <a:t>First we should recall the basic thermodynamic variables:</a:t>
            </a:r>
          </a:p>
          <a:p>
            <a:pPr marL="0" indent="0">
              <a:buNone/>
            </a:pPr>
            <a:endParaRPr lang="en-GB" b="0" dirty="0"/>
          </a:p>
        </p:txBody>
      </p:sp>
      <p:sp>
        <p:nvSpPr>
          <p:cNvPr id="4" name="Footer Placeholder 3">
            <a:extLst>
              <a:ext uri="{FF2B5EF4-FFF2-40B4-BE49-F238E27FC236}">
                <a16:creationId xmlns:a16="http://schemas.microsoft.com/office/drawing/2014/main" id="{A30D1844-ADBF-F006-51D1-8B9346E862D2}"/>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4DBD36B6-3681-7B35-C479-A4B2ABEDAB38}"/>
              </a:ext>
            </a:extLst>
          </p:cNvPr>
          <p:cNvSpPr>
            <a:spLocks noGrp="1"/>
          </p:cNvSpPr>
          <p:nvPr>
            <p:ph type="sldNum" sz="quarter" idx="4"/>
          </p:nvPr>
        </p:nvSpPr>
        <p:spPr/>
        <p:txBody>
          <a:bodyPr/>
          <a:lstStyle/>
          <a:p>
            <a:pPr algn="ctr"/>
            <a:r>
              <a:rPr lang="en-US"/>
              <a:t>Slide </a:t>
            </a:r>
            <a:fld id="{3C70A08B-371D-5A4D-978C-9F5470823ED6}" type="slidenum">
              <a:rPr lang="en-US" smtClean="0"/>
              <a:pPr algn="ctr"/>
              <a:t>5</a:t>
            </a:fld>
            <a:endParaRPr lang="en-US" dirty="0"/>
          </a:p>
        </p:txBody>
      </p:sp>
    </p:spTree>
    <p:extLst>
      <p:ext uri="{BB962C8B-B14F-4D97-AF65-F5344CB8AC3E}">
        <p14:creationId xmlns:p14="http://schemas.microsoft.com/office/powerpoint/2010/main" val="132778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423CD-27F7-5281-7143-42DC0B2D90ED}"/>
              </a:ext>
            </a:extLst>
          </p:cNvPr>
          <p:cNvSpPr>
            <a:spLocks noGrp="1"/>
          </p:cNvSpPr>
          <p:nvPr>
            <p:ph type="title"/>
          </p:nvPr>
        </p:nvSpPr>
        <p:spPr/>
        <p:txBody>
          <a:bodyPr/>
          <a:lstStyle/>
          <a:p>
            <a:r>
              <a:rPr lang="en-GB" dirty="0"/>
              <a:t>Thermodynamic 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C3959A3-1E54-9E65-3DD6-45AA44B9957E}"/>
                  </a:ext>
                </a:extLst>
              </p:cNvPr>
              <p:cNvSpPr>
                <a:spLocks noGrp="1"/>
              </p:cNvSpPr>
              <p:nvPr>
                <p:ph idx="1"/>
              </p:nvPr>
            </p:nvSpPr>
            <p:spPr/>
            <p:txBody>
              <a:bodyPr/>
              <a:lstStyle/>
              <a:p>
                <a:r>
                  <a:rPr lang="en-GB" b="0" dirty="0"/>
                  <a:t>There is the temperature, pressure, and volume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𝑇</m:t>
                        </m:r>
                        <m:r>
                          <a:rPr lang="en-GB" b="0" i="1" smtClean="0">
                            <a:latin typeface="Cambria Math" panose="02040503050406030204" pitchFamily="18" charset="0"/>
                          </a:rPr>
                          <m:t>, </m:t>
                        </m:r>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𝑉</m:t>
                        </m:r>
                      </m:e>
                    </m:d>
                  </m:oMath>
                </a14:m>
                <a:endParaRPr lang="en-GB" b="0" dirty="0"/>
              </a:p>
              <a:p>
                <a:r>
                  <a:rPr lang="en-GB" b="0" dirty="0"/>
                  <a:t>The entropy </a:t>
                </a:r>
                <a14:m>
                  <m:oMath xmlns:m="http://schemas.openxmlformats.org/officeDocument/2006/math">
                    <m:r>
                      <a:rPr lang="en-GB" b="0" i="1" smtClean="0">
                        <a:latin typeface="Cambria Math" panose="02040503050406030204" pitchFamily="18" charset="0"/>
                      </a:rPr>
                      <m:t>𝑆</m:t>
                    </m:r>
                  </m:oMath>
                </a14:m>
                <a:r>
                  <a:rPr lang="en-GB" b="0" dirty="0"/>
                  <a:t>, representing the degree of disorder within a system </a:t>
                </a:r>
              </a:p>
              <a:p>
                <a:r>
                  <a:rPr lang="en-GB" b="0" dirty="0"/>
                  <a:t>The various energies</a:t>
                </a:r>
              </a:p>
              <a:p>
                <a:pPr lvl="1"/>
                <a:r>
                  <a:rPr lang="en-GB" dirty="0"/>
                  <a:t>Internal energy </a:t>
                </a:r>
                <a14:m>
                  <m:oMath xmlns:m="http://schemas.openxmlformats.org/officeDocument/2006/math">
                    <m:r>
                      <a:rPr lang="en-GB" b="0" i="1" smtClean="0">
                        <a:latin typeface="Cambria Math" panose="02040503050406030204" pitchFamily="18" charset="0"/>
                      </a:rPr>
                      <m:t>𝑈</m:t>
                    </m:r>
                  </m:oMath>
                </a14:m>
                <a:endParaRPr lang="en-GB" b="0" dirty="0"/>
              </a:p>
              <a:p>
                <a:pPr lvl="1"/>
                <a:r>
                  <a:rPr lang="en-GB" b="0" dirty="0"/>
                  <a:t>Enthalpy </a:t>
                </a:r>
                <a14:m>
                  <m:oMath xmlns:m="http://schemas.openxmlformats.org/officeDocument/2006/math">
                    <m:r>
                      <a:rPr lang="en-GB" b="0" i="1" smtClean="0">
                        <a:latin typeface="Cambria Math" panose="02040503050406030204" pitchFamily="18" charset="0"/>
                      </a:rPr>
                      <m:t>𝐻</m:t>
                    </m:r>
                  </m:oMath>
                </a14:m>
                <a:endParaRPr lang="en-GB" b="0" dirty="0"/>
              </a:p>
              <a:p>
                <a:pPr lvl="1"/>
                <a:r>
                  <a:rPr lang="en-GB" b="0" dirty="0"/>
                  <a:t>Helmholtz free energy </a:t>
                </a:r>
                <a14:m>
                  <m:oMath xmlns:m="http://schemas.openxmlformats.org/officeDocument/2006/math">
                    <m:r>
                      <a:rPr lang="en-GB" b="0" i="1" smtClean="0">
                        <a:latin typeface="Cambria Math" panose="02040503050406030204" pitchFamily="18" charset="0"/>
                      </a:rPr>
                      <m:t>𝐴</m:t>
                    </m:r>
                  </m:oMath>
                </a14:m>
                <a:endParaRPr lang="en-GB" b="0" dirty="0"/>
              </a:p>
              <a:p>
                <a:pPr lvl="1"/>
                <a:r>
                  <a:rPr lang="en-GB" b="0" dirty="0"/>
                  <a:t>Gibbs free energy </a:t>
                </a:r>
                <a14:m>
                  <m:oMath xmlns:m="http://schemas.openxmlformats.org/officeDocument/2006/math">
                    <m:r>
                      <a:rPr lang="en-GB" b="0" i="1" smtClean="0">
                        <a:latin typeface="Cambria Math" panose="02040503050406030204" pitchFamily="18" charset="0"/>
                      </a:rPr>
                      <m:t>𝐺</m:t>
                    </m:r>
                  </m:oMath>
                </a14:m>
                <a:endParaRPr lang="en-GB" b="0" dirty="0"/>
              </a:p>
              <a:p>
                <a:pPr lvl="1"/>
                <a:endParaRPr lang="en-GB" b="0" dirty="0"/>
              </a:p>
              <a:p>
                <a:pPr marL="0" indent="0">
                  <a:buNone/>
                </a:pPr>
                <a:endParaRPr lang="en-GB" b="0" dirty="0"/>
              </a:p>
            </p:txBody>
          </p:sp>
        </mc:Choice>
        <mc:Fallback>
          <p:sp>
            <p:nvSpPr>
              <p:cNvPr id="3" name="Content Placeholder 2">
                <a:extLst>
                  <a:ext uri="{FF2B5EF4-FFF2-40B4-BE49-F238E27FC236}">
                    <a16:creationId xmlns:a16="http://schemas.microsoft.com/office/drawing/2014/main" id="{0C3959A3-1E54-9E65-3DD6-45AA44B9957E}"/>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A30D1844-ADBF-F006-51D1-8B9346E862D2}"/>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4DBD36B6-3681-7B35-C479-A4B2ABEDAB38}"/>
              </a:ext>
            </a:extLst>
          </p:cNvPr>
          <p:cNvSpPr>
            <a:spLocks noGrp="1"/>
          </p:cNvSpPr>
          <p:nvPr>
            <p:ph type="sldNum" sz="quarter" idx="4"/>
          </p:nvPr>
        </p:nvSpPr>
        <p:spPr/>
        <p:txBody>
          <a:bodyPr/>
          <a:lstStyle/>
          <a:p>
            <a:pPr algn="ctr"/>
            <a:r>
              <a:rPr lang="en-US"/>
              <a:t>Slide </a:t>
            </a:r>
            <a:fld id="{3C70A08B-371D-5A4D-978C-9F5470823ED6}" type="slidenum">
              <a:rPr lang="en-US" smtClean="0"/>
              <a:pPr algn="ctr"/>
              <a:t>6</a:t>
            </a:fld>
            <a:endParaRPr lang="en-US" dirty="0"/>
          </a:p>
        </p:txBody>
      </p:sp>
    </p:spTree>
    <p:extLst>
      <p:ext uri="{BB962C8B-B14F-4D97-AF65-F5344CB8AC3E}">
        <p14:creationId xmlns:p14="http://schemas.microsoft.com/office/powerpoint/2010/main" val="392737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423CD-27F7-5281-7143-42DC0B2D90ED}"/>
              </a:ext>
            </a:extLst>
          </p:cNvPr>
          <p:cNvSpPr>
            <a:spLocks noGrp="1"/>
          </p:cNvSpPr>
          <p:nvPr>
            <p:ph type="title"/>
          </p:nvPr>
        </p:nvSpPr>
        <p:spPr/>
        <p:txBody>
          <a:bodyPr/>
          <a:lstStyle/>
          <a:p>
            <a:r>
              <a:rPr lang="en-GB" dirty="0"/>
              <a:t>Thermodynamic variables</a:t>
            </a:r>
          </a:p>
        </p:txBody>
      </p:sp>
      <p:sp>
        <p:nvSpPr>
          <p:cNvPr id="3" name="Content Placeholder 2">
            <a:extLst>
              <a:ext uri="{FF2B5EF4-FFF2-40B4-BE49-F238E27FC236}">
                <a16:creationId xmlns:a16="http://schemas.microsoft.com/office/drawing/2014/main" id="{0C3959A3-1E54-9E65-3DD6-45AA44B9957E}"/>
              </a:ext>
            </a:extLst>
          </p:cNvPr>
          <p:cNvSpPr>
            <a:spLocks noGrp="1"/>
          </p:cNvSpPr>
          <p:nvPr>
            <p:ph idx="1"/>
          </p:nvPr>
        </p:nvSpPr>
        <p:spPr/>
        <p:txBody>
          <a:bodyPr/>
          <a:lstStyle/>
          <a:p>
            <a:r>
              <a:rPr lang="en-GB" b="0" dirty="0"/>
              <a:t>These are often divided into </a:t>
            </a:r>
            <a:r>
              <a:rPr lang="en-GB" dirty="0"/>
              <a:t>intensive</a:t>
            </a:r>
            <a:r>
              <a:rPr lang="en-GB" b="0" dirty="0"/>
              <a:t> and </a:t>
            </a:r>
            <a:r>
              <a:rPr lang="en-GB" dirty="0"/>
              <a:t>extensive</a:t>
            </a:r>
            <a:r>
              <a:rPr lang="en-GB" b="0" dirty="0"/>
              <a:t> variables</a:t>
            </a:r>
          </a:p>
          <a:p>
            <a:r>
              <a:rPr lang="en-GB" b="0" dirty="0"/>
              <a:t>An intensive variable is </a:t>
            </a:r>
            <a:r>
              <a:rPr lang="en-GB" dirty="0"/>
              <a:t>independent of amount</a:t>
            </a:r>
            <a:r>
              <a:rPr lang="en-GB" b="0" dirty="0"/>
              <a:t>, while an </a:t>
            </a:r>
            <a:r>
              <a:rPr lang="en-GB" dirty="0"/>
              <a:t>extensive quantity increases proportional to amount</a:t>
            </a:r>
          </a:p>
          <a:p>
            <a:r>
              <a:rPr lang="en-GB" b="0" dirty="0"/>
              <a:t>All extensive properties can be easily transformed to intensive properties, e.g. volume to specific volume</a:t>
            </a:r>
          </a:p>
          <a:p>
            <a:endParaRPr lang="en-GB" dirty="0"/>
          </a:p>
          <a:p>
            <a:pPr marL="0" indent="0">
              <a:buNone/>
            </a:pPr>
            <a:endParaRPr lang="en-GB" dirty="0"/>
          </a:p>
        </p:txBody>
      </p:sp>
      <p:sp>
        <p:nvSpPr>
          <p:cNvPr id="4" name="Footer Placeholder 3">
            <a:extLst>
              <a:ext uri="{FF2B5EF4-FFF2-40B4-BE49-F238E27FC236}">
                <a16:creationId xmlns:a16="http://schemas.microsoft.com/office/drawing/2014/main" id="{A30D1844-ADBF-F006-51D1-8B9346E862D2}"/>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4DBD36B6-3681-7B35-C479-A4B2ABEDAB38}"/>
              </a:ext>
            </a:extLst>
          </p:cNvPr>
          <p:cNvSpPr>
            <a:spLocks noGrp="1"/>
          </p:cNvSpPr>
          <p:nvPr>
            <p:ph type="sldNum" sz="quarter" idx="4"/>
          </p:nvPr>
        </p:nvSpPr>
        <p:spPr/>
        <p:txBody>
          <a:bodyPr/>
          <a:lstStyle/>
          <a:p>
            <a:pPr algn="ctr"/>
            <a:r>
              <a:rPr lang="en-US"/>
              <a:t>Slide </a:t>
            </a:r>
            <a:fld id="{3C70A08B-371D-5A4D-978C-9F5470823ED6}" type="slidenum">
              <a:rPr lang="en-US" smtClean="0"/>
              <a:pPr algn="ctr"/>
              <a:t>7</a:t>
            </a:fld>
            <a:endParaRPr lang="en-US" dirty="0"/>
          </a:p>
        </p:txBody>
      </p:sp>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29D5E43A-EC0A-1E0D-4F53-DD7F5EFC984D}"/>
                  </a:ext>
                </a:extLst>
              </p:cNvPr>
              <p:cNvGraphicFramePr>
                <a:graphicFrameLocks noGrp="1"/>
              </p:cNvGraphicFramePr>
              <p:nvPr>
                <p:extLst>
                  <p:ext uri="{D42A27DB-BD31-4B8C-83A1-F6EECF244321}">
                    <p14:modId xmlns:p14="http://schemas.microsoft.com/office/powerpoint/2010/main" val="191984259"/>
                  </p:ext>
                </p:extLst>
              </p:nvPr>
            </p:nvGraphicFramePr>
            <p:xfrm>
              <a:off x="1538749" y="5369774"/>
              <a:ext cx="6252766" cy="741680"/>
            </p:xfrm>
            <a:graphic>
              <a:graphicData uri="http://schemas.openxmlformats.org/drawingml/2006/table">
                <a:tbl>
                  <a:tblPr firstCol="1" bandRow="1">
                    <a:tableStyleId>{5C22544A-7EE6-4342-B048-85BDC9FD1C3A}</a:tableStyleId>
                  </a:tblPr>
                  <a:tblGrid>
                    <a:gridCol w="1130491">
                      <a:extLst>
                        <a:ext uri="{9D8B030D-6E8A-4147-A177-3AD203B41FA5}">
                          <a16:colId xmlns:a16="http://schemas.microsoft.com/office/drawing/2014/main" val="278861665"/>
                        </a:ext>
                      </a:extLst>
                    </a:gridCol>
                    <a:gridCol w="380944">
                      <a:extLst>
                        <a:ext uri="{9D8B030D-6E8A-4147-A177-3AD203B41FA5}">
                          <a16:colId xmlns:a16="http://schemas.microsoft.com/office/drawing/2014/main" val="1318170463"/>
                        </a:ext>
                      </a:extLst>
                    </a:gridCol>
                    <a:gridCol w="677333">
                      <a:extLst>
                        <a:ext uri="{9D8B030D-6E8A-4147-A177-3AD203B41FA5}">
                          <a16:colId xmlns:a16="http://schemas.microsoft.com/office/drawing/2014/main" val="266056293"/>
                        </a:ext>
                      </a:extLst>
                    </a:gridCol>
                    <a:gridCol w="677333">
                      <a:extLst>
                        <a:ext uri="{9D8B030D-6E8A-4147-A177-3AD203B41FA5}">
                          <a16:colId xmlns:a16="http://schemas.microsoft.com/office/drawing/2014/main" val="1395100994"/>
                        </a:ext>
                      </a:extLst>
                    </a:gridCol>
                    <a:gridCol w="677333">
                      <a:extLst>
                        <a:ext uri="{9D8B030D-6E8A-4147-A177-3AD203B41FA5}">
                          <a16:colId xmlns:a16="http://schemas.microsoft.com/office/drawing/2014/main" val="655303759"/>
                        </a:ext>
                      </a:extLst>
                    </a:gridCol>
                    <a:gridCol w="677333">
                      <a:extLst>
                        <a:ext uri="{9D8B030D-6E8A-4147-A177-3AD203B41FA5}">
                          <a16:colId xmlns:a16="http://schemas.microsoft.com/office/drawing/2014/main" val="2554041493"/>
                        </a:ext>
                      </a:extLst>
                    </a:gridCol>
                    <a:gridCol w="677333">
                      <a:extLst>
                        <a:ext uri="{9D8B030D-6E8A-4147-A177-3AD203B41FA5}">
                          <a16:colId xmlns:a16="http://schemas.microsoft.com/office/drawing/2014/main" val="732889280"/>
                        </a:ext>
                      </a:extLst>
                    </a:gridCol>
                    <a:gridCol w="677333">
                      <a:extLst>
                        <a:ext uri="{9D8B030D-6E8A-4147-A177-3AD203B41FA5}">
                          <a16:colId xmlns:a16="http://schemas.microsoft.com/office/drawing/2014/main" val="3191778332"/>
                        </a:ext>
                      </a:extLst>
                    </a:gridCol>
                    <a:gridCol w="677333">
                      <a:extLst>
                        <a:ext uri="{9D8B030D-6E8A-4147-A177-3AD203B41FA5}">
                          <a16:colId xmlns:a16="http://schemas.microsoft.com/office/drawing/2014/main" val="2567438369"/>
                        </a:ext>
                      </a:extLst>
                    </a:gridCol>
                  </a:tblGrid>
                  <a:tr h="370840">
                    <a:tc>
                      <a:txBody>
                        <a:bodyPr/>
                        <a:lstStyle/>
                        <a:p>
                          <a:r>
                            <a:rPr lang="en-GB" dirty="0"/>
                            <a:t>Intensive</a:t>
                          </a:r>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oMath>
                            </m:oMathPara>
                          </a14:m>
                          <a:endParaRPr lang="en-GB"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oMath>
                            </m:oMathPara>
                          </a14:m>
                          <a:endParaRPr lang="en-GB"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𝑣</m:t>
                                </m:r>
                              </m:oMath>
                            </m:oMathPara>
                          </a14:m>
                          <a:endParaRPr lang="en-GB"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𝑠</m:t>
                                </m:r>
                              </m:oMath>
                            </m:oMathPara>
                          </a14:m>
                          <a:endParaRPr lang="en-GB"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𝑢</m:t>
                                </m:r>
                              </m:oMath>
                            </m:oMathPara>
                          </a14:m>
                          <a:endParaRPr lang="en-GB"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h</m:t>
                                </m:r>
                              </m:oMath>
                            </m:oMathPara>
                          </a14:m>
                          <a:endParaRPr lang="en-GB"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oMath>
                            </m:oMathPara>
                          </a14:m>
                          <a:endParaRPr lang="en-GB"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𝑔</m:t>
                                </m:r>
                              </m:oMath>
                            </m:oMathPara>
                          </a14:m>
                          <a:endParaRPr lang="en-GB" dirty="0"/>
                        </a:p>
                      </a:txBody>
                      <a:tcPr/>
                    </a:tc>
                    <a:extLst>
                      <a:ext uri="{0D108BD9-81ED-4DB2-BD59-A6C34878D82A}">
                        <a16:rowId xmlns:a16="http://schemas.microsoft.com/office/drawing/2014/main" val="3806212805"/>
                      </a:ext>
                    </a:extLst>
                  </a:tr>
                  <a:tr h="370840">
                    <a:tc>
                      <a:txBody>
                        <a:bodyPr/>
                        <a:lstStyle/>
                        <a:p>
                          <a:r>
                            <a:rPr lang="en-GB" dirty="0"/>
                            <a:t>Extensive</a:t>
                          </a:r>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𝑉</m:t>
                                </m:r>
                              </m:oMath>
                            </m:oMathPara>
                          </a14:m>
                          <a:endParaRPr lang="en-GB"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oMath>
                            </m:oMathPara>
                          </a14:m>
                          <a:endParaRPr lang="en-GB"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oMath>
                            </m:oMathPara>
                          </a14:m>
                          <a:endParaRPr lang="en-GB"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oMath>
                            </m:oMathPara>
                          </a14:m>
                          <a:endParaRPr lang="en-GB"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GB"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𝐺</m:t>
                                </m:r>
                              </m:oMath>
                            </m:oMathPara>
                          </a14:m>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726875837"/>
                      </a:ext>
                    </a:extLst>
                  </a:tr>
                </a:tbl>
              </a:graphicData>
            </a:graphic>
          </p:graphicFrame>
        </mc:Choice>
        <mc:Fallback>
          <p:graphicFrame>
            <p:nvGraphicFramePr>
              <p:cNvPr id="6" name="Table 6">
                <a:extLst>
                  <a:ext uri="{FF2B5EF4-FFF2-40B4-BE49-F238E27FC236}">
                    <a16:creationId xmlns:a16="http://schemas.microsoft.com/office/drawing/2014/main" id="{29D5E43A-EC0A-1E0D-4F53-DD7F5EFC984D}"/>
                  </a:ext>
                </a:extLst>
              </p:cNvPr>
              <p:cNvGraphicFramePr>
                <a:graphicFrameLocks noGrp="1"/>
              </p:cNvGraphicFramePr>
              <p:nvPr>
                <p:extLst>
                  <p:ext uri="{D42A27DB-BD31-4B8C-83A1-F6EECF244321}">
                    <p14:modId xmlns:p14="http://schemas.microsoft.com/office/powerpoint/2010/main" val="191984259"/>
                  </p:ext>
                </p:extLst>
              </p:nvPr>
            </p:nvGraphicFramePr>
            <p:xfrm>
              <a:off x="1538749" y="5369774"/>
              <a:ext cx="6252766" cy="741680"/>
            </p:xfrm>
            <a:graphic>
              <a:graphicData uri="http://schemas.openxmlformats.org/drawingml/2006/table">
                <a:tbl>
                  <a:tblPr firstCol="1" bandRow="1">
                    <a:tableStyleId>{5C22544A-7EE6-4342-B048-85BDC9FD1C3A}</a:tableStyleId>
                  </a:tblPr>
                  <a:tblGrid>
                    <a:gridCol w="1130491">
                      <a:extLst>
                        <a:ext uri="{9D8B030D-6E8A-4147-A177-3AD203B41FA5}">
                          <a16:colId xmlns:a16="http://schemas.microsoft.com/office/drawing/2014/main" val="278861665"/>
                        </a:ext>
                      </a:extLst>
                    </a:gridCol>
                    <a:gridCol w="380944">
                      <a:extLst>
                        <a:ext uri="{9D8B030D-6E8A-4147-A177-3AD203B41FA5}">
                          <a16:colId xmlns:a16="http://schemas.microsoft.com/office/drawing/2014/main" val="1318170463"/>
                        </a:ext>
                      </a:extLst>
                    </a:gridCol>
                    <a:gridCol w="677333">
                      <a:extLst>
                        <a:ext uri="{9D8B030D-6E8A-4147-A177-3AD203B41FA5}">
                          <a16:colId xmlns:a16="http://schemas.microsoft.com/office/drawing/2014/main" val="266056293"/>
                        </a:ext>
                      </a:extLst>
                    </a:gridCol>
                    <a:gridCol w="677333">
                      <a:extLst>
                        <a:ext uri="{9D8B030D-6E8A-4147-A177-3AD203B41FA5}">
                          <a16:colId xmlns:a16="http://schemas.microsoft.com/office/drawing/2014/main" val="1395100994"/>
                        </a:ext>
                      </a:extLst>
                    </a:gridCol>
                    <a:gridCol w="677333">
                      <a:extLst>
                        <a:ext uri="{9D8B030D-6E8A-4147-A177-3AD203B41FA5}">
                          <a16:colId xmlns:a16="http://schemas.microsoft.com/office/drawing/2014/main" val="655303759"/>
                        </a:ext>
                      </a:extLst>
                    </a:gridCol>
                    <a:gridCol w="677333">
                      <a:extLst>
                        <a:ext uri="{9D8B030D-6E8A-4147-A177-3AD203B41FA5}">
                          <a16:colId xmlns:a16="http://schemas.microsoft.com/office/drawing/2014/main" val="2554041493"/>
                        </a:ext>
                      </a:extLst>
                    </a:gridCol>
                    <a:gridCol w="677333">
                      <a:extLst>
                        <a:ext uri="{9D8B030D-6E8A-4147-A177-3AD203B41FA5}">
                          <a16:colId xmlns:a16="http://schemas.microsoft.com/office/drawing/2014/main" val="732889280"/>
                        </a:ext>
                      </a:extLst>
                    </a:gridCol>
                    <a:gridCol w="677333">
                      <a:extLst>
                        <a:ext uri="{9D8B030D-6E8A-4147-A177-3AD203B41FA5}">
                          <a16:colId xmlns:a16="http://schemas.microsoft.com/office/drawing/2014/main" val="3191778332"/>
                        </a:ext>
                      </a:extLst>
                    </a:gridCol>
                    <a:gridCol w="677333">
                      <a:extLst>
                        <a:ext uri="{9D8B030D-6E8A-4147-A177-3AD203B41FA5}">
                          <a16:colId xmlns:a16="http://schemas.microsoft.com/office/drawing/2014/main" val="2567438369"/>
                        </a:ext>
                      </a:extLst>
                    </a:gridCol>
                  </a:tblGrid>
                  <a:tr h="370840">
                    <a:tc>
                      <a:txBody>
                        <a:bodyPr/>
                        <a:lstStyle/>
                        <a:p>
                          <a:r>
                            <a:rPr lang="en-GB" dirty="0"/>
                            <a:t>Intensive</a:t>
                          </a:r>
                        </a:p>
                      </a:txBody>
                      <a:tcPr/>
                    </a:tc>
                    <a:tc>
                      <a:txBody>
                        <a:bodyPr/>
                        <a:lstStyle/>
                        <a:p>
                          <a:endParaRPr lang="en-US"/>
                        </a:p>
                      </a:txBody>
                      <a:tcPr>
                        <a:blipFill>
                          <a:blip r:embed="rId2"/>
                          <a:stretch>
                            <a:fillRect l="-301613" t="-8065" r="-1259677" b="-122581"/>
                          </a:stretch>
                        </a:blipFill>
                      </a:tcPr>
                    </a:tc>
                    <a:tc>
                      <a:txBody>
                        <a:bodyPr/>
                        <a:lstStyle/>
                        <a:p>
                          <a:endParaRPr lang="en-US"/>
                        </a:p>
                      </a:txBody>
                      <a:tcPr>
                        <a:blipFill>
                          <a:blip r:embed="rId2"/>
                          <a:stretch>
                            <a:fillRect l="-224324" t="-8065" r="-603604" b="-122581"/>
                          </a:stretch>
                        </a:blipFill>
                      </a:tcPr>
                    </a:tc>
                    <a:tc>
                      <a:txBody>
                        <a:bodyPr/>
                        <a:lstStyle/>
                        <a:p>
                          <a:endParaRPr lang="en-US"/>
                        </a:p>
                      </a:txBody>
                      <a:tcPr>
                        <a:blipFill>
                          <a:blip r:embed="rId2"/>
                          <a:stretch>
                            <a:fillRect l="-321429" t="-8065" r="-498214" b="-122581"/>
                          </a:stretch>
                        </a:blipFill>
                      </a:tcPr>
                    </a:tc>
                    <a:tc>
                      <a:txBody>
                        <a:bodyPr/>
                        <a:lstStyle/>
                        <a:p>
                          <a:endParaRPr lang="en-US"/>
                        </a:p>
                      </a:txBody>
                      <a:tcPr>
                        <a:blipFill>
                          <a:blip r:embed="rId2"/>
                          <a:stretch>
                            <a:fillRect l="-425225" t="-8065" r="-402703" b="-122581"/>
                          </a:stretch>
                        </a:blipFill>
                      </a:tcPr>
                    </a:tc>
                    <a:tc>
                      <a:txBody>
                        <a:bodyPr/>
                        <a:lstStyle/>
                        <a:p>
                          <a:endParaRPr lang="en-US"/>
                        </a:p>
                      </a:txBody>
                      <a:tcPr>
                        <a:blipFill>
                          <a:blip r:embed="rId2"/>
                          <a:stretch>
                            <a:fillRect l="-525225" t="-8065" r="-302703" b="-122581"/>
                          </a:stretch>
                        </a:blipFill>
                      </a:tcPr>
                    </a:tc>
                    <a:tc>
                      <a:txBody>
                        <a:bodyPr/>
                        <a:lstStyle/>
                        <a:p>
                          <a:endParaRPr lang="en-US"/>
                        </a:p>
                      </a:txBody>
                      <a:tcPr>
                        <a:blipFill>
                          <a:blip r:embed="rId2"/>
                          <a:stretch>
                            <a:fillRect l="-625225" t="-8065" r="-202703" b="-122581"/>
                          </a:stretch>
                        </a:blipFill>
                      </a:tcPr>
                    </a:tc>
                    <a:tc>
                      <a:txBody>
                        <a:bodyPr/>
                        <a:lstStyle/>
                        <a:p>
                          <a:endParaRPr lang="en-US"/>
                        </a:p>
                      </a:txBody>
                      <a:tcPr>
                        <a:blipFill>
                          <a:blip r:embed="rId2"/>
                          <a:stretch>
                            <a:fillRect l="-718750" t="-8065" r="-100893" b="-122581"/>
                          </a:stretch>
                        </a:blipFill>
                      </a:tcPr>
                    </a:tc>
                    <a:tc>
                      <a:txBody>
                        <a:bodyPr/>
                        <a:lstStyle/>
                        <a:p>
                          <a:endParaRPr lang="en-US"/>
                        </a:p>
                      </a:txBody>
                      <a:tcPr>
                        <a:blipFill>
                          <a:blip r:embed="rId2"/>
                          <a:stretch>
                            <a:fillRect l="-826126" t="-8065" r="-1802" b="-122581"/>
                          </a:stretch>
                        </a:blipFill>
                      </a:tcPr>
                    </a:tc>
                    <a:extLst>
                      <a:ext uri="{0D108BD9-81ED-4DB2-BD59-A6C34878D82A}">
                        <a16:rowId xmlns:a16="http://schemas.microsoft.com/office/drawing/2014/main" val="3806212805"/>
                      </a:ext>
                    </a:extLst>
                  </a:tr>
                  <a:tr h="370840">
                    <a:tc>
                      <a:txBody>
                        <a:bodyPr/>
                        <a:lstStyle/>
                        <a:p>
                          <a:r>
                            <a:rPr lang="en-GB" dirty="0"/>
                            <a:t>Extensive</a:t>
                          </a:r>
                        </a:p>
                      </a:txBody>
                      <a:tcPr/>
                    </a:tc>
                    <a:tc>
                      <a:txBody>
                        <a:bodyPr/>
                        <a:lstStyle/>
                        <a:p>
                          <a:endParaRPr lang="en-US"/>
                        </a:p>
                      </a:txBody>
                      <a:tcPr>
                        <a:blipFill>
                          <a:blip r:embed="rId2"/>
                          <a:stretch>
                            <a:fillRect l="-301613" t="-109836" r="-1259677" b="-24590"/>
                          </a:stretch>
                        </a:blipFill>
                      </a:tcPr>
                    </a:tc>
                    <a:tc>
                      <a:txBody>
                        <a:bodyPr/>
                        <a:lstStyle/>
                        <a:p>
                          <a:endParaRPr lang="en-US"/>
                        </a:p>
                      </a:txBody>
                      <a:tcPr>
                        <a:blipFill>
                          <a:blip r:embed="rId2"/>
                          <a:stretch>
                            <a:fillRect l="-224324" t="-109836" r="-603604" b="-24590"/>
                          </a:stretch>
                        </a:blipFill>
                      </a:tcPr>
                    </a:tc>
                    <a:tc>
                      <a:txBody>
                        <a:bodyPr/>
                        <a:lstStyle/>
                        <a:p>
                          <a:endParaRPr lang="en-US"/>
                        </a:p>
                      </a:txBody>
                      <a:tcPr>
                        <a:blipFill>
                          <a:blip r:embed="rId2"/>
                          <a:stretch>
                            <a:fillRect l="-321429" t="-109836" r="-498214" b="-24590"/>
                          </a:stretch>
                        </a:blipFill>
                      </a:tcPr>
                    </a:tc>
                    <a:tc>
                      <a:txBody>
                        <a:bodyPr/>
                        <a:lstStyle/>
                        <a:p>
                          <a:endParaRPr lang="en-US"/>
                        </a:p>
                      </a:txBody>
                      <a:tcPr>
                        <a:blipFill>
                          <a:blip r:embed="rId2"/>
                          <a:stretch>
                            <a:fillRect l="-425225" t="-109836" r="-402703" b="-24590"/>
                          </a:stretch>
                        </a:blipFill>
                      </a:tcPr>
                    </a:tc>
                    <a:tc>
                      <a:txBody>
                        <a:bodyPr/>
                        <a:lstStyle/>
                        <a:p>
                          <a:endParaRPr lang="en-US"/>
                        </a:p>
                      </a:txBody>
                      <a:tcPr>
                        <a:blipFill>
                          <a:blip r:embed="rId2"/>
                          <a:stretch>
                            <a:fillRect l="-525225" t="-109836" r="-302703" b="-24590"/>
                          </a:stretch>
                        </a:blipFill>
                      </a:tcPr>
                    </a:tc>
                    <a:tc>
                      <a:txBody>
                        <a:bodyPr/>
                        <a:lstStyle/>
                        <a:p>
                          <a:endParaRPr lang="en-US"/>
                        </a:p>
                      </a:txBody>
                      <a:tcPr>
                        <a:blipFill>
                          <a:blip r:embed="rId2"/>
                          <a:stretch>
                            <a:fillRect l="-625225" t="-109836" r="-202703" b="-24590"/>
                          </a:stretch>
                        </a:blipFill>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726875837"/>
                      </a:ext>
                    </a:extLst>
                  </a:tr>
                </a:tbl>
              </a:graphicData>
            </a:graphic>
          </p:graphicFrame>
        </mc:Fallback>
      </mc:AlternateContent>
    </p:spTree>
    <p:extLst>
      <p:ext uri="{BB962C8B-B14F-4D97-AF65-F5344CB8AC3E}">
        <p14:creationId xmlns:p14="http://schemas.microsoft.com/office/powerpoint/2010/main" val="312962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C1FB-83B2-48C5-6E89-F912902F9238}"/>
              </a:ext>
            </a:extLst>
          </p:cNvPr>
          <p:cNvSpPr>
            <a:spLocks noGrp="1"/>
          </p:cNvSpPr>
          <p:nvPr>
            <p:ph type="title"/>
          </p:nvPr>
        </p:nvSpPr>
        <p:spPr/>
        <p:txBody>
          <a:bodyPr/>
          <a:lstStyle/>
          <a:p>
            <a:r>
              <a:rPr lang="en-GB" dirty="0"/>
              <a:t>State Functions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C93A73-EA77-D29F-6047-73B68DFFC8F0}"/>
                  </a:ext>
                </a:extLst>
              </p:cNvPr>
              <p:cNvSpPr>
                <a:spLocks noGrp="1"/>
              </p:cNvSpPr>
              <p:nvPr>
                <p:ph idx="1"/>
              </p:nvPr>
            </p:nvSpPr>
            <p:spPr/>
            <p:txBody>
              <a:bodyPr/>
              <a:lstStyle/>
              <a:p>
                <a:r>
                  <a:rPr lang="en-GB" b="0" dirty="0"/>
                  <a:t>When considering thermodynamics, we are often concerned about </a:t>
                </a:r>
                <a:r>
                  <a:rPr lang="en-GB" dirty="0"/>
                  <a:t>specifying the state</a:t>
                </a:r>
                <a:r>
                  <a:rPr lang="en-GB" b="0" dirty="0"/>
                  <a:t> </a:t>
                </a:r>
              </a:p>
              <a:p>
                <a:r>
                  <a:rPr lang="en-GB" b="0" dirty="0"/>
                  <a:t>A state function is a function that “contains every statement that the thermodynamics can make about the system at equilibrium” [1]</a:t>
                </a:r>
              </a:p>
              <a:p>
                <a:r>
                  <a:rPr lang="en-GB" b="0" dirty="0"/>
                  <a:t>The most “fundamental” state function is the </a:t>
                </a:r>
                <a:r>
                  <a:rPr lang="en-GB" dirty="0"/>
                  <a:t>internal energy</a:t>
                </a:r>
                <a:r>
                  <a:rPr lang="en-GB" b="0" dirty="0"/>
                  <a:t>, </a:t>
                </a:r>
                <a14:m>
                  <m:oMath xmlns:m="http://schemas.openxmlformats.org/officeDocument/2006/math">
                    <m:r>
                      <a:rPr lang="en-GB" b="0" i="1" smtClean="0">
                        <a:latin typeface="Cambria Math" panose="02040503050406030204" pitchFamily="18" charset="0"/>
                      </a:rPr>
                      <m:t>𝑈</m:t>
                    </m:r>
                  </m:oMath>
                </a14:m>
                <a:endParaRPr lang="en-GB" dirty="0"/>
              </a:p>
              <a:p>
                <a:r>
                  <a:rPr lang="en-GB" b="0" dirty="0"/>
                  <a:t>The internal energy has </a:t>
                </a:r>
                <a:r>
                  <a:rPr lang="en-GB" dirty="0"/>
                  <a:t>natural variables</a:t>
                </a:r>
                <a:r>
                  <a:rPr lang="en-GB" b="0" dirty="0"/>
                  <a:t> of entropy and volume (</a:t>
                </a:r>
                <a14:m>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 </m:t>
                    </m:r>
                    <m:r>
                      <a:rPr lang="en-GB" b="0" i="1" smtClean="0">
                        <a:latin typeface="Cambria Math" panose="02040503050406030204" pitchFamily="18" charset="0"/>
                      </a:rPr>
                      <m:t>𝑉</m:t>
                    </m:r>
                  </m:oMath>
                </a14:m>
                <a:r>
                  <a:rPr lang="en-GB" b="0" dirty="0"/>
                  <a:t>)</a:t>
                </a:r>
              </a:p>
              <a:p>
                <a:endParaRPr lang="en-GB" b="0" dirty="0"/>
              </a:p>
            </p:txBody>
          </p:sp>
        </mc:Choice>
        <mc:Fallback>
          <p:sp>
            <p:nvSpPr>
              <p:cNvPr id="3" name="Content Placeholder 2">
                <a:extLst>
                  <a:ext uri="{FF2B5EF4-FFF2-40B4-BE49-F238E27FC236}">
                    <a16:creationId xmlns:a16="http://schemas.microsoft.com/office/drawing/2014/main" id="{94C93A73-EA77-D29F-6047-73B68DFFC8F0}"/>
                  </a:ext>
                </a:extLst>
              </p:cNvPr>
              <p:cNvSpPr>
                <a:spLocks noGrp="1" noRot="1" noChangeAspect="1" noMove="1" noResize="1" noEditPoints="1" noAdjustHandles="1" noChangeArrowheads="1" noChangeShapeType="1" noTextEdit="1"/>
              </p:cNvSpPr>
              <p:nvPr>
                <p:ph idx="1"/>
              </p:nvPr>
            </p:nvSpPr>
            <p:spPr>
              <a:blipFill>
                <a:blip r:embed="rId3"/>
                <a:stretch>
                  <a:fillRect l="-1303" t="-1392" r="-579"/>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F27CDAD3-2C51-2BB7-5B9A-0D2D0EB51979}"/>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2FB84214-697B-F4A1-C639-78806519450E}"/>
              </a:ext>
            </a:extLst>
          </p:cNvPr>
          <p:cNvSpPr>
            <a:spLocks noGrp="1"/>
          </p:cNvSpPr>
          <p:nvPr>
            <p:ph type="sldNum" sz="quarter" idx="4"/>
          </p:nvPr>
        </p:nvSpPr>
        <p:spPr/>
        <p:txBody>
          <a:bodyPr/>
          <a:lstStyle/>
          <a:p>
            <a:pPr algn="ctr"/>
            <a:r>
              <a:rPr lang="en-US"/>
              <a:t>Slide </a:t>
            </a:r>
            <a:fld id="{3C70A08B-371D-5A4D-978C-9F5470823ED6}" type="slidenum">
              <a:rPr lang="en-US" smtClean="0"/>
              <a:pPr algn="ctr"/>
              <a:t>8</a:t>
            </a:fld>
            <a:endParaRPr lang="en-US" dirty="0"/>
          </a:p>
        </p:txBody>
      </p:sp>
    </p:spTree>
    <p:extLst>
      <p:ext uri="{BB962C8B-B14F-4D97-AF65-F5344CB8AC3E}">
        <p14:creationId xmlns:p14="http://schemas.microsoft.com/office/powerpoint/2010/main" val="433404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C1FB-83B2-48C5-6E89-F912902F9238}"/>
              </a:ext>
            </a:extLst>
          </p:cNvPr>
          <p:cNvSpPr>
            <a:spLocks noGrp="1"/>
          </p:cNvSpPr>
          <p:nvPr>
            <p:ph type="title"/>
          </p:nvPr>
        </p:nvSpPr>
        <p:spPr/>
        <p:txBody>
          <a:bodyPr/>
          <a:lstStyle/>
          <a:p>
            <a:r>
              <a:rPr lang="en-GB" dirty="0"/>
              <a:t>State Functions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C93A73-EA77-D29F-6047-73B68DFFC8F0}"/>
                  </a:ext>
                </a:extLst>
              </p:cNvPr>
              <p:cNvSpPr>
                <a:spLocks noGrp="1"/>
              </p:cNvSpPr>
              <p:nvPr>
                <p:ph idx="1"/>
              </p:nvPr>
            </p:nvSpPr>
            <p:spPr/>
            <p:txBody>
              <a:bodyPr/>
              <a:lstStyle/>
              <a:p>
                <a:r>
                  <a:rPr lang="en-GB" b="0" dirty="0"/>
                  <a:t>Each extensive natural variable has a </a:t>
                </a:r>
                <a:r>
                  <a:rPr lang="en-GB" dirty="0"/>
                  <a:t>conjugated intensive property</a:t>
                </a:r>
                <a:endParaRPr lang="en-GB" b="0" dirty="0"/>
              </a:p>
              <a:p>
                <a:r>
                  <a:rPr lang="en-GB" b="0" dirty="0"/>
                  <a:t>In this case, the conjugated properties are temperature, </a:t>
                </a:r>
                <a14:m>
                  <m:oMath xmlns:m="http://schemas.openxmlformats.org/officeDocument/2006/math">
                    <m:r>
                      <a:rPr lang="en-GB" b="0" i="1" smtClean="0">
                        <a:latin typeface="Cambria Math" panose="02040503050406030204" pitchFamily="18" charset="0"/>
                      </a:rPr>
                      <m:t>𝑇</m:t>
                    </m:r>
                  </m:oMath>
                </a14:m>
                <a:r>
                  <a:rPr lang="en-GB" b="0" dirty="0"/>
                  <a:t>, and pressure, </a:t>
                </a:r>
                <a14:m>
                  <m:oMath xmlns:m="http://schemas.openxmlformats.org/officeDocument/2006/math">
                    <m:r>
                      <a:rPr lang="en-GB" b="0" i="1" smtClean="0">
                        <a:latin typeface="Cambria Math" panose="02040503050406030204" pitchFamily="18" charset="0"/>
                      </a:rPr>
                      <m:t>𝑝</m:t>
                    </m:r>
                  </m:oMath>
                </a14:m>
                <a:r>
                  <a:rPr lang="en-GB" b="0" dirty="0"/>
                  <a:t>.</a:t>
                </a:r>
              </a:p>
              <a:p>
                <a:r>
                  <a:rPr lang="en-GB" b="0" dirty="0"/>
                  <a:t>This is seen in the </a:t>
                </a:r>
                <a:r>
                  <a:rPr lang="en-GB" dirty="0"/>
                  <a:t>first law of thermodynamics</a:t>
                </a:r>
                <a:br>
                  <a:rPr lang="en-GB" dirty="0"/>
                </a:br>
                <a14:m>
                  <m:oMath xmlns:m="http://schemas.openxmlformats.org/officeDocument/2006/math">
                    <m:r>
                      <m:rPr>
                        <m:sty m:val="p"/>
                      </m:rPr>
                      <a:rPr lang="en-GB" b="0" i="0" smtClean="0">
                        <a:latin typeface="Cambria Math" panose="02040503050406030204" pitchFamily="18" charset="0"/>
                      </a:rPr>
                      <m:t>d</m:t>
                    </m:r>
                    <m:r>
                      <a:rPr lang="en-GB" b="0" i="1" smtClean="0">
                        <a:latin typeface="Cambria Math" panose="02040503050406030204" pitchFamily="18" charset="0"/>
                      </a:rPr>
                      <m:t>𝑈</m:t>
                    </m:r>
                    <m:r>
                      <a:rPr lang="en-GB" b="0" i="1" smtClean="0">
                        <a:latin typeface="Cambria Math" panose="02040503050406030204" pitchFamily="18" charset="0"/>
                      </a:rPr>
                      <m:t>=</m:t>
                    </m:r>
                    <m:r>
                      <a:rPr lang="en-GB" b="0" i="1" smtClean="0">
                        <a:latin typeface="Cambria Math" panose="02040503050406030204" pitchFamily="18" charset="0"/>
                      </a:rPr>
                      <m:t>𝑇</m:t>
                    </m:r>
                    <m:r>
                      <m:rPr>
                        <m:sty m:val="p"/>
                      </m:rPr>
                      <a:rPr lang="en-GB" b="0" i="0" smtClean="0">
                        <a:latin typeface="Cambria Math" panose="02040503050406030204" pitchFamily="18" charset="0"/>
                      </a:rPr>
                      <m:t>d</m:t>
                    </m:r>
                    <m:r>
                      <a:rPr lang="en-GB" b="0" i="1" smtClean="0">
                        <a:latin typeface="Cambria Math" panose="02040503050406030204" pitchFamily="18" charset="0"/>
                      </a:rPr>
                      <m:t>𝑆</m:t>
                    </m:r>
                    <m:r>
                      <a:rPr lang="en-GB" b="0" i="1" smtClean="0">
                        <a:latin typeface="Cambria Math" panose="02040503050406030204" pitchFamily="18" charset="0"/>
                      </a:rPr>
                      <m:t> −</m:t>
                    </m:r>
                    <m:r>
                      <a:rPr lang="en-GB" b="0" i="1" smtClean="0">
                        <a:latin typeface="Cambria Math" panose="02040503050406030204" pitchFamily="18" charset="0"/>
                      </a:rPr>
                      <m:t>𝑝</m:t>
                    </m:r>
                    <m:r>
                      <m:rPr>
                        <m:sty m:val="p"/>
                      </m:rPr>
                      <a:rPr lang="en-GB" b="0" i="0" smtClean="0">
                        <a:latin typeface="Cambria Math" panose="02040503050406030204" pitchFamily="18" charset="0"/>
                      </a:rPr>
                      <m:t>d</m:t>
                    </m:r>
                    <m:r>
                      <a:rPr lang="en-GB" b="0" i="1" smtClean="0">
                        <a:latin typeface="Cambria Math" panose="02040503050406030204" pitchFamily="18" charset="0"/>
                      </a:rPr>
                      <m:t>𝑉</m:t>
                    </m:r>
                  </m:oMath>
                </a14:m>
                <a:endParaRPr lang="en-GB" b="0" dirty="0"/>
              </a:p>
            </p:txBody>
          </p:sp>
        </mc:Choice>
        <mc:Fallback>
          <p:sp>
            <p:nvSpPr>
              <p:cNvPr id="3" name="Content Placeholder 2">
                <a:extLst>
                  <a:ext uri="{FF2B5EF4-FFF2-40B4-BE49-F238E27FC236}">
                    <a16:creationId xmlns:a16="http://schemas.microsoft.com/office/drawing/2014/main" id="{94C93A73-EA77-D29F-6047-73B68DFFC8F0}"/>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F27CDAD3-2C51-2BB7-5B9A-0D2D0EB51979}"/>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2FB84214-697B-F4A1-C639-78806519450E}"/>
              </a:ext>
            </a:extLst>
          </p:cNvPr>
          <p:cNvSpPr>
            <a:spLocks noGrp="1"/>
          </p:cNvSpPr>
          <p:nvPr>
            <p:ph type="sldNum" sz="quarter" idx="4"/>
          </p:nvPr>
        </p:nvSpPr>
        <p:spPr/>
        <p:txBody>
          <a:bodyPr/>
          <a:lstStyle/>
          <a:p>
            <a:pPr algn="ctr"/>
            <a:r>
              <a:rPr lang="en-US"/>
              <a:t>Slide </a:t>
            </a:r>
            <a:fld id="{3C70A08B-371D-5A4D-978C-9F5470823ED6}" type="slidenum">
              <a:rPr lang="en-US" smtClean="0"/>
              <a:pPr algn="ctr"/>
              <a:t>9</a:t>
            </a:fld>
            <a:endParaRPr lang="en-US" dirty="0"/>
          </a:p>
        </p:txBody>
      </p:sp>
    </p:spTree>
    <p:extLst>
      <p:ext uri="{BB962C8B-B14F-4D97-AF65-F5344CB8AC3E}">
        <p14:creationId xmlns:p14="http://schemas.microsoft.com/office/powerpoint/2010/main" val="272173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22225">
          <a:solidFill>
            <a:schemeClr val="tx1"/>
          </a:solidFill>
          <a:tailEnd type="triangl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defRPr dirty="0" smtClean="0">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150712</TotalTime>
  <Words>1571</Words>
  <Application>Microsoft Office PowerPoint</Application>
  <PresentationFormat>On-screen Show (4:3)</PresentationFormat>
  <Paragraphs>204</Paragraphs>
  <Slides>23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Cambria Math</vt:lpstr>
      <vt:lpstr>Office Theme</vt:lpstr>
      <vt:lpstr>Introduction to Computational Thermodynamics</vt:lpstr>
      <vt:lpstr>Introduction</vt:lpstr>
      <vt:lpstr>Overview</vt:lpstr>
      <vt:lpstr>Introduction</vt:lpstr>
      <vt:lpstr>Review</vt:lpstr>
      <vt:lpstr>Thermodynamic variables</vt:lpstr>
      <vt:lpstr>Thermodynamic variables</vt:lpstr>
      <vt:lpstr>State Functions</vt:lpstr>
      <vt:lpstr>State Functions</vt:lpstr>
      <vt:lpstr>State Functions</vt:lpstr>
      <vt:lpstr>Derivatives of State Functions</vt:lpstr>
      <vt:lpstr>Derivatives of State Functions</vt:lpstr>
      <vt:lpstr>Derivatives of State Functions</vt:lpstr>
      <vt:lpstr>Applications to Equations of State</vt:lpstr>
      <vt:lpstr>Applications to Equations of State</vt:lpstr>
      <vt:lpstr>Applications to Equations of State</vt:lpstr>
      <vt:lpstr>Helmholtz free energy</vt:lpstr>
      <vt:lpstr>Obtaining derivatives</vt:lpstr>
      <vt:lpstr>Automatic Differentiation</vt:lpstr>
      <vt:lpstr>Automatic Differentiation</vt:lpstr>
      <vt:lpstr>Automatic Differentiation</vt:lpstr>
      <vt:lpstr>Key Points</vt:lpstr>
      <vt:lpstr>Citations</vt:lpstr>
    </vt:vector>
  </TitlesOfParts>
  <Company>Imperial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JEGTP paper: Outline</dc:title>
  <dc:creator>Andrew Haslam</dc:creator>
  <cp:lastModifiedBy>Luc Paoli</cp:lastModifiedBy>
  <cp:revision>954</cp:revision>
  <dcterms:created xsi:type="dcterms:W3CDTF">2014-05-08T12:48:22Z</dcterms:created>
  <dcterms:modified xsi:type="dcterms:W3CDTF">2022-08-31T07:40:53Z</dcterms:modified>
</cp:coreProperties>
</file>