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3"/>
  </p:notesMasterIdLst>
  <p:sldIdLst>
    <p:sldId id="271" r:id="rId2"/>
    <p:sldId id="283" r:id="rId3"/>
    <p:sldId id="289" r:id="rId4"/>
    <p:sldId id="276" r:id="rId5"/>
    <p:sldId id="291" r:id="rId6"/>
    <p:sldId id="292" r:id="rId7"/>
    <p:sldId id="293" r:id="rId8"/>
    <p:sldId id="294" r:id="rId9"/>
    <p:sldId id="295" r:id="rId10"/>
    <p:sldId id="296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88" d="100"/>
          <a:sy n="88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6732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77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78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74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529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601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64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766218"/>
            <a:ext cx="7638964" cy="1325563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Machine Learning - </a:t>
            </a:r>
            <a:r>
              <a:rPr lang="es-ES" dirty="0" err="1">
                <a:solidFill>
                  <a:srgbClr val="FF0000"/>
                </a:solidFill>
              </a:rPr>
              <a:t>Knn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Elige la clase del nuevo ejemplo a partir del conteo de vecinos y distancias</a:t>
            </a:r>
          </a:p>
        </p:txBody>
      </p:sp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C5C38F68-EB4D-4CCD-860A-380DCB12A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14" y="2145605"/>
            <a:ext cx="9165771" cy="399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32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/>
                </a:solidFill>
              </a:rPr>
              <a:t>Preguntas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3822000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8AA09-DB6D-441B-AD10-9A01EB853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620" y="1641073"/>
            <a:ext cx="58674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Modelo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4443464"/>
          </a:xfrm>
        </p:spPr>
        <p:txBody>
          <a:bodyPr>
            <a:normAutofit/>
          </a:bodyPr>
          <a:lstStyle/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de ML son un conjunto de </a:t>
            </a:r>
            <a:r>
              <a:rPr lang="en-US" sz="2000" dirty="0" err="1"/>
              <a:t>parámetros</a:t>
            </a:r>
            <a:r>
              <a:rPr lang="en-US" sz="2000" dirty="0"/>
              <a:t>  y </a:t>
            </a:r>
            <a:r>
              <a:rPr lang="en-US" sz="2000" dirty="0" err="1"/>
              <a:t>operaciones</a:t>
            </a:r>
            <a:r>
              <a:rPr lang="en-US" sz="2000" dirty="0"/>
              <a:t> que </a:t>
            </a:r>
            <a:r>
              <a:rPr lang="en-US" sz="2000" dirty="0" err="1"/>
              <a:t>permiten</a:t>
            </a:r>
            <a:r>
              <a:rPr lang="en-US" sz="2000" dirty="0"/>
              <a:t> una entrada con </a:t>
            </a:r>
            <a:r>
              <a:rPr lang="en-US" sz="2000" dirty="0" err="1"/>
              <a:t>datos</a:t>
            </a:r>
            <a:r>
              <a:rPr lang="en-US" sz="2000" dirty="0"/>
              <a:t> (input) y, a </a:t>
            </a:r>
            <a:r>
              <a:rPr lang="en-US" sz="2000" dirty="0" err="1"/>
              <a:t>partir</a:t>
            </a:r>
            <a:r>
              <a:rPr lang="en-US" sz="2000" dirty="0"/>
              <a:t> de un </a:t>
            </a:r>
            <a:r>
              <a:rPr lang="en-US" sz="2000" dirty="0" err="1"/>
              <a:t>proceso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, </a:t>
            </a:r>
            <a:r>
              <a:rPr lang="en-US" sz="2000" dirty="0" err="1"/>
              <a:t>obtiene</a:t>
            </a:r>
            <a:r>
              <a:rPr lang="en-US" sz="2000" dirty="0"/>
              <a:t> una </a:t>
            </a:r>
            <a:r>
              <a:rPr lang="en-US" sz="2000" dirty="0" err="1"/>
              <a:t>salida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salida</a:t>
            </a:r>
            <a:r>
              <a:rPr lang="en-US" sz="2000" dirty="0"/>
              <a:t> </a:t>
            </a:r>
            <a:r>
              <a:rPr lang="en-US" sz="2000" dirty="0" err="1"/>
              <a:t>normalmente</a:t>
            </a:r>
            <a:r>
              <a:rPr lang="en-US" sz="2000" dirty="0"/>
              <a:t> son uno 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números</a:t>
            </a:r>
            <a:r>
              <a:rPr lang="en-US" sz="2000" dirty="0"/>
              <a:t> que </a:t>
            </a:r>
            <a:r>
              <a:rPr lang="en-US" sz="2000" dirty="0" err="1"/>
              <a:t>representan</a:t>
            </a:r>
            <a:r>
              <a:rPr lang="en-US" sz="2000" dirty="0"/>
              <a:t> algo </a:t>
            </a:r>
            <a:r>
              <a:rPr lang="en-US" sz="2000" dirty="0" err="1"/>
              <a:t>específico</a:t>
            </a:r>
            <a:r>
              <a:rPr lang="en-US" sz="2000" dirty="0"/>
              <a:t> para el </a:t>
            </a:r>
            <a:r>
              <a:rPr lang="en-US" sz="2000" dirty="0" err="1"/>
              <a:t>usuario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le concede el </a:t>
            </a:r>
            <a:r>
              <a:rPr lang="en-US" sz="2000" dirty="0" err="1"/>
              <a:t>nombre</a:t>
            </a:r>
            <a:r>
              <a:rPr lang="en-US" sz="2000" dirty="0"/>
              <a:t> de “</a:t>
            </a:r>
            <a:r>
              <a:rPr lang="en-US" sz="2000" dirty="0" err="1"/>
              <a:t>caja</a:t>
            </a:r>
            <a:r>
              <a:rPr lang="en-US" sz="2000" dirty="0"/>
              <a:t> </a:t>
            </a:r>
            <a:r>
              <a:rPr lang="en-US" sz="2000" dirty="0" err="1"/>
              <a:t>negra</a:t>
            </a:r>
            <a:r>
              <a:rPr lang="en-US" sz="2000" dirty="0"/>
              <a:t>” </a:t>
            </a:r>
            <a:r>
              <a:rPr lang="en-US" sz="2000" dirty="0" err="1"/>
              <a:t>habitualmente</a:t>
            </a:r>
            <a:r>
              <a:rPr lang="en-US" sz="2000" dirty="0"/>
              <a:t>.</a:t>
            </a:r>
          </a:p>
          <a:p>
            <a:endParaRPr lang="es-ES" dirty="0"/>
          </a:p>
        </p:txBody>
      </p:sp>
      <p:pic>
        <p:nvPicPr>
          <p:cNvPr id="1028" name="Picture 4" descr="Show Me The Black Box. How human can tap onto the machine… | by Satsawat  Natakarnkitkul | Towards AI — Multidisciplinary Science Journal | Medium">
            <a:extLst>
              <a:ext uri="{FF2B5EF4-FFF2-40B4-BE49-F238E27FC236}">
                <a16:creationId xmlns:a16="http://schemas.microsoft.com/office/drawing/2014/main" id="{6582013C-FB05-4715-8851-9BEEFD00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0" y="2554576"/>
            <a:ext cx="5494798" cy="22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4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para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400" i="1" dirty="0" err="1"/>
              <a:t>Clasificación</a:t>
            </a:r>
            <a:r>
              <a:rPr lang="en-US" sz="1400" i="1" dirty="0"/>
              <a:t> </a:t>
            </a:r>
            <a:r>
              <a:rPr lang="en-US" sz="1400" i="1" dirty="0" err="1"/>
              <a:t>binaria</a:t>
            </a:r>
            <a:r>
              <a:rPr lang="en-US" sz="1400" dirty="0"/>
              <a:t>: solo hay dos </a:t>
            </a:r>
            <a:r>
              <a:rPr lang="en-US" sz="1400" dirty="0" err="1"/>
              <a:t>clases</a:t>
            </a:r>
            <a:r>
              <a:rPr lang="en-US" sz="1400" dirty="0"/>
              <a:t> </a:t>
            </a:r>
            <a:r>
              <a:rPr lang="en-US" sz="1400" dirty="0" err="1"/>
              <a:t>posibles</a:t>
            </a:r>
            <a:r>
              <a:rPr lang="en-US" sz="1400" dirty="0"/>
              <a:t>. Ejemplo: </a:t>
            </a:r>
            <a:r>
              <a:rPr lang="en-US" sz="1400" dirty="0" err="1"/>
              <a:t>correo</a:t>
            </a:r>
            <a:r>
              <a:rPr lang="en-US" sz="1400" dirty="0"/>
              <a:t> spam o no spam (0 o 1)</a:t>
            </a:r>
          </a:p>
          <a:p>
            <a:pPr lvl="1"/>
            <a:r>
              <a:rPr lang="en-US" sz="1400" i="1" dirty="0" err="1"/>
              <a:t>Clasificación</a:t>
            </a:r>
            <a:r>
              <a:rPr lang="en-US" sz="1400" i="1" dirty="0"/>
              <a:t> multi-</a:t>
            </a:r>
            <a:r>
              <a:rPr lang="en-US" sz="1400" i="1" dirty="0" err="1"/>
              <a:t>clase</a:t>
            </a:r>
            <a:r>
              <a:rPr lang="en-US" sz="1400" dirty="0"/>
              <a:t>: </a:t>
            </a:r>
            <a:r>
              <a:rPr lang="en-US" sz="1400" dirty="0" err="1"/>
              <a:t>más</a:t>
            </a:r>
            <a:r>
              <a:rPr lang="en-US" sz="1400" dirty="0"/>
              <a:t> de dos </a:t>
            </a:r>
            <a:r>
              <a:rPr lang="en-US" sz="1400" dirty="0" err="1"/>
              <a:t>clases</a:t>
            </a:r>
            <a:r>
              <a:rPr lang="en-US" sz="1400" dirty="0"/>
              <a:t>. Ejemplo: </a:t>
            </a:r>
            <a:r>
              <a:rPr lang="en-US" sz="1400" dirty="0" err="1"/>
              <a:t>identificación</a:t>
            </a:r>
            <a:r>
              <a:rPr lang="en-US" sz="1400" dirty="0"/>
              <a:t> de </a:t>
            </a:r>
            <a:r>
              <a:rPr lang="en-US" sz="1400" dirty="0" err="1"/>
              <a:t>dígitos</a:t>
            </a:r>
            <a:r>
              <a:rPr lang="en-US" sz="14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K vecinos más próximos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K-</a:t>
            </a:r>
            <a:r>
              <a:rPr lang="es-ES" dirty="0" err="1">
                <a:solidFill>
                  <a:srgbClr val="FF0000"/>
                </a:solidFill>
              </a:rPr>
              <a:t>nearest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neighbors</a:t>
            </a:r>
            <a:r>
              <a:rPr lang="es-E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KNN es un </a:t>
            </a:r>
            <a:r>
              <a:rPr lang="en-GB" sz="1800" dirty="0" err="1"/>
              <a:t>algoritmo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no </a:t>
            </a:r>
            <a:r>
              <a:rPr lang="en-GB" sz="1800" dirty="0" err="1"/>
              <a:t>paramétrico</a:t>
            </a:r>
            <a:r>
              <a:rPr lang="en-GB" sz="1800" dirty="0"/>
              <a:t>.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No </a:t>
            </a:r>
            <a:r>
              <a:rPr lang="en-GB" sz="1800" dirty="0" err="1"/>
              <a:t>paramétrico</a:t>
            </a:r>
            <a:r>
              <a:rPr lang="en-GB" sz="1800" dirty="0"/>
              <a:t> </a:t>
            </a:r>
            <a:r>
              <a:rPr lang="en-GB" sz="1800" dirty="0" err="1"/>
              <a:t>significa</a:t>
            </a:r>
            <a:r>
              <a:rPr lang="en-GB" sz="1800" dirty="0"/>
              <a:t> que no se </a:t>
            </a:r>
            <a:r>
              <a:rPr lang="en-GB" sz="1800" dirty="0" err="1"/>
              <a:t>puede</a:t>
            </a:r>
            <a:r>
              <a:rPr lang="en-GB" sz="1800" dirty="0"/>
              <a:t> </a:t>
            </a:r>
            <a:r>
              <a:rPr lang="en-GB" sz="1800" dirty="0" err="1"/>
              <a:t>realizar</a:t>
            </a:r>
            <a:r>
              <a:rPr lang="en-GB" sz="1800" dirty="0"/>
              <a:t> </a:t>
            </a:r>
            <a:r>
              <a:rPr lang="en-GB" sz="1800" dirty="0" err="1"/>
              <a:t>ninguna</a:t>
            </a:r>
            <a:r>
              <a:rPr lang="en-GB" sz="1800" dirty="0"/>
              <a:t> </a:t>
            </a:r>
            <a:r>
              <a:rPr lang="en-GB" sz="1800" dirty="0" err="1"/>
              <a:t>asunción</a:t>
            </a:r>
            <a:r>
              <a:rPr lang="en-GB" sz="1800" dirty="0"/>
              <a:t> </a:t>
            </a:r>
            <a:r>
              <a:rPr lang="en-GB" sz="1800" dirty="0" err="1"/>
              <a:t>sobre</a:t>
            </a:r>
            <a:r>
              <a:rPr lang="en-GB" sz="1800" dirty="0"/>
              <a:t> los </a:t>
            </a:r>
            <a:r>
              <a:rPr lang="en-GB" sz="1800" dirty="0" err="1"/>
              <a:t>datos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, por </a:t>
            </a:r>
            <a:r>
              <a:rPr lang="en-GB" sz="1800" dirty="0" err="1"/>
              <a:t>ejemplo</a:t>
            </a:r>
            <a:r>
              <a:rPr lang="en-GB" sz="1800" dirty="0"/>
              <a:t>, que </a:t>
            </a:r>
            <a:r>
              <a:rPr lang="en-GB" sz="1800" dirty="0" err="1"/>
              <a:t>su</a:t>
            </a:r>
            <a:r>
              <a:rPr lang="en-GB" sz="1800" dirty="0"/>
              <a:t> </a:t>
            </a:r>
            <a:r>
              <a:rPr lang="en-GB" sz="1800" dirty="0" err="1"/>
              <a:t>distribución</a:t>
            </a:r>
            <a:r>
              <a:rPr lang="en-GB" sz="1800" dirty="0"/>
              <a:t> sea normal lo que </a:t>
            </a:r>
            <a:r>
              <a:rPr lang="en-GB" sz="1800" dirty="0" err="1"/>
              <a:t>afecta</a:t>
            </a:r>
            <a:r>
              <a:rPr lang="en-GB" sz="1800" dirty="0"/>
              <a:t> a </a:t>
            </a:r>
            <a:r>
              <a:rPr lang="en-GB" sz="1800" dirty="0" err="1"/>
              <a:t>otros</a:t>
            </a:r>
            <a:r>
              <a:rPr lang="en-GB" sz="1800" dirty="0"/>
              <a:t> components.</a:t>
            </a:r>
            <a:endParaRPr lang="es-ES" sz="1800" dirty="0"/>
          </a:p>
          <a:p>
            <a:endParaRPr lang="es-ES" sz="1800" dirty="0"/>
          </a:p>
          <a:p>
            <a:r>
              <a:rPr lang="es-ES" sz="1800" dirty="0"/>
              <a:t>No aprende patrones entre datos. Aprende características de los datos de entrenamiento. </a:t>
            </a:r>
          </a:p>
          <a:p>
            <a:endParaRPr lang="es-ES" sz="1800" dirty="0"/>
          </a:p>
          <a:p>
            <a:r>
              <a:rPr lang="es-ES" sz="1800" dirty="0"/>
              <a:t>Realiza su lógica de clasificación justo en el momento de la predicción. </a:t>
            </a:r>
            <a:endParaRPr lang="en-GB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54632-5751-4430-A7A0-C19457DC0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918" y="2213040"/>
            <a:ext cx="38576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0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K-</a:t>
            </a:r>
            <a:r>
              <a:rPr lang="es-ES" dirty="0" err="1">
                <a:solidFill>
                  <a:srgbClr val="FF0000"/>
                </a:solidFill>
              </a:rPr>
              <a:t>nearest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neighbors</a:t>
            </a:r>
            <a:r>
              <a:rPr lang="es-ES" dirty="0">
                <a:solidFill>
                  <a:srgbClr val="FF0000"/>
                </a:solidFill>
              </a:rPr>
              <a:t>: pros &amp; contras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s-ES" sz="1800" dirty="0"/>
              <a:t>Como </a:t>
            </a:r>
            <a:r>
              <a:rPr lang="es-ES" sz="1800" b="1" dirty="0"/>
              <a:t>pros</a:t>
            </a:r>
            <a:r>
              <a:rPr lang="es-ES" sz="1800" dirty="0"/>
              <a:t> tiene sobre todo que es sencillo de aprender e implementar. Tiene como </a:t>
            </a:r>
            <a:r>
              <a:rPr lang="es-ES" sz="1800" b="1" dirty="0"/>
              <a:t>contras</a:t>
            </a:r>
            <a:r>
              <a:rPr lang="es-ES" sz="1800" dirty="0"/>
              <a:t> que </a:t>
            </a:r>
            <a:r>
              <a:rPr lang="es-ES" sz="1800" i="1" dirty="0"/>
              <a:t>utiliza todo el </a:t>
            </a:r>
            <a:r>
              <a:rPr lang="es-ES" sz="1800" i="1" dirty="0" err="1"/>
              <a:t>dataset</a:t>
            </a:r>
            <a:r>
              <a:rPr lang="es-ES" sz="1800" dirty="0"/>
              <a:t> para entrenar “cada punto”. </a:t>
            </a:r>
          </a:p>
          <a:p>
            <a:endParaRPr lang="es-ES" sz="1800" dirty="0"/>
          </a:p>
          <a:p>
            <a:r>
              <a:rPr lang="es-ES" sz="1800" dirty="0"/>
              <a:t>Como contra tiene que para predecir tarda más que otros algoritmos. Requiere de uso de mucha memoria y recursos de procesamiento (CPU). </a:t>
            </a:r>
          </a:p>
          <a:p>
            <a:endParaRPr lang="es-ES" sz="1800" dirty="0"/>
          </a:p>
          <a:p>
            <a:r>
              <a:rPr lang="es-ES" sz="1800" dirty="0"/>
              <a:t>Por estas razones </a:t>
            </a:r>
            <a:r>
              <a:rPr lang="es-ES" sz="1800" dirty="0" err="1"/>
              <a:t>kNN</a:t>
            </a:r>
            <a:r>
              <a:rPr lang="es-ES" sz="1800" dirty="0"/>
              <a:t> tiende a funcionar </a:t>
            </a:r>
            <a:r>
              <a:rPr lang="es-ES" sz="1800" i="1" dirty="0"/>
              <a:t>mejor</a:t>
            </a:r>
            <a:r>
              <a:rPr lang="es-ES" sz="1800" dirty="0"/>
              <a:t> en </a:t>
            </a:r>
            <a:r>
              <a:rPr lang="es-ES" sz="1800" dirty="0" err="1"/>
              <a:t>datasets</a:t>
            </a:r>
            <a:r>
              <a:rPr lang="es-ES" sz="1800" dirty="0"/>
              <a:t> pequeños y sin una cantidad enorme de </a:t>
            </a:r>
            <a:r>
              <a:rPr lang="es-ES" sz="1800" dirty="0" err="1"/>
              <a:t>features</a:t>
            </a:r>
            <a:r>
              <a:rPr lang="es-ES" sz="1800" dirty="0"/>
              <a:t> (las columnas).</a:t>
            </a:r>
          </a:p>
          <a:p>
            <a:endParaRPr lang="es-E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E6BDE-49AA-474A-914B-CFF8AAA53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64" y="2213040"/>
            <a:ext cx="38576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93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K-</a:t>
            </a:r>
            <a:r>
              <a:rPr lang="es-ES" dirty="0" err="1">
                <a:solidFill>
                  <a:srgbClr val="FF0000"/>
                </a:solidFill>
              </a:rPr>
              <a:t>nearest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neighbors</a:t>
            </a:r>
            <a:r>
              <a:rPr lang="es-ES" dirty="0">
                <a:solidFill>
                  <a:srgbClr val="FF0000"/>
                </a:solidFill>
              </a:rPr>
              <a:t>: lógica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s-ES" sz="1800" dirty="0"/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Creamos los conjuntos de datos.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“Entrenamos” al modelo con el conjunto de entrenamiento. Memoriza ubicaciones y otros parámetros estadísticos.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Elegimos un valor para K.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Introducimos una nueva instancia (ejemplo).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Analiza las K vecinos más cercanos a la nueva instancia a partir de la distancia euclídea.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“Vota” para elegir de qué clase es el nuevo ejemplo.</a:t>
            </a:r>
          </a:p>
          <a:p>
            <a:pPr marL="342900" indent="-342900">
              <a:buFont typeface="+mj-lt"/>
              <a:buAutoNum type="arabicPeriod"/>
            </a:pPr>
            <a:endParaRPr lang="es-ES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C27EB2-8F1B-4352-9CEE-1857906C9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018" y="1690688"/>
            <a:ext cx="5257799" cy="4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58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Elegimos K y damos nuevo ejemplo</a:t>
            </a:r>
          </a:p>
        </p:txBody>
      </p:sp>
      <p:pic>
        <p:nvPicPr>
          <p:cNvPr id="4100" name="Picture 4" descr="Image for post">
            <a:extLst>
              <a:ext uri="{FF2B5EF4-FFF2-40B4-BE49-F238E27FC236}">
                <a16:creationId xmlns:a16="http://schemas.microsoft.com/office/drawing/2014/main" id="{5D0A8DCB-BFE3-412F-93A9-08E0B61EC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356" y="1889778"/>
            <a:ext cx="6745287" cy="396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82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Coge los K valores más cercanos según distancia euclídea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2692F5-00BA-463A-BC93-F51638BAF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58748"/>
            <a:ext cx="6667500" cy="4029075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F057FFF-F6D6-447B-A616-7196CCDAC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31" y="1421946"/>
            <a:ext cx="38576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A14176-F19A-4D21-AFE7-0F4B1D2BF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893" y="5284245"/>
            <a:ext cx="4152900" cy="5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8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420</Words>
  <Application>Microsoft Office PowerPoint</Application>
  <PresentationFormat>Widescreen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Machine Learning - Knn</vt:lpstr>
      <vt:lpstr>Algoritmo de clasificación</vt:lpstr>
      <vt:lpstr>Modelo de Machine Learning</vt:lpstr>
      <vt:lpstr>Algoritmos de clasificación</vt:lpstr>
      <vt:lpstr>K vecinos más próximos K-nearest neighbors </vt:lpstr>
      <vt:lpstr>K-nearest neighbors: pros &amp; contras</vt:lpstr>
      <vt:lpstr>K-nearest neighbors: lógica</vt:lpstr>
      <vt:lpstr>Elegimos K y damos nuevo ejemplo</vt:lpstr>
      <vt:lpstr>Coge los K valores más cercanos según distancia euclídea</vt:lpstr>
      <vt:lpstr>Elige la clase del nuevo ejemplo a partir del conteo de vecinos y distancias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48</cp:revision>
  <dcterms:created xsi:type="dcterms:W3CDTF">2020-05-12T19:48:30Z</dcterms:created>
  <dcterms:modified xsi:type="dcterms:W3CDTF">2020-09-02T22:41:53Z</dcterms:modified>
</cp:coreProperties>
</file>