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6"/>
  </p:notesMasterIdLst>
  <p:sldIdLst>
    <p:sldId id="271" r:id="rId2"/>
    <p:sldId id="297" r:id="rId3"/>
    <p:sldId id="286" r:id="rId4"/>
    <p:sldId id="276" r:id="rId5"/>
    <p:sldId id="295" r:id="rId6"/>
    <p:sldId id="289" r:id="rId7"/>
    <p:sldId id="290" r:id="rId8"/>
    <p:sldId id="299" r:id="rId9"/>
    <p:sldId id="300" r:id="rId10"/>
    <p:sldId id="301" r:id="rId11"/>
    <p:sldId id="302" r:id="rId12"/>
    <p:sldId id="303" r:id="rId13"/>
    <p:sldId id="30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74" d="100"/>
          <a:sy n="74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083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300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101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162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57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4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588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200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097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46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Inteligencia_artifici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</a:t>
            </a:r>
            <a:r>
              <a:rPr lang="es-ES" dirty="0" err="1">
                <a:solidFill>
                  <a:srgbClr val="FF0000"/>
                </a:solidFill>
              </a:rPr>
              <a:t>Unsupervised</a:t>
            </a:r>
            <a:r>
              <a:rPr lang="es-ES" dirty="0">
                <a:solidFill>
                  <a:srgbClr val="FF0000"/>
                </a:solidFill>
              </a:rPr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SVM: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r>
              <a:rPr lang="en-GB" dirty="0">
                <a:solidFill>
                  <a:srgbClr val="FF0000"/>
                </a:solidFill>
              </a:rPr>
              <a:t> &amp; </a:t>
            </a:r>
            <a:r>
              <a:rPr lang="en-GB" dirty="0" err="1">
                <a:solidFill>
                  <a:srgbClr val="FF0000"/>
                </a:solidFill>
              </a:rPr>
              <a:t>regresión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5" name="Picture 2" descr="Support Vectors">
            <a:extLst>
              <a:ext uri="{FF2B5EF4-FFF2-40B4-BE49-F238E27FC236}">
                <a16:creationId xmlns:a16="http://schemas.microsoft.com/office/drawing/2014/main" id="{37AD550F-75A6-469E-92EB-EBE638E95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89167"/>
            <a:ext cx="3825922" cy="311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364280-99B4-4BD6-AAA3-3F324A50B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780" y="2489166"/>
            <a:ext cx="3645113" cy="31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0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no lineal: </a:t>
            </a:r>
            <a:r>
              <a:rPr lang="en-GB" dirty="0" err="1">
                <a:solidFill>
                  <a:srgbClr val="FF0000"/>
                </a:solidFill>
              </a:rPr>
              <a:t>regresión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028DC4-3B50-46C8-BFA2-3D2D53F72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58" y="5112214"/>
            <a:ext cx="8754697" cy="704948"/>
          </a:xfrm>
          <a:prstGeom prst="rect">
            <a:avLst/>
          </a:prstGeom>
        </p:spPr>
      </p:pic>
      <p:pic>
        <p:nvPicPr>
          <p:cNvPr id="8" name="Picture 4" descr="Función cuadrática o parábola">
            <a:extLst>
              <a:ext uri="{FF2B5EF4-FFF2-40B4-BE49-F238E27FC236}">
                <a16:creationId xmlns:a16="http://schemas.microsoft.com/office/drawing/2014/main" id="{86D34BEF-77EF-485A-9305-476A35501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938" y="1690688"/>
            <a:ext cx="1752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3C5168-B1CB-46A4-86EB-75637D871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877" y="1745786"/>
            <a:ext cx="2288683" cy="3061971"/>
          </a:xfrm>
          <a:prstGeom prst="rect">
            <a:avLst/>
          </a:prstGeom>
        </p:spPr>
      </p:pic>
      <p:pic>
        <p:nvPicPr>
          <p:cNvPr id="10" name="Picture 12" descr="Función polinómica">
            <a:extLst>
              <a:ext uri="{FF2B5EF4-FFF2-40B4-BE49-F238E27FC236}">
                <a16:creationId xmlns:a16="http://schemas.microsoft.com/office/drawing/2014/main" id="{344A3525-9762-4A6F-9D74-D1ADC42C3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162" y="1905997"/>
            <a:ext cx="4467308" cy="25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21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Árbol de decisión: clasificación &amp; regresión</a:t>
            </a:r>
          </a:p>
        </p:txBody>
      </p:sp>
      <p:pic>
        <p:nvPicPr>
          <p:cNvPr id="11" name="Picture 2" descr="decision tree loan approval">
            <a:extLst>
              <a:ext uri="{FF2B5EF4-FFF2-40B4-BE49-F238E27FC236}">
                <a16:creationId xmlns:a16="http://schemas.microsoft.com/office/drawing/2014/main" id="{348B4087-5C59-4674-8F27-B5F138989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5" y="2022762"/>
            <a:ext cx="5327505" cy="34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595CCD-6E27-4C51-A29C-ED8DDC86C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839" y="2000442"/>
            <a:ext cx="4933875" cy="34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Forest: ensemble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5" name="Picture 2" descr="random forest ensemble">
            <a:extLst>
              <a:ext uri="{FF2B5EF4-FFF2-40B4-BE49-F238E27FC236}">
                <a16:creationId xmlns:a16="http://schemas.microsoft.com/office/drawing/2014/main" id="{E1540FE4-2D3E-4FA3-AB73-B0D5C60CA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45" y="2091661"/>
            <a:ext cx="5257801" cy="35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07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 err="1">
                <a:solidFill>
                  <a:srgbClr val="FF0000"/>
                </a:solidFill>
              </a:rPr>
              <a:t>Summary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Supervised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6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¿Qué es 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8029"/>
            <a:ext cx="5181600" cy="4351338"/>
          </a:xfrm>
        </p:spPr>
        <p:txBody>
          <a:bodyPr>
            <a:normAutofit/>
          </a:bodyPr>
          <a:lstStyle/>
          <a:p>
            <a:r>
              <a:rPr lang="es-ES" sz="2000" dirty="0"/>
              <a:t>Es una rama de la </a:t>
            </a:r>
            <a:r>
              <a:rPr lang="es-ES" sz="2000" i="1" dirty="0">
                <a:hlinkClick r:id="rId3" tooltip="Inteligencia artific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inteligencia artificial</a:t>
            </a:r>
            <a:r>
              <a:rPr lang="es-ES" sz="2000" i="1" dirty="0"/>
              <a:t> </a:t>
            </a:r>
            <a:r>
              <a:rPr lang="es-ES" sz="2000" dirty="0"/>
              <a:t>cuyo objetivo es desarrollar técnicas que permitan a los ordenadores </a:t>
            </a:r>
            <a:r>
              <a:rPr lang="es-ES" sz="2000" i="1" u="sng" dirty="0"/>
              <a:t>aprender</a:t>
            </a:r>
            <a:r>
              <a:rPr lang="es-ES" sz="2000" i="1" dirty="0"/>
              <a:t> </a:t>
            </a:r>
            <a:r>
              <a:rPr lang="es-ES" sz="2000" dirty="0"/>
              <a:t>(realizar una o varias tareas de forma autónoma) con un previo entrenamiento</a:t>
            </a:r>
            <a:r>
              <a:rPr lang="es-ES" sz="2000" i="1" dirty="0"/>
              <a:t>. </a:t>
            </a:r>
          </a:p>
          <a:p>
            <a:endParaRPr lang="en-US" sz="2000" dirty="0"/>
          </a:p>
          <a:p>
            <a:r>
              <a:rPr lang="es-ES" sz="2000" dirty="0"/>
              <a:t>Los modelos o programas resultantes deben ser capaces de generalizar comportamientos e inferencias para un conjunto más amplio (potencialmente infinito) de datos.</a:t>
            </a:r>
            <a:endParaRPr lang="en-US" sz="2000" dirty="0"/>
          </a:p>
          <a:p>
            <a:endParaRPr lang="es-ES" dirty="0"/>
          </a:p>
        </p:txBody>
      </p:sp>
      <p:pic>
        <p:nvPicPr>
          <p:cNvPr id="12" name="Picture 11" descr="A cat sitting on top of each other&#10;&#10;Description automatically generated">
            <a:extLst>
              <a:ext uri="{FF2B5EF4-FFF2-40B4-BE49-F238E27FC236}">
                <a16:creationId xmlns:a16="http://schemas.microsoft.com/office/drawing/2014/main" id="{16F801C7-8BE9-4F68-9E0E-F6645C82B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549" y="1828030"/>
            <a:ext cx="5237514" cy="294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1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06440" cy="2052652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Supervisado: Algoritmos de regresión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0224"/>
            <a:ext cx="5257800" cy="219799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tienen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valores</a:t>
            </a:r>
            <a:r>
              <a:rPr lang="en-GB" sz="1800" dirty="0"/>
              <a:t> </a:t>
            </a:r>
            <a:r>
              <a:rPr lang="en-GB" sz="1800" dirty="0" err="1"/>
              <a:t>continuos</a:t>
            </a:r>
            <a:r>
              <a:rPr lang="en-GB" sz="1800" dirty="0"/>
              <a:t> (1, 2.3, 5, 6954.2,…).</a:t>
            </a:r>
          </a:p>
          <a:p>
            <a:endParaRPr lang="en-GB" sz="1800" dirty="0"/>
          </a:p>
          <a:p>
            <a:r>
              <a:rPr lang="en-GB" sz="1800" dirty="0"/>
              <a:t>Parten de una </a:t>
            </a:r>
            <a:r>
              <a:rPr lang="en-GB" sz="1800" dirty="0" err="1"/>
              <a:t>fórmula</a:t>
            </a:r>
            <a:r>
              <a:rPr lang="en-GB" sz="1800" dirty="0"/>
              <a:t> para la </a:t>
            </a:r>
            <a:r>
              <a:rPr lang="en-GB" sz="1800" dirty="0" err="1"/>
              <a:t>creación</a:t>
            </a:r>
            <a:r>
              <a:rPr lang="en-GB" sz="1800" dirty="0"/>
              <a:t> de la </a:t>
            </a:r>
            <a:r>
              <a:rPr lang="en-GB" sz="1800" dirty="0" err="1"/>
              <a:t>línea</a:t>
            </a:r>
            <a:r>
              <a:rPr lang="en-GB" sz="1800" dirty="0"/>
              <a:t> o </a:t>
            </a:r>
            <a:r>
              <a:rPr lang="en-GB" sz="1800" dirty="0" err="1"/>
              <a:t>curva</a:t>
            </a:r>
            <a:r>
              <a:rPr lang="en-GB" sz="1800" dirty="0"/>
              <a:t>: </a:t>
            </a:r>
          </a:p>
          <a:p>
            <a:endParaRPr lang="en-GB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 descr="Regresión Polinómica en Python con scikit-learn - IArtificial.net">
            <a:extLst>
              <a:ext uri="{FF2B5EF4-FFF2-40B4-BE49-F238E27FC236}">
                <a16:creationId xmlns:a16="http://schemas.microsoft.com/office/drawing/2014/main" id="{263AD8DE-87B2-4A2B-BCFC-AC8AB881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45" y="3541021"/>
            <a:ext cx="4584746" cy="27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213C1-6319-485F-A50C-7E7B12EA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945" y="534973"/>
            <a:ext cx="4584746" cy="278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6CE7E-CDB2-40C9-BB64-687273954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28" y="4615766"/>
            <a:ext cx="479174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966B8-1CFC-40C0-98B9-49CD964D5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367" y="5666749"/>
            <a:ext cx="350568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48400" cy="2012315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Supervisado: 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</a:t>
            </a:r>
            <a:r>
              <a:rPr lang="en-US" sz="1600" i="1" dirty="0" err="1"/>
              <a:t>binaria</a:t>
            </a:r>
            <a:r>
              <a:rPr lang="en-US" sz="1600" dirty="0"/>
              <a:t>: solo hay dos </a:t>
            </a:r>
            <a:r>
              <a:rPr lang="en-US" sz="1600" dirty="0" err="1"/>
              <a:t>clases</a:t>
            </a:r>
            <a:r>
              <a:rPr lang="en-US" sz="1600" dirty="0"/>
              <a:t> </a:t>
            </a:r>
            <a:r>
              <a:rPr lang="en-US" sz="1600" dirty="0" err="1"/>
              <a:t>posibles</a:t>
            </a:r>
            <a:r>
              <a:rPr lang="en-US" sz="1600" dirty="0"/>
              <a:t>. Ejemplo: </a:t>
            </a:r>
            <a:r>
              <a:rPr lang="en-US" sz="1600" dirty="0" err="1"/>
              <a:t>correo</a:t>
            </a:r>
            <a:r>
              <a:rPr lang="en-US" sz="1600" dirty="0"/>
              <a:t> spam o no spam (0 o 1)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multi-</a:t>
            </a:r>
            <a:r>
              <a:rPr lang="en-US" sz="1600" i="1" dirty="0" err="1"/>
              <a:t>clase</a:t>
            </a:r>
            <a:r>
              <a:rPr lang="en-US" sz="1600" dirty="0"/>
              <a:t>: </a:t>
            </a:r>
            <a:r>
              <a:rPr lang="en-US" sz="1600" dirty="0" err="1"/>
              <a:t>más</a:t>
            </a:r>
            <a:r>
              <a:rPr lang="en-US" sz="1600" dirty="0"/>
              <a:t> de dos </a:t>
            </a:r>
            <a:r>
              <a:rPr lang="en-US" sz="1600" dirty="0" err="1"/>
              <a:t>clases</a:t>
            </a:r>
            <a:r>
              <a:rPr lang="en-US" sz="1600" dirty="0"/>
              <a:t>. Ejemplo: </a:t>
            </a:r>
            <a:r>
              <a:rPr lang="en-US" sz="1600" dirty="0" err="1"/>
              <a:t>identificación</a:t>
            </a:r>
            <a:r>
              <a:rPr lang="en-US" sz="1600" dirty="0"/>
              <a:t> de </a:t>
            </a:r>
            <a:r>
              <a:rPr lang="en-US" sz="1600" dirty="0" err="1"/>
              <a:t>dígitos</a:t>
            </a:r>
            <a:r>
              <a:rPr lang="en-US" sz="16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5040" cy="1311275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lineal: Regresión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BC60EC7-931D-45AC-ACF5-DE70BF869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50" y="439257"/>
            <a:ext cx="4207871" cy="300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11A76-F720-4868-897F-409D2BAC7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051" y="3790412"/>
            <a:ext cx="4207871" cy="2636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E8FA21-4250-425E-9937-EBE0C3842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438" y="2700252"/>
            <a:ext cx="4567282" cy="26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r>
              <a:rPr lang="en-GB" dirty="0">
                <a:solidFill>
                  <a:srgbClr val="FF0000"/>
                </a:solidFill>
              </a:rPr>
              <a:t>: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6" name="Picture 4" descr="Introduction to Logistic Regression | by Ayush Pant | Towards Data Science">
            <a:extLst>
              <a:ext uri="{FF2B5EF4-FFF2-40B4-BE49-F238E27FC236}">
                <a16:creationId xmlns:a16="http://schemas.microsoft.com/office/drawing/2014/main" id="{5E3BB0E9-A278-4CC5-A594-72A3B554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32" y="1690688"/>
            <a:ext cx="9759438" cy="432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71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Knn</a:t>
            </a:r>
            <a:r>
              <a:rPr lang="en-GB" dirty="0">
                <a:solidFill>
                  <a:srgbClr val="FF0000"/>
                </a:solidFill>
              </a:rPr>
              <a:t>: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A19728-FB63-4968-A3D7-148353A6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218" y="1690688"/>
            <a:ext cx="5257799" cy="4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46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4635</TotalTime>
  <Words>290</Words>
  <Application>Microsoft Office PowerPoint</Application>
  <PresentationFormat>Widescreen</PresentationFormat>
  <Paragraphs>44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Machine Learning – Unsupervised Learning</vt:lpstr>
      <vt:lpstr>Summary Supervised</vt:lpstr>
      <vt:lpstr>¿Qué es Machine Learning?</vt:lpstr>
      <vt:lpstr>Supervisado: Algoritmos de regresión</vt:lpstr>
      <vt:lpstr>Supervisado: Algoritmos de clasificación</vt:lpstr>
      <vt:lpstr>Modelo de Machine Learning</vt:lpstr>
      <vt:lpstr>Regresión lineal: Regresión</vt:lpstr>
      <vt:lpstr>Regresión logística: clasificación</vt:lpstr>
      <vt:lpstr>Knn: clasificación</vt:lpstr>
      <vt:lpstr>SVM: clasificación &amp; regresión</vt:lpstr>
      <vt:lpstr>Regresión no lineal: regresión</vt:lpstr>
      <vt:lpstr>Árbol de decisión: clasificación &amp; regresión</vt:lpstr>
      <vt:lpstr>Random Forest: ensemble learning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84</cp:revision>
  <dcterms:created xsi:type="dcterms:W3CDTF">2020-05-12T19:48:30Z</dcterms:created>
  <dcterms:modified xsi:type="dcterms:W3CDTF">2020-09-15T15:30:54Z</dcterms:modified>
</cp:coreProperties>
</file>