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"/>
  </p:notesMasterIdLst>
  <p:sldIdLst>
    <p:sldId id="271" r:id="rId2"/>
    <p:sldId id="298" r:id="rId3"/>
    <p:sldId id="299" r:id="rId4"/>
    <p:sldId id="300" r:id="rId5"/>
    <p:sldId id="2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3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54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53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glossa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Concepts</a:t>
            </a:r>
            <a:r>
              <a:rPr lang="es-ES" dirty="0">
                <a:solidFill>
                  <a:srgbClr val="FF0000"/>
                </a:solidFill>
              </a:rPr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60431"/>
            <a:ext cx="5878287" cy="4226483"/>
          </a:xfrm>
        </p:spPr>
        <p:txBody>
          <a:bodyPr>
            <a:normAutofit/>
          </a:bodyPr>
          <a:lstStyle/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“</a:t>
            </a:r>
            <a:r>
              <a:rPr lang="es-ES" sz="1800" dirty="0" err="1"/>
              <a:t>Baseline</a:t>
            </a:r>
            <a:r>
              <a:rPr lang="es-ES" sz="1800" dirty="0"/>
              <a:t>”: es un modelo usado como punto de referencia para comparar como de bueno es otro modelo (normalmente, uno más complejo).</a:t>
            </a:r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Normalización (</a:t>
            </a:r>
            <a:r>
              <a:rPr lang="es-ES" sz="1800" dirty="0" err="1"/>
              <a:t>normalization</a:t>
            </a:r>
            <a:r>
              <a:rPr lang="es-ES" sz="1800" dirty="0"/>
              <a:t>): es el proceso de convertir un rango de valores a un rango de valores estándar, normalmente de [-1,1] o [0,1].</a:t>
            </a:r>
          </a:p>
          <a:p>
            <a:endParaRPr lang="es-E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Help Online - Origin Help - Normalize">
            <a:extLst>
              <a:ext uri="{FF2B5EF4-FFF2-40B4-BE49-F238E27FC236}">
                <a16:creationId xmlns:a16="http://schemas.microsoft.com/office/drawing/2014/main" id="{30CFB0C0-CBB9-48BE-AFF0-04B72FFB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11" y="1931319"/>
            <a:ext cx="4255963" cy="35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8557"/>
            <a:ext cx="5187216" cy="4684318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 err="1"/>
              <a:t>Batch</a:t>
            </a:r>
            <a:r>
              <a:rPr lang="es-ES" sz="1800" dirty="0"/>
              <a:t>: Conjunto de datos usados en una sola </a:t>
            </a:r>
            <a:r>
              <a:rPr lang="es-ES" sz="1800" b="1" i="1" u="sng" dirty="0" err="1"/>
              <a:t>iteration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 err="1"/>
              <a:t>Epoch</a:t>
            </a:r>
            <a:r>
              <a:rPr lang="es-ES" sz="1800" dirty="0"/>
              <a:t>: Un completo entrenamiento pasando todo el </a:t>
            </a:r>
            <a:r>
              <a:rPr lang="es-ES" sz="1800" dirty="0" err="1"/>
              <a:t>dataset</a:t>
            </a:r>
            <a:r>
              <a:rPr lang="es-ES" sz="1800" dirty="0"/>
              <a:t>. Se representa con N/</a:t>
            </a:r>
            <a:r>
              <a:rPr lang="es-ES" sz="1800" b="1" i="1" u="sng" dirty="0" err="1"/>
              <a:t>batch_size</a:t>
            </a:r>
            <a:r>
              <a:rPr lang="es-ES" sz="1800" dirty="0"/>
              <a:t> training </a:t>
            </a:r>
            <a:r>
              <a:rPr lang="es-ES" sz="1800" b="1" i="1" u="sng" dirty="0" err="1"/>
              <a:t>iterations</a:t>
            </a:r>
            <a:r>
              <a:rPr lang="es-ES" sz="1800" dirty="0"/>
              <a:t> donde N es el número total de ejemplos.</a:t>
            </a:r>
          </a:p>
          <a:p>
            <a:endParaRPr lang="es-ES" sz="1800" dirty="0"/>
          </a:p>
          <a:p>
            <a:endParaRPr lang="es-ES" sz="1800" dirty="0"/>
          </a:p>
          <a:p>
            <a:pPr>
              <a:lnSpc>
                <a:spcPct val="100000"/>
              </a:lnSpc>
            </a:pPr>
            <a:r>
              <a:rPr lang="es-ES" sz="1800" dirty="0" err="1"/>
              <a:t>Batch</a:t>
            </a:r>
            <a:r>
              <a:rPr lang="es-ES" sz="1800" dirty="0"/>
              <a:t> </a:t>
            </a:r>
            <a:r>
              <a:rPr lang="es-ES" sz="1800" dirty="0" err="1"/>
              <a:t>size</a:t>
            </a:r>
            <a:r>
              <a:rPr lang="es-ES" sz="1800" dirty="0"/>
              <a:t>: Número de ejemplos de un </a:t>
            </a:r>
            <a:r>
              <a:rPr lang="es-ES" sz="1800" b="1" i="1" u="sng" dirty="0" err="1"/>
              <a:t>batch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 err="1"/>
              <a:t>Iteration</a:t>
            </a:r>
            <a:r>
              <a:rPr lang="es-ES" sz="1800" dirty="0"/>
              <a:t>: una actualización de los “pesos” del modelo durante el entrenamiento. Consiste en computar los gradientes de los parámetros con un único </a:t>
            </a:r>
            <a:r>
              <a:rPr lang="es-ES" sz="1800" b="1" i="1" u="sng" dirty="0" err="1"/>
              <a:t>batch</a:t>
            </a:r>
            <a:r>
              <a:rPr lang="es-ES" sz="1800" dirty="0"/>
              <a:t> de datos.</a:t>
            </a:r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 descr="Deep Learning aplicado al diagnostico de Alzheimer | BioInformaticsGRX">
            <a:extLst>
              <a:ext uri="{FF2B5EF4-FFF2-40B4-BE49-F238E27FC236}">
                <a16:creationId xmlns:a16="http://schemas.microsoft.com/office/drawing/2014/main" id="{584A54A2-FA5B-4FB8-8024-C18A0A2700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86" y="1421180"/>
            <a:ext cx="523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94AF54-483E-4FB9-BBA9-6A3F148EE053}"/>
              </a:ext>
            </a:extLst>
          </p:cNvPr>
          <p:cNvSpPr txBox="1">
            <a:spLocks/>
          </p:cNvSpPr>
          <p:nvPr/>
        </p:nvSpPr>
        <p:spPr>
          <a:xfrm>
            <a:off x="7109509" y="912645"/>
            <a:ext cx="3352901" cy="50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rgbClr val="FF0000"/>
                </a:solidFill>
              </a:rPr>
              <a:t>Test Set/data --&gt; </a:t>
            </a:r>
            <a:r>
              <a:rPr lang="es-ES" sz="2000" dirty="0" err="1">
                <a:solidFill>
                  <a:srgbClr val="FF0000"/>
                </a:solidFill>
              </a:rPr>
              <a:t>Validation</a:t>
            </a:r>
            <a:r>
              <a:rPr lang="es-ES" sz="2000" dirty="0">
                <a:solidFill>
                  <a:srgbClr val="FF0000"/>
                </a:solidFill>
              </a:rPr>
              <a:t> Set/data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1545F-790F-4A08-968B-980E2BF4A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352" y="3703371"/>
            <a:ext cx="5187217" cy="26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1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</a:t>
            </a:r>
            <a:r>
              <a:rPr lang="es-ES" dirty="0" err="1">
                <a:solidFill>
                  <a:srgbClr val="FF0000"/>
                </a:solidFill>
              </a:rPr>
              <a:t>Glosary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5407" y="1760431"/>
            <a:ext cx="8681185" cy="42264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3"/>
              </a:rPr>
              <a:t>https://developers.google.com/machine-learning/glossary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04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171</Words>
  <Application>Microsoft Office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– Concepts v3</vt:lpstr>
      <vt:lpstr>Conceptos</vt:lpstr>
      <vt:lpstr>Conceptos</vt:lpstr>
      <vt:lpstr>Machine Learning Glosary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83</cp:revision>
  <dcterms:created xsi:type="dcterms:W3CDTF">2020-05-12T19:48:30Z</dcterms:created>
  <dcterms:modified xsi:type="dcterms:W3CDTF">2020-09-09T21:37:57Z</dcterms:modified>
</cp:coreProperties>
</file>