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71" r:id="rId2"/>
    <p:sldId id="314" r:id="rId3"/>
    <p:sldId id="318" r:id="rId4"/>
    <p:sldId id="320" r:id="rId5"/>
    <p:sldId id="321" r:id="rId6"/>
    <p:sldId id="323" r:id="rId7"/>
    <p:sldId id="324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9E143-0819-4AB7-B499-3E593ADE78B2}" v="117" dt="2020-09-27T19:42:15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74" d="100"/>
          <a:sy n="74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28/09/2020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98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425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74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24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45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457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ensorflow.org/guide/keras?hl=es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Deep Learning –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s-ES" sz="1800" dirty="0"/>
              <a:t>Es una representación de unidades de entradas y salidas interconectadas en el que cada conexión tiene un peso asociado.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La red se compone de: entradas, capa/s ocultas, capa de salida, pesos y el </a:t>
            </a:r>
            <a:r>
              <a:rPr lang="es-ES" sz="1800" dirty="0" err="1"/>
              <a:t>bias</a:t>
            </a:r>
            <a:r>
              <a:rPr lang="es-ES" sz="1800" dirty="0"/>
              <a:t> de cada capa excepto la de la salida.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La suma de los pesos recibidos por cada neurona es pasada a una función de activación que computa un número como salida de la neurona.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Durante la fase de entrenamiento, la red aprende ajustando los pesos con el objetivo de predecir la clase correcta de la entrada.</a:t>
            </a:r>
          </a:p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2FCCE-0741-4024-AB80-9863E475B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38" y="2868329"/>
            <a:ext cx="52101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Train a Basic Perceptron Neural Network - Technical Articles">
            <a:extLst>
              <a:ext uri="{FF2B5EF4-FFF2-40B4-BE49-F238E27FC236}">
                <a16:creationId xmlns:a16="http://schemas.microsoft.com/office/drawing/2014/main" id="{DECBFD9E-5DDC-44EC-BA3A-423B587DE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00" y="71287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tipos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785200"/>
            <a:ext cx="4575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red neuronal funciona con cualquier tipo de problema: supervisado, no supervisado, por refuerzo,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Normalmente se usa para aprendizaje supervisado y por refuerzo.</a:t>
            </a:r>
          </a:p>
        </p:txBody>
      </p:sp>
      <p:pic>
        <p:nvPicPr>
          <p:cNvPr id="5122" name="Picture 2" descr="Aprendizaje Supervisado y No Supervisado - Fernando Sancho Caparrini">
            <a:extLst>
              <a:ext uri="{FF2B5EF4-FFF2-40B4-BE49-F238E27FC236}">
                <a16:creationId xmlns:a16="http://schemas.microsoft.com/office/drawing/2014/main" id="{4BA340E3-8BCF-438A-84D6-3DD13DFF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72" y="1690688"/>
            <a:ext cx="57340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entrenamiento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3074" name="Picture 2" descr="Figure 8: Training phase of a neural network">
            <a:extLst>
              <a:ext uri="{FF2B5EF4-FFF2-40B4-BE49-F238E27FC236}">
                <a16:creationId xmlns:a16="http://schemas.microsoft.com/office/drawing/2014/main" id="{EBF5E884-1214-4B15-B4C2-BDF52DAD3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95663"/>
            <a:ext cx="6815571" cy="485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ntrenamiento de Redes Neuronales: mejorando el Gradiente Descendiente -  Fernando Sancho Caparrini">
            <a:extLst>
              <a:ext uri="{FF2B5EF4-FFF2-40B4-BE49-F238E27FC236}">
                <a16:creationId xmlns:a16="http://schemas.microsoft.com/office/drawing/2014/main" id="{CB4CB28B-713E-4E69-B9D8-CBFE690A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97" y="1578120"/>
            <a:ext cx="38576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A561D8-E5AD-458F-B7BF-092E2C3C7DF5}"/>
              </a:ext>
            </a:extLst>
          </p:cNvPr>
          <p:cNvSpPr txBox="1">
            <a:spLocks/>
          </p:cNvSpPr>
          <p:nvPr/>
        </p:nvSpPr>
        <p:spPr>
          <a:xfrm>
            <a:off x="8770792" y="5732502"/>
            <a:ext cx="2402033" cy="4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rgbClr val="FF0000"/>
                </a:solidFill>
              </a:rPr>
              <a:t>Descenso del gradiente</a:t>
            </a:r>
          </a:p>
        </p:txBody>
      </p:sp>
    </p:spTree>
    <p:extLst>
      <p:ext uri="{BB962C8B-B14F-4D97-AF65-F5344CB8AC3E}">
        <p14:creationId xmlns:p14="http://schemas.microsoft.com/office/powerpoint/2010/main" val="53232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tipos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/>
          </a:bodyPr>
          <a:lstStyle/>
          <a:p>
            <a:pPr fontAlgn="base"/>
            <a:r>
              <a:rPr lang="es-ES" sz="1800" dirty="0"/>
              <a:t>Perceptrón</a:t>
            </a:r>
          </a:p>
          <a:p>
            <a:pPr fontAlgn="base"/>
            <a:r>
              <a:rPr lang="es-ES" sz="1800" dirty="0"/>
              <a:t>Redes neuronales multicapa</a:t>
            </a:r>
          </a:p>
          <a:p>
            <a:pPr fontAlgn="base"/>
            <a:r>
              <a:rPr lang="es-ES" sz="1800" dirty="0"/>
              <a:t>Redes neuronales recursivas</a:t>
            </a:r>
          </a:p>
          <a:p>
            <a:pPr fontAlgn="base"/>
            <a:r>
              <a:rPr lang="es-ES" sz="1800" dirty="0"/>
              <a:t>Red generativa antagónica (</a:t>
            </a:r>
            <a:r>
              <a:rPr lang="es-ES" sz="1800" dirty="0" err="1"/>
              <a:t>GANs</a:t>
            </a:r>
            <a:r>
              <a:rPr lang="es-ES" sz="1800" dirty="0"/>
              <a:t>)</a:t>
            </a:r>
          </a:p>
          <a:p>
            <a:pPr fontAlgn="base"/>
            <a:r>
              <a:rPr lang="es-ES" sz="1800" dirty="0"/>
              <a:t>Red neuronal convolucional</a:t>
            </a:r>
          </a:p>
          <a:p>
            <a:pPr fontAlgn="base"/>
            <a:r>
              <a:rPr lang="es-ES" sz="1800" dirty="0"/>
              <a:t>Red neuronal modular*</a:t>
            </a:r>
          </a:p>
          <a:p>
            <a:pPr fontAlgn="base"/>
            <a:endParaRPr lang="es-ES" sz="1800" dirty="0"/>
          </a:p>
          <a:p>
            <a:pPr marL="0" indent="0" fontAlgn="base">
              <a:buNone/>
            </a:pPr>
            <a:r>
              <a:rPr lang="es-ES" sz="1800" dirty="0"/>
              <a:t>    </a:t>
            </a:r>
            <a:r>
              <a:rPr lang="es-ES" sz="1800" b="1" u="sng" dirty="0"/>
              <a:t>_________________</a:t>
            </a:r>
          </a:p>
          <a:p>
            <a:pPr fontAlgn="base"/>
            <a:r>
              <a:rPr lang="es-ES" sz="1800" dirty="0"/>
              <a:t>RNA de base radial</a:t>
            </a:r>
          </a:p>
          <a:p>
            <a:pPr fontAlgn="base"/>
            <a:r>
              <a:rPr lang="es-ES" sz="1800" dirty="0"/>
              <a:t>Mapa </a:t>
            </a:r>
            <a:r>
              <a:rPr lang="es-ES" sz="1800" dirty="0" err="1"/>
              <a:t>auto-organizado</a:t>
            </a:r>
            <a:endParaRPr lang="es-ES" sz="1800" dirty="0"/>
          </a:p>
          <a:p>
            <a:pPr fontAlgn="base"/>
            <a:r>
              <a:rPr lang="es-ES" sz="1800" dirty="0"/>
              <a:t>(…)</a:t>
            </a:r>
          </a:p>
          <a:p>
            <a:pPr fontAlgn="base"/>
            <a:endParaRPr lang="es-ES" sz="1800" dirty="0"/>
          </a:p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2FCCE-0741-4024-AB80-9863E475B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170" y="3127643"/>
            <a:ext cx="52101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 Neuronal Convolucional CNN - Diego Calvo">
            <a:extLst>
              <a:ext uri="{FF2B5EF4-FFF2-40B4-BE49-F238E27FC236}">
                <a16:creationId xmlns:a16="http://schemas.microsoft.com/office/drawing/2014/main" id="{0FD51F97-71F5-426B-8D11-4AD8CF1C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590" y="672415"/>
            <a:ext cx="3868600" cy="20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60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128437" cy="992037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Funciones de activación</a:t>
            </a:r>
          </a:p>
        </p:txBody>
      </p:sp>
      <p:pic>
        <p:nvPicPr>
          <p:cNvPr id="2050" name="Picture 2" descr="Activation Function for Multi-layer Neural Networks – mc.ai">
            <a:extLst>
              <a:ext uri="{FF2B5EF4-FFF2-40B4-BE49-F238E27FC236}">
                <a16:creationId xmlns:a16="http://schemas.microsoft.com/office/drawing/2014/main" id="{84D7BCC5-C673-44D8-B820-7A9F931F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" y="2477678"/>
            <a:ext cx="5033570" cy="238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ctivation Functions for Artificial Neural Networks - mlxtend">
            <a:extLst>
              <a:ext uri="{FF2B5EF4-FFF2-40B4-BE49-F238E27FC236}">
                <a16:creationId xmlns:a16="http://schemas.microsoft.com/office/drawing/2014/main" id="{72BB7E08-F949-499C-9714-25EEBDFF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58" y="190099"/>
            <a:ext cx="6587264" cy="647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1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042837" cy="992037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Tensorflow &amp; Keras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098" name="Picture 2" descr="TensorFlow - Wikipedia, la enciclopedia libre">
            <a:extLst>
              <a:ext uri="{FF2B5EF4-FFF2-40B4-BE49-F238E27FC236}">
                <a16:creationId xmlns:a16="http://schemas.microsoft.com/office/drawing/2014/main" id="{ACDA1F14-2C4B-4B64-B9AE-BEF90008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186" y="137160"/>
            <a:ext cx="2928005" cy="24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eras - Wikipedia, la enciclopedia libre">
            <a:extLst>
              <a:ext uri="{FF2B5EF4-FFF2-40B4-BE49-F238E27FC236}">
                <a16:creationId xmlns:a16="http://schemas.microsoft.com/office/drawing/2014/main" id="{C4B34062-E302-4951-9972-8DE9D14B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496" y="2913247"/>
            <a:ext cx="1982002" cy="19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for post">
            <a:extLst>
              <a:ext uri="{FF2B5EF4-FFF2-40B4-BE49-F238E27FC236}">
                <a16:creationId xmlns:a16="http://schemas.microsoft.com/office/drawing/2014/main" id="{C06D5728-DA28-47B7-AAA1-17AA9B58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07" y="5154330"/>
            <a:ext cx="4893761" cy="13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703FF61-1509-48AA-83FA-95BCB2DDC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789622"/>
          </a:xfrm>
        </p:spPr>
        <p:txBody>
          <a:bodyPr>
            <a:normAutofit/>
          </a:bodyPr>
          <a:lstStyle/>
          <a:p>
            <a:pPr fontAlgn="base"/>
            <a:r>
              <a:rPr lang="es-ES" sz="1800" b="1" dirty="0" err="1"/>
              <a:t>Tensorflow</a:t>
            </a:r>
            <a:r>
              <a:rPr lang="es-ES" sz="1800" dirty="0"/>
              <a:t>: librería Python diseñada para trabajar con Machine &amp; Deep Learning.</a:t>
            </a:r>
          </a:p>
          <a:p>
            <a:pPr fontAlgn="base"/>
            <a:r>
              <a:rPr lang="es-ES" sz="1800" dirty="0"/>
              <a:t>https://www.tensorflow.org/install/pip?hl=es-419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b="1" dirty="0" err="1"/>
              <a:t>Keras</a:t>
            </a:r>
            <a:r>
              <a:rPr lang="es-ES" sz="1800" dirty="0"/>
              <a:t>: librería Python para la creación de modelos de aprendizaje. </a:t>
            </a:r>
          </a:p>
          <a:p>
            <a:pPr fontAlgn="base"/>
            <a:r>
              <a:rPr lang="es-ES" sz="1800" dirty="0"/>
              <a:t>Recientemente se convirtió en la API de alto nivel de </a:t>
            </a:r>
            <a:r>
              <a:rPr lang="es-ES" sz="1800" dirty="0" err="1"/>
              <a:t>Tensorflow</a:t>
            </a:r>
            <a:r>
              <a:rPr lang="es-ES" sz="1800" dirty="0"/>
              <a:t> para la creación de modelos Deep Learning.</a:t>
            </a:r>
          </a:p>
          <a:p>
            <a:pPr fontAlgn="base"/>
            <a:r>
              <a:rPr lang="es-ES" sz="1800" dirty="0">
                <a:hlinkClick r:id="rId6"/>
              </a:rPr>
              <a:t>https://www.tensorflow.org/guide/keras?hl=es</a:t>
            </a: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r>
              <a:rPr lang="es-ES" sz="1800" dirty="0" err="1"/>
              <a:t>PyTorch</a:t>
            </a:r>
            <a:r>
              <a:rPr lang="es-ES" sz="1800" dirty="0"/>
              <a:t>: librería Python diseñada para trabajar con Deep Learning. </a:t>
            </a:r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6372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11542</TotalTime>
  <Words>282</Words>
  <Application>Microsoft Office PowerPoint</Application>
  <PresentationFormat>Widescreen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Deep Learning – Artificial Neural Networks</vt:lpstr>
      <vt:lpstr>Redes neuronales</vt:lpstr>
      <vt:lpstr>Redes Neuronales: tipos</vt:lpstr>
      <vt:lpstr>Redes neuronales: entrenamiento</vt:lpstr>
      <vt:lpstr>Redes neuronales: tipos</vt:lpstr>
      <vt:lpstr>Funciones de activación</vt:lpstr>
      <vt:lpstr>Tensorflow &amp; Keras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103</cp:revision>
  <dcterms:created xsi:type="dcterms:W3CDTF">2020-05-12T19:48:30Z</dcterms:created>
  <dcterms:modified xsi:type="dcterms:W3CDTF">2020-09-28T12:50:05Z</dcterms:modified>
</cp:coreProperties>
</file>