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17"/>
  </p:notesMasterIdLst>
  <p:sldIdLst>
    <p:sldId id="271" r:id="rId2"/>
    <p:sldId id="315" r:id="rId3"/>
    <p:sldId id="316" r:id="rId4"/>
    <p:sldId id="317" r:id="rId5"/>
    <p:sldId id="319" r:id="rId6"/>
    <p:sldId id="314" r:id="rId7"/>
    <p:sldId id="318" r:id="rId8"/>
    <p:sldId id="320" r:id="rId9"/>
    <p:sldId id="322" r:id="rId10"/>
    <p:sldId id="323" r:id="rId11"/>
    <p:sldId id="324" r:id="rId12"/>
    <p:sldId id="325" r:id="rId13"/>
    <p:sldId id="326" r:id="rId14"/>
    <p:sldId id="327" r:id="rId15"/>
    <p:sldId id="28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 VT" initials="GV" lastIdx="1" clrIdx="0">
    <p:extLst>
      <p:ext uri="{19B8F6BF-5375-455C-9EA6-DF929625EA0E}">
        <p15:presenceInfo xmlns:p15="http://schemas.microsoft.com/office/powerpoint/2012/main" userId="67b2f91bbd62e3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43C87C-AE07-4B15-9114-5F0E98545F8A}" v="64" dt="2020-09-24T20:52:39.6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7" autoAdjust="0"/>
    <p:restoredTop sz="85714" autoAdjust="0"/>
  </p:normalViewPr>
  <p:slideViewPr>
    <p:cSldViewPr snapToGrid="0">
      <p:cViewPr varScale="1">
        <p:scale>
          <a:sx n="66" d="100"/>
          <a:sy n="66" d="100"/>
        </p:scale>
        <p:origin x="39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3D06E-D880-4630-85C6-508F7CA16EC0}" type="datetimeFigureOut">
              <a:rPr lang="es-ES" smtClean="0"/>
              <a:t>28/09/2020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93026-1E8D-47D2-B9FC-F3B11254A40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8205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66925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21227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53831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17820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89403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37197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0560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3401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8755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0493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6283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4989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9425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77464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3319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9/28/2020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75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9/28/2020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3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9/28/2020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01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9/28/2020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147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9/28/2020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368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9/28/2020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881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9/28/2020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479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9/28/2020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375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9/28/2020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591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9/28/2020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68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9/28/2020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448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9/28/2020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1937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6518" y="2330166"/>
            <a:ext cx="7638964" cy="2197668"/>
          </a:xfrm>
        </p:spPr>
        <p:txBody>
          <a:bodyPr/>
          <a:lstStyle/>
          <a:p>
            <a:pPr algn="ctr"/>
            <a:r>
              <a:rPr lang="es-ES" dirty="0">
                <a:solidFill>
                  <a:srgbClr val="FF0000"/>
                </a:solidFill>
              </a:rPr>
              <a:t>Deep Learning - </a:t>
            </a:r>
            <a:r>
              <a:rPr lang="es-ES" dirty="0" err="1">
                <a:solidFill>
                  <a:srgbClr val="FF0000"/>
                </a:solidFill>
              </a:rPr>
              <a:t>Introduction</a:t>
            </a:r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060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768841" cy="1030538"/>
          </a:xfrm>
        </p:spPr>
        <p:txBody>
          <a:bodyPr>
            <a:normAutofit fontScale="90000"/>
          </a:bodyPr>
          <a:lstStyle/>
          <a:p>
            <a:r>
              <a:rPr lang="es-ES" dirty="0">
                <a:solidFill>
                  <a:srgbClr val="FF0000"/>
                </a:solidFill>
              </a:rPr>
              <a:t>Redes neuronales: perceptrón – ejemplo sin función de activación</a:t>
            </a:r>
          </a:p>
        </p:txBody>
      </p:sp>
      <p:pic>
        <p:nvPicPr>
          <p:cNvPr id="4098" name="Picture 2" descr="Figure 9: A simple perceptron">
            <a:extLst>
              <a:ext uri="{FF2B5EF4-FFF2-40B4-BE49-F238E27FC236}">
                <a16:creationId xmlns:a16="http://schemas.microsoft.com/office/drawing/2014/main" id="{EA437F6D-FB1C-43E8-8766-68D974A7D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627" y="1907839"/>
            <a:ext cx="4444426" cy="3823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Figure 11: Formula to calculate the neural net’s output">
            <a:extLst>
              <a:ext uri="{FF2B5EF4-FFF2-40B4-BE49-F238E27FC236}">
                <a16:creationId xmlns:a16="http://schemas.microsoft.com/office/drawing/2014/main" id="{02250ACE-076C-4F31-B8BB-F79E64A24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390" y="1790037"/>
            <a:ext cx="4664245" cy="163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Figure 10: A set of data">
            <a:extLst>
              <a:ext uri="{FF2B5EF4-FFF2-40B4-BE49-F238E27FC236}">
                <a16:creationId xmlns:a16="http://schemas.microsoft.com/office/drawing/2014/main" id="{A2A4C59C-FDB7-4F17-9581-E8ED37156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751" y="3819374"/>
            <a:ext cx="458152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9827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768841" cy="1030538"/>
          </a:xfrm>
        </p:spPr>
        <p:txBody>
          <a:bodyPr>
            <a:normAutofit fontScale="90000"/>
          </a:bodyPr>
          <a:lstStyle/>
          <a:p>
            <a:r>
              <a:rPr lang="es-ES" dirty="0">
                <a:solidFill>
                  <a:srgbClr val="FF0000"/>
                </a:solidFill>
              </a:rPr>
              <a:t>Redes neuronales: perceptrón – ejemplo sin función de activación</a:t>
            </a:r>
          </a:p>
        </p:txBody>
      </p:sp>
      <p:pic>
        <p:nvPicPr>
          <p:cNvPr id="4098" name="Picture 2" descr="Figure 9: A simple perceptron">
            <a:extLst>
              <a:ext uri="{FF2B5EF4-FFF2-40B4-BE49-F238E27FC236}">
                <a16:creationId xmlns:a16="http://schemas.microsoft.com/office/drawing/2014/main" id="{EA437F6D-FB1C-43E8-8766-68D974A7D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305" y="1485882"/>
            <a:ext cx="2962886" cy="2548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Figure 11: Formula to calculate the neural net’s output">
            <a:extLst>
              <a:ext uri="{FF2B5EF4-FFF2-40B4-BE49-F238E27FC236}">
                <a16:creationId xmlns:a16="http://schemas.microsoft.com/office/drawing/2014/main" id="{02250ACE-076C-4F31-B8BB-F79E64A24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42728"/>
            <a:ext cx="4664245" cy="163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Figure 12: The output when W = 3">
            <a:extLst>
              <a:ext uri="{FF2B5EF4-FFF2-40B4-BE49-F238E27FC236}">
                <a16:creationId xmlns:a16="http://schemas.microsoft.com/office/drawing/2014/main" id="{1D0BC066-A68A-4C19-B20F-69A3AFD7D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957" y="4291012"/>
            <a:ext cx="641985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478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768841" cy="1030538"/>
          </a:xfrm>
        </p:spPr>
        <p:txBody>
          <a:bodyPr>
            <a:normAutofit fontScale="90000"/>
          </a:bodyPr>
          <a:lstStyle/>
          <a:p>
            <a:r>
              <a:rPr lang="es-ES" dirty="0">
                <a:solidFill>
                  <a:srgbClr val="FF0000"/>
                </a:solidFill>
              </a:rPr>
              <a:t>Redes neuronales: perceptrón – ejemplo sin función de activación</a:t>
            </a:r>
          </a:p>
        </p:txBody>
      </p:sp>
      <p:pic>
        <p:nvPicPr>
          <p:cNvPr id="4098" name="Picture 2" descr="Figure 9: A simple perceptron">
            <a:extLst>
              <a:ext uri="{FF2B5EF4-FFF2-40B4-BE49-F238E27FC236}">
                <a16:creationId xmlns:a16="http://schemas.microsoft.com/office/drawing/2014/main" id="{EA437F6D-FB1C-43E8-8766-68D974A7D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132" y="1395663"/>
            <a:ext cx="2962886" cy="2548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Figure 11: Formula to calculate the neural net’s output">
            <a:extLst>
              <a:ext uri="{FF2B5EF4-FFF2-40B4-BE49-F238E27FC236}">
                <a16:creationId xmlns:a16="http://schemas.microsoft.com/office/drawing/2014/main" id="{02250ACE-076C-4F31-B8BB-F79E64A24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52510"/>
            <a:ext cx="4664245" cy="163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Figure 13: The error when W = 3">
            <a:extLst>
              <a:ext uri="{FF2B5EF4-FFF2-40B4-BE49-F238E27FC236}">
                <a16:creationId xmlns:a16="http://schemas.microsoft.com/office/drawing/2014/main" id="{69773760-60D0-4AA3-A565-63552A974F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228" y="4209799"/>
            <a:ext cx="6686550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615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768841" cy="1030538"/>
          </a:xfrm>
        </p:spPr>
        <p:txBody>
          <a:bodyPr>
            <a:normAutofit fontScale="90000"/>
          </a:bodyPr>
          <a:lstStyle/>
          <a:p>
            <a:r>
              <a:rPr lang="es-ES" dirty="0">
                <a:solidFill>
                  <a:srgbClr val="FF0000"/>
                </a:solidFill>
              </a:rPr>
              <a:t>Redes neuronales: perceptrón – ejemplo sin función de activación</a:t>
            </a:r>
          </a:p>
        </p:txBody>
      </p:sp>
      <p:pic>
        <p:nvPicPr>
          <p:cNvPr id="4098" name="Picture 2" descr="Figure 9: A simple perceptron">
            <a:extLst>
              <a:ext uri="{FF2B5EF4-FFF2-40B4-BE49-F238E27FC236}">
                <a16:creationId xmlns:a16="http://schemas.microsoft.com/office/drawing/2014/main" id="{EA437F6D-FB1C-43E8-8766-68D974A7D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132" y="1395663"/>
            <a:ext cx="2962886" cy="2548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Figure 11: Formula to calculate the neural net’s output">
            <a:extLst>
              <a:ext uri="{FF2B5EF4-FFF2-40B4-BE49-F238E27FC236}">
                <a16:creationId xmlns:a16="http://schemas.microsoft.com/office/drawing/2014/main" id="{02250ACE-076C-4F31-B8BB-F79E64A24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52510"/>
            <a:ext cx="4664245" cy="163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Figure 15: Error when W = 4">
            <a:extLst>
              <a:ext uri="{FF2B5EF4-FFF2-40B4-BE49-F238E27FC236}">
                <a16:creationId xmlns:a16="http://schemas.microsoft.com/office/drawing/2014/main" id="{D8303078-963C-4874-ABA9-5B76B75A9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253" y="4144478"/>
            <a:ext cx="64865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7429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768841" cy="1030538"/>
          </a:xfrm>
        </p:spPr>
        <p:txBody>
          <a:bodyPr>
            <a:normAutofit fontScale="90000"/>
          </a:bodyPr>
          <a:lstStyle/>
          <a:p>
            <a:r>
              <a:rPr lang="es-ES" dirty="0">
                <a:solidFill>
                  <a:srgbClr val="FF0000"/>
                </a:solidFill>
              </a:rPr>
              <a:t>Redes neuronales: perceptrón – ejemplo sin función de activación</a:t>
            </a:r>
          </a:p>
        </p:txBody>
      </p:sp>
      <p:pic>
        <p:nvPicPr>
          <p:cNvPr id="4098" name="Picture 2" descr="Figure 9: A simple perceptron">
            <a:extLst>
              <a:ext uri="{FF2B5EF4-FFF2-40B4-BE49-F238E27FC236}">
                <a16:creationId xmlns:a16="http://schemas.microsoft.com/office/drawing/2014/main" id="{EA437F6D-FB1C-43E8-8766-68D974A7D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959" y="1439093"/>
            <a:ext cx="2962886" cy="2548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Figure 11: Formula to calculate the neural net’s output">
            <a:extLst>
              <a:ext uri="{FF2B5EF4-FFF2-40B4-BE49-F238E27FC236}">
                <a16:creationId xmlns:a16="http://schemas.microsoft.com/office/drawing/2014/main" id="{02250ACE-076C-4F31-B8BB-F79E64A24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52510"/>
            <a:ext cx="4664245" cy="163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Figure 17: Error when W = 2">
            <a:extLst>
              <a:ext uri="{FF2B5EF4-FFF2-40B4-BE49-F238E27FC236}">
                <a16:creationId xmlns:a16="http://schemas.microsoft.com/office/drawing/2014/main" id="{4183E959-EA3B-4658-851E-D8B2D9A3F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186" y="4144578"/>
            <a:ext cx="653415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3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5295" y="2766218"/>
            <a:ext cx="3661409" cy="1325563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solidFill>
                  <a:schemeClr val="accent1"/>
                </a:solidFill>
              </a:rPr>
              <a:t>Preguntas</a:t>
            </a:r>
          </a:p>
        </p:txBody>
      </p:sp>
    </p:spTree>
    <p:extLst>
      <p:ext uri="{BB962C8B-B14F-4D97-AF65-F5344CB8AC3E}">
        <p14:creationId xmlns:p14="http://schemas.microsoft.com/office/powerpoint/2010/main" val="1129475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Data Science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0A9BEC-6200-4634-A062-011318C69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5153" y="1491565"/>
            <a:ext cx="41719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316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Data </a:t>
            </a:r>
            <a:r>
              <a:rPr lang="es-ES" dirty="0" err="1">
                <a:solidFill>
                  <a:srgbClr val="FF0000"/>
                </a:solidFill>
              </a:rPr>
              <a:t>Mining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C32347-2768-4429-A5D2-143EBF06F668}"/>
              </a:ext>
            </a:extLst>
          </p:cNvPr>
          <p:cNvSpPr/>
          <p:nvPr/>
        </p:nvSpPr>
        <p:spPr>
          <a:xfrm>
            <a:off x="838200" y="2266825"/>
            <a:ext cx="341055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El Data </a:t>
            </a:r>
            <a:r>
              <a:rPr lang="es-ES" dirty="0" err="1"/>
              <a:t>Mining</a:t>
            </a:r>
            <a:r>
              <a:rPr lang="es-ES" dirty="0"/>
              <a:t> es un conjunto de técnicas y tecnologías que permiten explorar grandes bases de datos, de manera automática o semiautomática, con el objetivo de encontrar patrones repetitivos que expliquen el comportamiento de estos datos.</a:t>
            </a:r>
          </a:p>
        </p:txBody>
      </p:sp>
      <p:pic>
        <p:nvPicPr>
          <p:cNvPr id="3074" name="Picture 2" descr="Vladimer Botsvadze en Twitter: &quot;What is the difference between data science,  data analysis, #bigdata, data #analytics, data mining and  #machinelearning?#IoT #defstar5 #ML #blockchain #deeplearning #VR #banking  #robotics #algorithms #python #CIO ...">
            <a:extLst>
              <a:ext uri="{FF2B5EF4-FFF2-40B4-BE49-F238E27FC236}">
                <a16:creationId xmlns:a16="http://schemas.microsoft.com/office/drawing/2014/main" id="{851156A8-88BA-4558-8FE3-A244B6058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898" y="820422"/>
            <a:ext cx="6841406" cy="4853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7611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Deep Learning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C32347-2768-4429-A5D2-143EBF06F668}"/>
              </a:ext>
            </a:extLst>
          </p:cNvPr>
          <p:cNvSpPr/>
          <p:nvPr/>
        </p:nvSpPr>
        <p:spPr>
          <a:xfrm>
            <a:off x="838200" y="2266825"/>
            <a:ext cx="341055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Deep Learning</a:t>
            </a:r>
            <a:r>
              <a:rPr lang="es-ES" dirty="0"/>
              <a:t>: subcampo de Machine Learning que utiliza procesos computacionales más complejos (profundos) durante el tratamiento de los datos para encontrar patrones que en los algoritmos de Machine Learning.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Normalmente se refiere a los algoritmos de Redes Neuronales Multicapa más complejos.</a:t>
            </a:r>
          </a:p>
        </p:txBody>
      </p:sp>
      <p:pic>
        <p:nvPicPr>
          <p:cNvPr id="4098" name="Picture 2" descr="Top 10 Data Science And Machine Learning Tools For Non-Programmers">
            <a:extLst>
              <a:ext uri="{FF2B5EF4-FFF2-40B4-BE49-F238E27FC236}">
                <a16:creationId xmlns:a16="http://schemas.microsoft.com/office/drawing/2014/main" id="{451EC028-40AA-46A8-8800-0877D6C8F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996" y="2136339"/>
            <a:ext cx="6148287" cy="258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824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Redes neuronales biológicas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C32347-2768-4429-A5D2-143EBF06F668}"/>
              </a:ext>
            </a:extLst>
          </p:cNvPr>
          <p:cNvSpPr/>
          <p:nvPr/>
        </p:nvSpPr>
        <p:spPr>
          <a:xfrm>
            <a:off x="838200" y="2266824"/>
            <a:ext cx="382042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Neurona biológica: </a:t>
            </a:r>
            <a:r>
              <a:rPr lang="es-ES" dirty="0"/>
              <a:t>unidad mínima biológica que compone el sistema nervioso en el cuerpo de los animales.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Este tipo de células recibe una descarga eléctrica a través de las sinapsis (espacios entre neuronas).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La neurona va acumulando energía hasta que llega a un límite en el que se activa (~-70mV).</a:t>
            </a:r>
          </a:p>
        </p:txBody>
      </p:sp>
      <p:pic>
        <p:nvPicPr>
          <p:cNvPr id="1026" name="Picture 2" descr="Perceptron">
            <a:extLst>
              <a:ext uri="{FF2B5EF4-FFF2-40B4-BE49-F238E27FC236}">
                <a16:creationId xmlns:a16="http://schemas.microsoft.com/office/drawing/2014/main" id="{99C3255B-8F4D-4109-9DB9-3246086EC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591" y="4560895"/>
            <a:ext cx="3476624" cy="173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for post">
            <a:extLst>
              <a:ext uri="{FF2B5EF4-FFF2-40B4-BE49-F238E27FC236}">
                <a16:creationId xmlns:a16="http://schemas.microsoft.com/office/drawing/2014/main" id="{5890CDC7-61A9-4320-A1FC-96D687057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544" y="1586204"/>
            <a:ext cx="4654717" cy="261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8720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8921817" cy="1030538"/>
          </a:xfrm>
        </p:spPr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Redes neuronales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698258"/>
            <a:ext cx="4686701" cy="4427621"/>
          </a:xfrm>
        </p:spPr>
        <p:txBody>
          <a:bodyPr>
            <a:normAutofit lnSpcReduction="10000"/>
          </a:bodyPr>
          <a:lstStyle/>
          <a:p>
            <a:pPr fontAlgn="base"/>
            <a:r>
              <a:rPr lang="es-ES" sz="1800" dirty="0"/>
              <a:t>Es una representación de unidades de entradas y salidas interconectadas en el que cada conexión tiene un peso asociado.</a:t>
            </a:r>
          </a:p>
          <a:p>
            <a:pPr fontAlgn="base"/>
            <a:endParaRPr lang="es-ES" sz="1800" dirty="0"/>
          </a:p>
          <a:p>
            <a:pPr fontAlgn="base"/>
            <a:r>
              <a:rPr lang="es-ES" sz="1800" dirty="0"/>
              <a:t>La red se compone de: entradas, capa/s ocultas, capa de salida, pesos y el </a:t>
            </a:r>
            <a:r>
              <a:rPr lang="es-ES" sz="1800" dirty="0" err="1"/>
              <a:t>bias</a:t>
            </a:r>
            <a:r>
              <a:rPr lang="es-ES" sz="1800" dirty="0"/>
              <a:t> de cada capa excepto la de la salida.</a:t>
            </a:r>
          </a:p>
          <a:p>
            <a:pPr fontAlgn="base"/>
            <a:endParaRPr lang="es-ES" sz="1800" dirty="0"/>
          </a:p>
          <a:p>
            <a:pPr fontAlgn="base"/>
            <a:r>
              <a:rPr lang="es-ES" sz="1800" dirty="0"/>
              <a:t>La suma de los pesos recibidos por cada neurona es pasada a una función de activación que computa un número como salida de la neurona.</a:t>
            </a:r>
          </a:p>
          <a:p>
            <a:pPr fontAlgn="base"/>
            <a:endParaRPr lang="es-ES" sz="1800" dirty="0"/>
          </a:p>
          <a:p>
            <a:pPr fontAlgn="base"/>
            <a:r>
              <a:rPr lang="es-ES" sz="1800" dirty="0"/>
              <a:t>Durante la fase de entrenamiento, la red aprende ajustando los pesos con el objetivo de predecir la clase correcta de la entrada.</a:t>
            </a:r>
          </a:p>
          <a:p>
            <a:pPr marL="0" indent="0" fontAlgn="base">
              <a:buNone/>
            </a:pPr>
            <a:endParaRPr lang="es-ES" sz="1800" dirty="0"/>
          </a:p>
          <a:p>
            <a:pPr fontAlgn="base"/>
            <a:endParaRPr lang="es-ES" sz="1800" dirty="0"/>
          </a:p>
          <a:p>
            <a:pPr fontAlgn="base"/>
            <a:endParaRPr lang="es-ES" sz="1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AE2FCCE-0741-4024-AB80-9863E475B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738" y="2868329"/>
            <a:ext cx="5210175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ow to Train a Basic Perceptron Neural Network - Technical Articles">
            <a:extLst>
              <a:ext uri="{FF2B5EF4-FFF2-40B4-BE49-F238E27FC236}">
                <a16:creationId xmlns:a16="http://schemas.microsoft.com/office/drawing/2014/main" id="{DECBFD9E-5DDC-44EC-BA3A-423B587DE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900" y="712871"/>
            <a:ext cx="260985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361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Redes Neuronales: tipos </a:t>
            </a:r>
            <a:r>
              <a:rPr lang="es-ES">
                <a:solidFill>
                  <a:srgbClr val="FF0000"/>
                </a:solidFill>
              </a:rPr>
              <a:t>de aprendizaje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C32347-2768-4429-A5D2-143EBF06F668}"/>
              </a:ext>
            </a:extLst>
          </p:cNvPr>
          <p:cNvSpPr/>
          <p:nvPr/>
        </p:nvSpPr>
        <p:spPr>
          <a:xfrm>
            <a:off x="838200" y="2785200"/>
            <a:ext cx="45754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La red neuronal funciona con cualquier tipo de problema: supervisado, no supervisado, por refuerzo,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Normalmente se usa para aprendizaje supervisado y por refuerzo.</a:t>
            </a:r>
          </a:p>
        </p:txBody>
      </p:sp>
      <p:pic>
        <p:nvPicPr>
          <p:cNvPr id="5122" name="Picture 2" descr="Aprendizaje Supervisado y No Supervisado - Fernando Sancho Caparrini">
            <a:extLst>
              <a:ext uri="{FF2B5EF4-FFF2-40B4-BE49-F238E27FC236}">
                <a16:creationId xmlns:a16="http://schemas.microsoft.com/office/drawing/2014/main" id="{4BA340E3-8BCF-438A-84D6-3DD13DFF3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872" y="1690688"/>
            <a:ext cx="5734050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72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8921817" cy="1030538"/>
          </a:xfrm>
        </p:spPr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Redes neuronales: entrenamiento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698258"/>
            <a:ext cx="4686701" cy="4427621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endParaRPr lang="es-ES" sz="1800" dirty="0"/>
          </a:p>
          <a:p>
            <a:pPr fontAlgn="base"/>
            <a:endParaRPr lang="es-ES" sz="1800" dirty="0"/>
          </a:p>
          <a:p>
            <a:pPr fontAlgn="base"/>
            <a:endParaRPr lang="es-ES" sz="1800" dirty="0"/>
          </a:p>
        </p:txBody>
      </p:sp>
      <p:pic>
        <p:nvPicPr>
          <p:cNvPr id="3074" name="Picture 2" descr="Figure 8: Training phase of a neural network">
            <a:extLst>
              <a:ext uri="{FF2B5EF4-FFF2-40B4-BE49-F238E27FC236}">
                <a16:creationId xmlns:a16="http://schemas.microsoft.com/office/drawing/2014/main" id="{EBF5E884-1214-4B15-B4C2-BDF52DAD3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395663"/>
            <a:ext cx="6815571" cy="4856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Entrenamiento de Redes Neuronales: mejorando el Gradiente Descendiente -  Fernando Sancho Caparrini">
            <a:extLst>
              <a:ext uri="{FF2B5EF4-FFF2-40B4-BE49-F238E27FC236}">
                <a16:creationId xmlns:a16="http://schemas.microsoft.com/office/drawing/2014/main" id="{CB4CB28B-713E-4E69-B9D8-CBFE690AE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2997" y="1578120"/>
            <a:ext cx="3857625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5A561D8-E5AD-458F-B7BF-092E2C3C7DF5}"/>
              </a:ext>
            </a:extLst>
          </p:cNvPr>
          <p:cNvSpPr txBox="1">
            <a:spLocks/>
          </p:cNvSpPr>
          <p:nvPr/>
        </p:nvSpPr>
        <p:spPr>
          <a:xfrm>
            <a:off x="8770792" y="5732502"/>
            <a:ext cx="2402033" cy="486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dirty="0">
                <a:solidFill>
                  <a:srgbClr val="FF0000"/>
                </a:solidFill>
              </a:rPr>
              <a:t>Descenso del gradiente</a:t>
            </a:r>
          </a:p>
        </p:txBody>
      </p:sp>
    </p:spTree>
    <p:extLst>
      <p:ext uri="{BB962C8B-B14F-4D97-AF65-F5344CB8AC3E}">
        <p14:creationId xmlns:p14="http://schemas.microsoft.com/office/powerpoint/2010/main" val="532329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8921817" cy="1030538"/>
          </a:xfrm>
        </p:spPr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Redes neuronales: perceptrón</a:t>
            </a:r>
          </a:p>
        </p:txBody>
      </p:sp>
      <p:pic>
        <p:nvPicPr>
          <p:cNvPr id="4098" name="Picture 2" descr="Figure 9: A simple perceptron">
            <a:extLst>
              <a:ext uri="{FF2B5EF4-FFF2-40B4-BE49-F238E27FC236}">
                <a16:creationId xmlns:a16="http://schemas.microsoft.com/office/drawing/2014/main" id="{EA437F6D-FB1C-43E8-8766-68D974A7D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185" y="1693490"/>
            <a:ext cx="4444426" cy="3823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64AD9F1-F53E-4C80-8765-9636F0406072}"/>
              </a:ext>
            </a:extLst>
          </p:cNvPr>
          <p:cNvSpPr/>
          <p:nvPr/>
        </p:nvSpPr>
        <p:spPr>
          <a:xfrm>
            <a:off x="723643" y="1693490"/>
            <a:ext cx="457546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Las entradas están conectadas directamente con la capa de salida.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En este caso, no existe capa de características (</a:t>
            </a:r>
            <a:r>
              <a:rPr lang="es-ES" dirty="0" err="1"/>
              <a:t>feature</a:t>
            </a:r>
            <a:r>
              <a:rPr lang="es-ES" dirty="0"/>
              <a:t> </a:t>
            </a:r>
            <a:r>
              <a:rPr lang="es-ES" dirty="0" err="1"/>
              <a:t>layers</a:t>
            </a:r>
            <a:r>
              <a:rPr lang="es-ES" dirty="0"/>
              <a:t>) o capas ocultas (</a:t>
            </a:r>
            <a:r>
              <a:rPr lang="es-ES" dirty="0" err="1"/>
              <a:t>hidden</a:t>
            </a:r>
            <a:r>
              <a:rPr lang="es-ES" dirty="0"/>
              <a:t> </a:t>
            </a:r>
            <a:r>
              <a:rPr lang="es-ES" dirty="0" err="1"/>
              <a:t>layers</a:t>
            </a:r>
            <a:r>
              <a:rPr lang="es-ES" dirty="0"/>
              <a:t>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Según los pesos y las entradas, tendremos una operación que se realiza en la neurona de salida (o1)</a:t>
            </a:r>
          </a:p>
        </p:txBody>
      </p:sp>
      <p:pic>
        <p:nvPicPr>
          <p:cNvPr id="5122" name="Picture 2" descr="Figure 11: Formula to calculate the neural net’s output">
            <a:extLst>
              <a:ext uri="{FF2B5EF4-FFF2-40B4-BE49-F238E27FC236}">
                <a16:creationId xmlns:a16="http://schemas.microsoft.com/office/drawing/2014/main" id="{02250ACE-076C-4F31-B8BB-F79E64A24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389" y="4853639"/>
            <a:ext cx="4664245" cy="163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481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8143</TotalTime>
  <Words>420</Words>
  <Application>Microsoft Office PowerPoint</Application>
  <PresentationFormat>Widescreen</PresentationFormat>
  <Paragraphs>57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Deep Learning - Introduction</vt:lpstr>
      <vt:lpstr>Data Science</vt:lpstr>
      <vt:lpstr>Data Mining</vt:lpstr>
      <vt:lpstr>Deep Learning</vt:lpstr>
      <vt:lpstr>Redes neuronales biológicas</vt:lpstr>
      <vt:lpstr>Redes neuronales</vt:lpstr>
      <vt:lpstr>Redes Neuronales: tipos de aprendizaje</vt:lpstr>
      <vt:lpstr>Redes neuronales: entrenamiento</vt:lpstr>
      <vt:lpstr>Redes neuronales: perceptrón</vt:lpstr>
      <vt:lpstr>Redes neuronales: perceptrón – ejemplo sin función de activación</vt:lpstr>
      <vt:lpstr>Redes neuronales: perceptrón – ejemplo sin función de activación</vt:lpstr>
      <vt:lpstr>Redes neuronales: perceptrón – ejemplo sin función de activación</vt:lpstr>
      <vt:lpstr>Redes neuronales: perceptrón – ejemplo sin función de activación</vt:lpstr>
      <vt:lpstr>Redes neuronales: perceptrón – ejemplo sin función de activación</vt:lpstr>
      <vt:lpstr>Preguntas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VT</dc:creator>
  <cp:lastModifiedBy>Gabriel VT</cp:lastModifiedBy>
  <cp:revision>104</cp:revision>
  <dcterms:created xsi:type="dcterms:W3CDTF">2020-05-12T19:48:30Z</dcterms:created>
  <dcterms:modified xsi:type="dcterms:W3CDTF">2020-09-28T12:50:48Z</dcterms:modified>
</cp:coreProperties>
</file>