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"/>
  </p:notesMasterIdLst>
  <p:sldIdLst>
    <p:sldId id="271" r:id="rId2"/>
    <p:sldId id="276" r:id="rId3"/>
    <p:sldId id="295" r:id="rId4"/>
    <p:sldId id="297" r:id="rId5"/>
    <p:sldId id="296" r:id="rId6"/>
    <p:sldId id="298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Matriz de confusión: ejemplo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7854"/>
            <a:ext cx="5257800" cy="3191544"/>
          </a:xfrm>
        </p:spPr>
        <p:txBody>
          <a:bodyPr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clasificación</a:t>
            </a:r>
            <a:r>
              <a:rPr lang="en-US" sz="1800" dirty="0"/>
              <a:t> que </a:t>
            </a:r>
            <a:r>
              <a:rPr lang="en-US" sz="1800" dirty="0" err="1"/>
              <a:t>predice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al que llama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empresa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interesado</a:t>
            </a:r>
            <a:r>
              <a:rPr lang="en-US" sz="1800" dirty="0"/>
              <a:t> o no </a:t>
            </a:r>
            <a:r>
              <a:rPr lang="en-US" sz="1800" dirty="0" err="1"/>
              <a:t>en</a:t>
            </a:r>
            <a:r>
              <a:rPr lang="en-US" sz="1800" dirty="0"/>
              <a:t> lo que </a:t>
            </a:r>
            <a:r>
              <a:rPr lang="en-US" sz="1800" dirty="0" err="1"/>
              <a:t>ofrecemos</a:t>
            </a:r>
            <a:r>
              <a:rPr lang="en-US" sz="1800" dirty="0"/>
              <a:t>.</a:t>
            </a:r>
            <a:endParaRPr lang="en-US" sz="16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err="1"/>
              <a:t>Realidad</a:t>
            </a:r>
            <a:r>
              <a:rPr lang="en-GB" sz="1800" dirty="0"/>
              <a:t>: </a:t>
            </a:r>
            <a:r>
              <a:rPr lang="en-GB" sz="1800" dirty="0" err="1"/>
              <a:t>contactamos</a:t>
            </a:r>
            <a:r>
              <a:rPr lang="en-GB" sz="1800" dirty="0"/>
              <a:t> a 100 </a:t>
            </a:r>
            <a:r>
              <a:rPr lang="en-GB" sz="1800" dirty="0" err="1"/>
              <a:t>clientes</a:t>
            </a:r>
            <a:r>
              <a:rPr lang="en-GB" sz="1800" dirty="0"/>
              <a:t> y 80 </a:t>
            </a:r>
            <a:r>
              <a:rPr lang="en-GB" sz="1800" dirty="0" err="1"/>
              <a:t>dicen</a:t>
            </a:r>
            <a:r>
              <a:rPr lang="en-GB" sz="1800" dirty="0"/>
              <a:t> que no </a:t>
            </a:r>
            <a:r>
              <a:rPr lang="en-GB" sz="1800" dirty="0" err="1"/>
              <a:t>están</a:t>
            </a:r>
            <a:r>
              <a:rPr lang="en-GB" sz="1800" dirty="0"/>
              <a:t> </a:t>
            </a:r>
            <a:r>
              <a:rPr lang="en-GB" sz="1800" dirty="0" err="1"/>
              <a:t>interesados</a:t>
            </a:r>
            <a:r>
              <a:rPr lang="en-GB" sz="1800" dirty="0"/>
              <a:t> y 20 de </a:t>
            </a:r>
            <a:r>
              <a:rPr lang="en-GB" sz="1800" dirty="0" err="1"/>
              <a:t>ellos</a:t>
            </a:r>
            <a:r>
              <a:rPr lang="en-GB" sz="1800" dirty="0"/>
              <a:t> </a:t>
            </a:r>
            <a:r>
              <a:rPr lang="en-GB" sz="1800" dirty="0" err="1"/>
              <a:t>dicen</a:t>
            </a:r>
            <a:r>
              <a:rPr lang="en-GB" sz="1800" dirty="0"/>
              <a:t> que </a:t>
            </a:r>
            <a:r>
              <a:rPr lang="en-GB" sz="1800" dirty="0" err="1"/>
              <a:t>sí</a:t>
            </a:r>
            <a:r>
              <a:rPr lang="en-GB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B74D8-0EA5-432B-9BD1-3B150A8E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67" y="1611181"/>
            <a:ext cx="4315427" cy="211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94C51-D16E-43C8-BEF7-361C69FD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40" y="4086588"/>
            <a:ext cx="432495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60F06-000D-4137-95DB-9368222F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408" y="4611723"/>
            <a:ext cx="2819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257800" cy="4226483"/>
          </a:xfrm>
        </p:spPr>
        <p:txBody>
          <a:bodyPr>
            <a:normAutofit/>
          </a:bodyPr>
          <a:lstStyle/>
          <a:p>
            <a:r>
              <a:rPr lang="en-GB" sz="1800" dirty="0"/>
              <a:t>Precision: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proporción</a:t>
            </a:r>
            <a:r>
              <a:rPr lang="en-GB" sz="1800" dirty="0"/>
              <a:t> de </a:t>
            </a:r>
            <a:r>
              <a:rPr lang="en-GB" sz="1800" dirty="0" err="1"/>
              <a:t>identificaciones</a:t>
            </a:r>
            <a:r>
              <a:rPr lang="en-GB" sz="1800" dirty="0"/>
              <a:t> </a:t>
            </a:r>
            <a:r>
              <a:rPr lang="en-GB" sz="1800" dirty="0" err="1"/>
              <a:t>positivas</a:t>
            </a:r>
            <a:r>
              <a:rPr lang="en-GB" sz="1800" dirty="0"/>
              <a:t> </a:t>
            </a:r>
            <a:r>
              <a:rPr lang="en-GB" sz="1800" dirty="0" err="1"/>
              <a:t>fueron</a:t>
            </a:r>
            <a:r>
              <a:rPr lang="en-GB" sz="1800" dirty="0"/>
              <a:t> </a:t>
            </a:r>
            <a:r>
              <a:rPr lang="en-GB" sz="1800" dirty="0" err="1"/>
              <a:t>correctas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Recall (</a:t>
            </a:r>
            <a:r>
              <a:rPr lang="en-GB" sz="1800" dirty="0" err="1"/>
              <a:t>Exhaustividad</a:t>
            </a:r>
            <a:r>
              <a:rPr lang="en-GB" sz="1800" dirty="0"/>
              <a:t>):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propoción</a:t>
            </a:r>
            <a:r>
              <a:rPr lang="en-GB" sz="1800" dirty="0"/>
              <a:t> de los </a:t>
            </a:r>
            <a:r>
              <a:rPr lang="en-GB" sz="1800" dirty="0" err="1"/>
              <a:t>positivos</a:t>
            </a:r>
            <a:r>
              <a:rPr lang="en-GB" sz="1800" dirty="0"/>
              <a:t> </a:t>
            </a:r>
            <a:r>
              <a:rPr lang="en-GB" sz="1800" dirty="0" err="1"/>
              <a:t>reales</a:t>
            </a:r>
            <a:r>
              <a:rPr lang="en-GB" sz="1800" dirty="0"/>
              <a:t> ha </a:t>
            </a:r>
            <a:r>
              <a:rPr lang="en-GB" sz="1800" dirty="0" err="1"/>
              <a:t>conseguido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correctamente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9C48-2C5F-41E2-B5D3-2BC5F9F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86" y="205191"/>
            <a:ext cx="2875397" cy="1684632"/>
          </a:xfrm>
          <a:prstGeom prst="rect">
            <a:avLst/>
          </a:prstGeom>
        </p:spPr>
      </p:pic>
      <p:pic>
        <p:nvPicPr>
          <p:cNvPr id="2052" name="Picture 4" descr="Precisión (precision)">
            <a:extLst>
              <a:ext uri="{FF2B5EF4-FFF2-40B4-BE49-F238E27FC236}">
                <a16:creationId xmlns:a16="http://schemas.microsoft.com/office/drawing/2014/main" id="{674FC95F-EAE3-4030-9C0E-2840C2A3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12" y="2544126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5DC54-D1D9-4AB7-A7D2-2B752870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7" y="2609736"/>
            <a:ext cx="2418022" cy="819264"/>
          </a:xfrm>
          <a:prstGeom prst="rect">
            <a:avLst/>
          </a:prstGeom>
        </p:spPr>
      </p:pic>
      <p:pic>
        <p:nvPicPr>
          <p:cNvPr id="2054" name="Picture 6" descr="Exhaustividad (recall)">
            <a:extLst>
              <a:ext uri="{FF2B5EF4-FFF2-40B4-BE49-F238E27FC236}">
                <a16:creationId xmlns:a16="http://schemas.microsoft.com/office/drawing/2014/main" id="{08D798E6-742E-4160-A827-6D232DF2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15" y="4811611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AB3D-7C78-47F5-8A96-60D25A11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38" y="4966305"/>
            <a:ext cx="2410161" cy="819264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3261A4-4249-4CAD-ABBE-D29D0FA2D525}"/>
              </a:ext>
            </a:extLst>
          </p:cNvPr>
          <p:cNvSpPr txBox="1">
            <a:spLocks/>
          </p:cNvSpPr>
          <p:nvPr/>
        </p:nvSpPr>
        <p:spPr>
          <a:xfrm>
            <a:off x="6894928" y="1988647"/>
            <a:ext cx="5257800" cy="42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F1-score: </a:t>
            </a:r>
            <a:r>
              <a:rPr lang="en-US" sz="1800" dirty="0" err="1"/>
              <a:t>combina</a:t>
            </a:r>
            <a:r>
              <a:rPr lang="en-US" sz="1800" dirty="0"/>
              <a:t> precision y recall </a:t>
            </a:r>
            <a:r>
              <a:rPr lang="en-US" sz="1800" dirty="0" err="1"/>
              <a:t>en</a:t>
            </a:r>
            <a:r>
              <a:rPr lang="en-US" sz="1800" dirty="0"/>
              <a:t> un valor: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(score): </a:t>
            </a:r>
            <a:r>
              <a:rPr lang="en-US" sz="1800" dirty="0" err="1"/>
              <a:t>mide</a:t>
            </a:r>
            <a:r>
              <a:rPr lang="en-US" sz="1800" dirty="0"/>
              <a:t> el </a:t>
            </a:r>
            <a:r>
              <a:rPr lang="en-US" sz="1800" dirty="0" err="1"/>
              <a:t>porcentaje</a:t>
            </a:r>
            <a:r>
              <a:rPr lang="en-US" sz="1800" dirty="0"/>
              <a:t> de </a:t>
            </a:r>
            <a:r>
              <a:rPr lang="en-US" sz="1800" dirty="0" err="1"/>
              <a:t>casos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ha </a:t>
            </a:r>
            <a:r>
              <a:rPr lang="en-US" sz="1800" dirty="0" err="1"/>
              <a:t>acertado</a:t>
            </a:r>
            <a:r>
              <a:rPr lang="en-US" sz="1800" dirty="0"/>
              <a:t>.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llevar</a:t>
            </a:r>
            <a:r>
              <a:rPr lang="en-US" sz="1800" dirty="0"/>
              <a:t> a </a:t>
            </a:r>
            <a:r>
              <a:rPr lang="en-US" sz="1800" dirty="0" err="1"/>
              <a:t>equivocación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multiples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B2589-9A9A-4C96-BFB0-609EDB05A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99" y="2671657"/>
            <a:ext cx="3248478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177EB-99C3-44C5-9B15-0DAAB283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899" y="4991229"/>
            <a:ext cx="3420471" cy="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08557"/>
            <a:ext cx="5878287" cy="4226483"/>
          </a:xfrm>
        </p:spPr>
        <p:txBody>
          <a:bodyPr>
            <a:normAutofit/>
          </a:bodyPr>
          <a:lstStyle/>
          <a:p>
            <a:r>
              <a:rPr lang="en-GB" sz="1800" dirty="0"/>
              <a:t>“Bias” de </a:t>
            </a:r>
            <a:r>
              <a:rPr lang="en-GB" sz="1800" dirty="0" err="1"/>
              <a:t>selección</a:t>
            </a:r>
            <a:r>
              <a:rPr lang="en-GB" sz="1800" dirty="0"/>
              <a:t>: </a:t>
            </a:r>
            <a:r>
              <a:rPr lang="en-GB" sz="1800" dirty="0" err="1"/>
              <a:t>occure</a:t>
            </a:r>
            <a:r>
              <a:rPr lang="en-GB" sz="1800" dirty="0"/>
              <a:t> </a:t>
            </a:r>
            <a:r>
              <a:rPr lang="en-GB" sz="1800" dirty="0" err="1"/>
              <a:t>cuando</a:t>
            </a:r>
            <a:r>
              <a:rPr lang="en-GB" sz="1800" dirty="0"/>
              <a:t> </a:t>
            </a:r>
            <a:r>
              <a:rPr lang="en-GB" sz="1800" dirty="0" err="1"/>
              <a:t>obtienes</a:t>
            </a:r>
            <a:r>
              <a:rPr lang="en-GB" sz="1800" dirty="0"/>
              <a:t> una </a:t>
            </a:r>
            <a:r>
              <a:rPr lang="en-GB" sz="1800" dirty="0" err="1"/>
              <a:t>muestra</a:t>
            </a:r>
            <a:r>
              <a:rPr lang="en-GB" sz="1800" dirty="0"/>
              <a:t> de los </a:t>
            </a:r>
            <a:r>
              <a:rPr lang="en-GB" sz="1800" dirty="0" err="1"/>
              <a:t>datos</a:t>
            </a:r>
            <a:r>
              <a:rPr lang="en-GB" sz="1800" dirty="0"/>
              <a:t> que no es </a:t>
            </a:r>
            <a:r>
              <a:rPr lang="en-GB" sz="1800" dirty="0" err="1"/>
              <a:t>representativa</a:t>
            </a:r>
            <a:r>
              <a:rPr lang="en-GB" sz="1800" dirty="0"/>
              <a:t> de la población que </a:t>
            </a:r>
            <a:r>
              <a:rPr lang="en-GB" sz="1800" dirty="0" err="1"/>
              <a:t>quiere</a:t>
            </a:r>
            <a:r>
              <a:rPr lang="en-GB" sz="1800" dirty="0"/>
              <a:t> ser </a:t>
            </a:r>
            <a:r>
              <a:rPr lang="en-GB" sz="1800" dirty="0" err="1"/>
              <a:t>analizada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US" sz="1800" dirty="0"/>
          </a:p>
          <a:p>
            <a:r>
              <a:rPr lang="en-US" sz="1800" dirty="0"/>
              <a:t>ROC-Curve: es una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gráfica</a:t>
            </a:r>
            <a:r>
              <a:rPr lang="en-US" sz="1800" dirty="0"/>
              <a:t> del </a:t>
            </a:r>
            <a:r>
              <a:rPr lang="en-US" sz="1800" dirty="0" err="1"/>
              <a:t>contraste</a:t>
            </a:r>
            <a:r>
              <a:rPr lang="en-US" sz="1800" dirty="0"/>
              <a:t> entre los true positives y los false positives.  </a:t>
            </a:r>
            <a:r>
              <a:rPr lang="en-US" sz="1800" dirty="0" err="1"/>
              <a:t>Normalmente</a:t>
            </a:r>
            <a:r>
              <a:rPr lang="en-US" sz="1800" dirty="0"/>
              <a:t> es </a:t>
            </a:r>
            <a:r>
              <a:rPr lang="en-US" sz="1800" dirty="0" err="1"/>
              <a:t>usado</a:t>
            </a:r>
            <a:r>
              <a:rPr lang="en-US" sz="1800" dirty="0"/>
              <a:t> para </a:t>
            </a:r>
            <a:r>
              <a:rPr lang="en-US" sz="1800" dirty="0" err="1"/>
              <a:t>descartar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que </a:t>
            </a:r>
            <a:r>
              <a:rPr lang="en-US" sz="1800" dirty="0" err="1"/>
              <a:t>tienden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los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02E74-A438-497C-AFFF-F2833F6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31" y="1447949"/>
            <a:ext cx="4393417" cy="4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287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– Concepts v2</vt:lpstr>
      <vt:lpstr>Algoritmos de regresión</vt:lpstr>
      <vt:lpstr>Algoritmos de clasificación</vt:lpstr>
      <vt:lpstr>Matriz de confusión: ejemplo</vt:lpstr>
      <vt:lpstr>Conceptos</vt:lpstr>
      <vt:lpstr>Conceptos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77</cp:revision>
  <dcterms:created xsi:type="dcterms:W3CDTF">2020-05-12T19:48:30Z</dcterms:created>
  <dcterms:modified xsi:type="dcterms:W3CDTF">2020-09-09T07:45:35Z</dcterms:modified>
</cp:coreProperties>
</file>