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0"/>
  </p:notesMasterIdLst>
  <p:sldIdLst>
    <p:sldId id="271" r:id="rId2"/>
    <p:sldId id="283" r:id="rId3"/>
    <p:sldId id="286" r:id="rId4"/>
    <p:sldId id="288" r:id="rId5"/>
    <p:sldId id="293" r:id="rId6"/>
    <p:sldId id="294" r:id="rId7"/>
    <p:sldId id="292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VT" initials="GV" lastIdx="1" clrIdx="0">
    <p:extLst>
      <p:ext uri="{19B8F6BF-5375-455C-9EA6-DF929625EA0E}">
        <p15:presenceInfo xmlns:p15="http://schemas.microsoft.com/office/powerpoint/2012/main" userId="67b2f91bbd62e3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DCC15-1F76-4749-AA77-62CC3480AB5D}" v="35" dt="2020-05-13T17:28:3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7" autoAdjust="0"/>
    <p:restoredTop sz="85714" autoAdjust="0"/>
  </p:normalViewPr>
  <p:slideViewPr>
    <p:cSldViewPr snapToGrid="0">
      <p:cViewPr varScale="1">
        <p:scale>
          <a:sx n="88" d="100"/>
          <a:sy n="88" d="100"/>
        </p:scale>
        <p:origin x="3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3D06E-D880-4630-85C6-508F7CA16EC0}" type="datetimeFigureOut">
              <a:rPr lang="es-ES" smtClean="0"/>
              <a:t>06/09/2020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93026-1E8D-47D2-B9FC-F3B11254A4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0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28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43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70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6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00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6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93026-1E8D-47D2-B9FC-F3B11254A40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6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7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7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8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3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261" y="2429856"/>
            <a:ext cx="7725477" cy="1998287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Machine Learning – Non Linear </a:t>
            </a:r>
            <a:r>
              <a:rPr lang="es-ES" dirty="0" err="1">
                <a:solidFill>
                  <a:srgbClr val="FF0000"/>
                </a:solidFill>
              </a:rPr>
              <a:t>Regression</a:t>
            </a:r>
            <a:r>
              <a:rPr lang="es-ES" dirty="0">
                <a:solidFill>
                  <a:srgbClr val="FF0000"/>
                </a:solidFill>
              </a:rPr>
              <a:t> - </a:t>
            </a:r>
            <a:r>
              <a:rPr lang="es-ES" dirty="0" err="1">
                <a:solidFill>
                  <a:srgbClr val="FF0000"/>
                </a:solidFill>
              </a:rPr>
              <a:t>Polynominal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6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Algoritmo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clasificación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7054CC0-4037-4155-AF9A-15812AA2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4078" y="2049411"/>
            <a:ext cx="5257800" cy="3822000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Aprendizaje</a:t>
            </a:r>
            <a:r>
              <a:rPr lang="en-US" sz="2400" dirty="0"/>
              <a:t>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Regresión</a:t>
            </a:r>
          </a:p>
          <a:p>
            <a:pPr lvl="1"/>
            <a:r>
              <a:rPr lang="en-US" sz="2000" dirty="0" err="1"/>
              <a:t>Clasificación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no </a:t>
            </a:r>
            <a:r>
              <a:rPr lang="en-US" sz="2400" dirty="0" err="1"/>
              <a:t>supervisado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Clusterización</a:t>
            </a:r>
            <a:endParaRPr lang="en-US" sz="2000" dirty="0"/>
          </a:p>
          <a:p>
            <a:pPr lvl="1"/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dimensionalidad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Aprendizaje</a:t>
            </a:r>
            <a:r>
              <a:rPr lang="en-US" sz="2400" dirty="0"/>
              <a:t> por </a:t>
            </a:r>
            <a:r>
              <a:rPr lang="en-US" sz="2400" dirty="0" err="1"/>
              <a:t>refuerzo</a:t>
            </a:r>
            <a:endParaRPr lang="en-US" sz="2400" dirty="0"/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8AA09-DB6D-441B-AD10-9A01EB85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0" y="1641073"/>
            <a:ext cx="5867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2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es la </a:t>
            </a:r>
            <a:r>
              <a:rPr lang="en-US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regresión</a:t>
            </a:r>
            <a:r>
              <a:rPr 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lineal?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86D65F-45F7-42D8-BB34-6D4932E66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Es un </a:t>
            </a:r>
            <a:r>
              <a:rPr lang="en-US" sz="1700" i="1" u="sng" dirty="0" err="1"/>
              <a:t>método</a:t>
            </a:r>
            <a:r>
              <a:rPr lang="en-US" sz="1700" i="1" u="sng" dirty="0"/>
              <a:t> </a:t>
            </a:r>
            <a:r>
              <a:rPr lang="en-US" sz="1700" i="1" u="sng" dirty="0" err="1"/>
              <a:t>estadístico</a:t>
            </a:r>
            <a:r>
              <a:rPr lang="en-US" sz="1700" dirty="0"/>
              <a:t> que </a:t>
            </a:r>
            <a:r>
              <a:rPr lang="en-US" sz="1700" dirty="0" err="1"/>
              <a:t>permite</a:t>
            </a:r>
            <a:r>
              <a:rPr lang="en-US" sz="1700" dirty="0"/>
              <a:t> </a:t>
            </a:r>
            <a:r>
              <a:rPr lang="en-US" sz="1700" dirty="0" err="1"/>
              <a:t>estudiar</a:t>
            </a:r>
            <a:r>
              <a:rPr lang="en-US" sz="1700" dirty="0"/>
              <a:t> las </a:t>
            </a:r>
            <a:r>
              <a:rPr lang="en-US" sz="1700" dirty="0" err="1"/>
              <a:t>relaciones</a:t>
            </a:r>
            <a:r>
              <a:rPr lang="en-US" sz="1700" dirty="0"/>
              <a:t> entre dos variables </a:t>
            </a:r>
            <a:r>
              <a:rPr lang="en-US" sz="1700" dirty="0" err="1"/>
              <a:t>contínuas</a:t>
            </a:r>
            <a:r>
              <a:rPr lang="en-US" sz="1700" dirty="0"/>
              <a:t> </a:t>
            </a:r>
            <a:r>
              <a:rPr lang="en-US" sz="1700" dirty="0" err="1"/>
              <a:t>cuantitativas</a:t>
            </a:r>
            <a:r>
              <a:rPr lang="en-US" sz="1700" dirty="0"/>
              <a:t>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 err="1"/>
              <a:t>regresión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expresa</a:t>
            </a:r>
            <a:r>
              <a:rPr lang="en-US" sz="1700" dirty="0"/>
              <a:t> la </a:t>
            </a:r>
            <a:r>
              <a:rPr lang="en-US" sz="1700" dirty="0" err="1"/>
              <a:t>relación</a:t>
            </a:r>
            <a:r>
              <a:rPr lang="en-US" sz="1700" dirty="0"/>
              <a:t> entre una variable que se llama </a:t>
            </a:r>
            <a:r>
              <a:rPr lang="en-US" sz="1700" dirty="0" err="1"/>
              <a:t>regresando</a:t>
            </a:r>
            <a:r>
              <a:rPr lang="en-US" sz="1700" dirty="0"/>
              <a:t> (y, </a:t>
            </a:r>
            <a:r>
              <a:rPr lang="en-US" sz="1700" dirty="0" err="1"/>
              <a:t>dependiente</a:t>
            </a:r>
            <a:r>
              <a:rPr lang="en-US" sz="1700" dirty="0"/>
              <a:t>) y </a:t>
            </a:r>
            <a:r>
              <a:rPr lang="en-US" sz="1700" dirty="0" err="1"/>
              <a:t>otra</a:t>
            </a:r>
            <a:r>
              <a:rPr lang="en-US" sz="1700" dirty="0"/>
              <a:t> que se llama </a:t>
            </a:r>
            <a:r>
              <a:rPr lang="en-US" sz="1700" dirty="0" err="1"/>
              <a:t>regresor</a:t>
            </a:r>
            <a:r>
              <a:rPr lang="en-US" sz="1700" dirty="0"/>
              <a:t> (x, </a:t>
            </a:r>
            <a:r>
              <a:rPr lang="en-US" sz="1700" dirty="0" err="1"/>
              <a:t>independiente</a:t>
            </a:r>
            <a:r>
              <a:rPr lang="en-US" sz="1700" dirty="0"/>
              <a:t>).</a:t>
            </a:r>
          </a:p>
          <a:p>
            <a:r>
              <a:rPr lang="en-US" sz="1700" dirty="0"/>
              <a:t>¿Por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i="1" u="sng" dirty="0"/>
              <a:t>lineal</a:t>
            </a:r>
            <a:r>
              <a:rPr lang="en-US" sz="1700" dirty="0"/>
              <a:t>? </a:t>
            </a:r>
            <a:r>
              <a:rPr lang="en-US" sz="1700" dirty="0" err="1"/>
              <a:t>Porque</a:t>
            </a:r>
            <a:r>
              <a:rPr lang="en-US" sz="1700" dirty="0"/>
              <a:t> el </a:t>
            </a:r>
            <a:r>
              <a:rPr lang="en-US" sz="1700" dirty="0" err="1"/>
              <a:t>modelo</a:t>
            </a:r>
            <a:r>
              <a:rPr lang="en-US" sz="1700" dirty="0"/>
              <a:t> que se genera es una </a:t>
            </a:r>
            <a:r>
              <a:rPr lang="en-US" sz="1700" dirty="0" err="1"/>
              <a:t>línea</a:t>
            </a:r>
            <a:r>
              <a:rPr lang="en-US" sz="1700" dirty="0"/>
              <a:t>, </a:t>
            </a:r>
            <a:r>
              <a:rPr lang="en-US" sz="1700" dirty="0" err="1"/>
              <a:t>plano</a:t>
            </a:r>
            <a:r>
              <a:rPr lang="en-US" sz="1700" dirty="0"/>
              <a:t> o </a:t>
            </a:r>
            <a:r>
              <a:rPr lang="en-US" sz="1700" dirty="0" err="1"/>
              <a:t>hiperplano</a:t>
            </a:r>
            <a:r>
              <a:rPr lang="en-US" sz="1700" dirty="0"/>
              <a:t> sin </a:t>
            </a:r>
            <a:r>
              <a:rPr lang="en-US" sz="1700" dirty="0" err="1"/>
              <a:t>curvas</a:t>
            </a:r>
            <a:r>
              <a:rPr lang="en-US" sz="1700" dirty="0"/>
              <a:t>. </a:t>
            </a:r>
          </a:p>
          <a:p>
            <a:r>
              <a:rPr lang="en-US" sz="1700" dirty="0"/>
              <a:t>Es una </a:t>
            </a:r>
            <a:r>
              <a:rPr lang="en-US" sz="1700" i="1" u="sng" dirty="0" err="1"/>
              <a:t>técnica</a:t>
            </a:r>
            <a:r>
              <a:rPr lang="en-US" sz="1700" i="1" u="sng" dirty="0"/>
              <a:t> </a:t>
            </a:r>
            <a:r>
              <a:rPr lang="en-US" sz="1700" i="1" u="sng" dirty="0" err="1"/>
              <a:t>paramétrica</a:t>
            </a:r>
            <a:r>
              <a:rPr lang="en-US" sz="1700" dirty="0"/>
              <a:t> </a:t>
            </a:r>
            <a:r>
              <a:rPr lang="en-US" sz="1700" dirty="0" err="1"/>
              <a:t>porque</a:t>
            </a:r>
            <a:r>
              <a:rPr lang="en-US" sz="1700" dirty="0"/>
              <a:t>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suposiciones</a:t>
            </a:r>
            <a:r>
              <a:rPr lang="en-US" sz="1700" dirty="0"/>
              <a:t> </a:t>
            </a:r>
            <a:r>
              <a:rPr lang="en-US" sz="1700" dirty="0" err="1"/>
              <a:t>sobre</a:t>
            </a:r>
            <a:r>
              <a:rPr lang="en-US" sz="1700" dirty="0"/>
              <a:t> el conjunto de </a:t>
            </a:r>
            <a:r>
              <a:rPr lang="en-US" sz="1700" dirty="0" err="1"/>
              <a:t>datos</a:t>
            </a:r>
            <a:r>
              <a:rPr lang="en-US" sz="1700" dirty="0"/>
              <a:t>.</a:t>
            </a:r>
          </a:p>
          <a:p>
            <a:r>
              <a:rPr lang="en-US" sz="1700" dirty="0"/>
              <a:t>Uno de los </a:t>
            </a:r>
            <a:r>
              <a:rPr lang="en-US" sz="1700" dirty="0" err="1"/>
              <a:t>métodos</a:t>
            </a:r>
            <a:r>
              <a:rPr lang="en-US" sz="1700" dirty="0"/>
              <a:t> </a:t>
            </a:r>
            <a:r>
              <a:rPr lang="en-US" sz="1700" dirty="0" err="1"/>
              <a:t>estadísticos</a:t>
            </a:r>
            <a:r>
              <a:rPr lang="en-US" sz="1700" dirty="0"/>
              <a:t> de </a:t>
            </a:r>
            <a:r>
              <a:rPr lang="en-US" sz="1700" dirty="0" err="1"/>
              <a:t>predicción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utilizados</a:t>
            </a:r>
            <a:r>
              <a:rPr lang="en-US" sz="1700" dirty="0"/>
              <a:t>. 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Resultado de imagen de regresion lineal">
            <a:extLst>
              <a:ext uri="{FF2B5EF4-FFF2-40B4-BE49-F238E27FC236}">
                <a16:creationId xmlns:a16="http://schemas.microsoft.com/office/drawing/2014/main" id="{646365B2-68CF-4843-AB86-64CB903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50451"/>
            <a:ext cx="4475531" cy="29538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81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440" cy="578151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Regresión lineal múltiple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B01F7D-F94F-45C4-80A3-A6320A32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810"/>
            <a:ext cx="10413873" cy="30654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0F83CD5-8D7A-4F8B-8D48-6D279AC7167A}"/>
              </a:ext>
            </a:extLst>
          </p:cNvPr>
          <p:cNvSpPr txBox="1">
            <a:spLocks/>
          </p:cNvSpPr>
          <p:nvPr/>
        </p:nvSpPr>
        <p:spPr>
          <a:xfrm>
            <a:off x="980975" y="4557776"/>
            <a:ext cx="4282440" cy="57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FF0000"/>
                </a:solidFill>
              </a:rPr>
              <a:t>Regresión lineal simple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9116C6-D7B0-4A12-9AD1-CD1F97C0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38" y="5516911"/>
            <a:ext cx="3743325" cy="61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2F21-26CD-400E-A283-090880FCD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013" y="4983080"/>
            <a:ext cx="2987798" cy="13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83230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AA009-4D4E-4987-B2EC-CF8FDD67F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58" y="1530814"/>
            <a:ext cx="8754697" cy="704948"/>
          </a:xfrm>
          <a:prstGeom prst="rect">
            <a:avLst/>
          </a:prstGeom>
        </p:spPr>
      </p:pic>
      <p:pic>
        <p:nvPicPr>
          <p:cNvPr id="1028" name="Picture 4" descr="Función cuadrática o parábola">
            <a:extLst>
              <a:ext uri="{FF2B5EF4-FFF2-40B4-BE49-F238E27FC236}">
                <a16:creationId xmlns:a16="http://schemas.microsoft.com/office/drawing/2014/main" id="{8FEDFBF0-DA4D-4EE9-8C6D-49A8DB74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58" y="2856320"/>
            <a:ext cx="1752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CB898-DCF8-4F55-917C-A850B168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317" y="2839810"/>
            <a:ext cx="2288683" cy="3061971"/>
          </a:xfrm>
          <a:prstGeom prst="rect">
            <a:avLst/>
          </a:prstGeom>
        </p:spPr>
      </p:pic>
      <p:pic>
        <p:nvPicPr>
          <p:cNvPr id="1036" name="Picture 12" descr="Función polinómica">
            <a:extLst>
              <a:ext uri="{FF2B5EF4-FFF2-40B4-BE49-F238E27FC236}">
                <a16:creationId xmlns:a16="http://schemas.microsoft.com/office/drawing/2014/main" id="{3512C029-F7A8-4798-8F91-AF01BCB1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961" y="3071629"/>
            <a:ext cx="4467308" cy="259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9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127171" cy="875846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Regresión no lineal</a:t>
            </a:r>
            <a:endParaRPr lang="es-ES" sz="4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unciones polinómicas. Propiedades y características generales.">
            <a:extLst>
              <a:ext uri="{FF2B5EF4-FFF2-40B4-BE49-F238E27FC236}">
                <a16:creationId xmlns:a16="http://schemas.microsoft.com/office/drawing/2014/main" id="{B2A1E6FA-A758-4218-B8F3-99EE8C0D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2222735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02F9423-FBA5-476B-83A1-35316488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/>
          </a:bodyPr>
          <a:lstStyle/>
          <a:p>
            <a:r>
              <a:rPr lang="en-US" sz="2000" dirty="0" err="1"/>
              <a:t>Cuanto</a:t>
            </a:r>
            <a:r>
              <a:rPr lang="en-US" sz="2000" dirty="0"/>
              <a:t> mayor sea el </a:t>
            </a:r>
            <a:r>
              <a:rPr lang="en-US" sz="2000" dirty="0" err="1"/>
              <a:t>grado</a:t>
            </a:r>
            <a:r>
              <a:rPr lang="en-US" sz="2000" dirty="0"/>
              <a:t>,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tendrá</a:t>
            </a:r>
            <a:r>
              <a:rPr lang="en-US" sz="2000" dirty="0"/>
              <a:t>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gráfica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curvas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gráfica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grados</a:t>
            </a:r>
            <a:r>
              <a:rPr lang="en-US" sz="2000" dirty="0"/>
              <a:t> -1. </a:t>
            </a:r>
          </a:p>
          <a:p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una </a:t>
            </a:r>
            <a:r>
              <a:rPr lang="en-US" sz="2000" dirty="0" err="1"/>
              <a:t>sucesión</a:t>
            </a:r>
            <a:r>
              <a:rPr lang="en-US" sz="2000" dirty="0"/>
              <a:t> de puntos no lineal, </a:t>
            </a:r>
            <a:r>
              <a:rPr lang="en-US" sz="2000" dirty="0" err="1"/>
              <a:t>aumentar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 </a:t>
            </a:r>
            <a:r>
              <a:rPr lang="en-US" sz="2000" dirty="0" err="1"/>
              <a:t>nuestra</a:t>
            </a:r>
            <a:r>
              <a:rPr lang="en-US" sz="2000" dirty="0"/>
              <a:t> </a:t>
            </a:r>
            <a:r>
              <a:rPr lang="en-US" sz="2000" dirty="0" err="1"/>
              <a:t>ecuación</a:t>
            </a:r>
            <a:r>
              <a:rPr lang="en-US" sz="2000" dirty="0"/>
              <a:t> </a:t>
            </a:r>
            <a:r>
              <a:rPr lang="en-US" sz="2000" dirty="0" err="1"/>
              <a:t>disminuirá</a:t>
            </a:r>
            <a:r>
              <a:rPr lang="en-US" sz="2000" dirty="0"/>
              <a:t> el error.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es que la </a:t>
            </a:r>
            <a:r>
              <a:rPr lang="en-US" sz="2000" dirty="0" err="1"/>
              <a:t>curva</a:t>
            </a:r>
            <a:r>
              <a:rPr lang="en-US" sz="2000" dirty="0"/>
              <a:t> </a:t>
            </a:r>
            <a:r>
              <a:rPr lang="en-US" sz="2000" dirty="0" err="1"/>
              <a:t>encaje</a:t>
            </a:r>
            <a:r>
              <a:rPr lang="en-US" sz="2000" dirty="0"/>
              <a:t> lo </a:t>
            </a: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posible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la </a:t>
            </a:r>
            <a:r>
              <a:rPr lang="en-US" sz="2000" dirty="0" err="1"/>
              <a:t>generalización</a:t>
            </a:r>
            <a:r>
              <a:rPr lang="en-US" sz="2000" dirty="0"/>
              <a:t> (</a:t>
            </a:r>
            <a:r>
              <a:rPr lang="en-US" sz="2000" dirty="0" err="1"/>
              <a:t>sobre-entrenamiento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4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Regresión no lineal: </a:t>
            </a:r>
            <a:r>
              <a:rPr lang="en-GB" sz="3600" dirty="0" err="1">
                <a:solidFill>
                  <a:srgbClr val="FF0000"/>
                </a:solidFill>
              </a:rPr>
              <a:t>generalización</a:t>
            </a:r>
            <a:endParaRPr lang="es-ES" sz="3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53DD5-753B-4579-A8F1-9C193EBA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67" y="542580"/>
            <a:ext cx="3829893" cy="2777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5CD14-F144-44CB-9279-724CECAA1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67" y="3626620"/>
            <a:ext cx="3835739" cy="2777402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3A205EC-FB6B-4FC5-BBC1-131A59409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39783"/>
            <a:ext cx="5485598" cy="430178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Para </a:t>
            </a:r>
            <a:r>
              <a:rPr lang="en-US" sz="2000" dirty="0" err="1"/>
              <a:t>futuras</a:t>
            </a:r>
            <a:r>
              <a:rPr lang="en-US" sz="2000" dirty="0"/>
              <a:t> </a:t>
            </a:r>
            <a:r>
              <a:rPr lang="en-US" sz="2000" dirty="0" err="1"/>
              <a:t>predicciones</a:t>
            </a:r>
            <a:r>
              <a:rPr lang="en-US" sz="2000" dirty="0"/>
              <a:t>, es probable que un </a:t>
            </a:r>
            <a:r>
              <a:rPr lang="en-US" sz="2000" dirty="0" err="1"/>
              <a:t>encaje</a:t>
            </a:r>
            <a:r>
              <a:rPr lang="en-US" sz="2000" dirty="0"/>
              <a:t> </a:t>
            </a:r>
            <a:r>
              <a:rPr lang="en-US" sz="2000" dirty="0" err="1"/>
              <a:t>peor</a:t>
            </a:r>
            <a:r>
              <a:rPr lang="en-US" sz="2000" dirty="0"/>
              <a:t> para el conjunto de </a:t>
            </a:r>
            <a:r>
              <a:rPr lang="en-US" sz="2000" dirty="0" err="1"/>
              <a:t>entrenamiento</a:t>
            </a:r>
            <a:r>
              <a:rPr lang="en-US" sz="2000" dirty="0"/>
              <a:t> sea </a:t>
            </a:r>
            <a:r>
              <a:rPr lang="en-US" sz="2000" dirty="0" err="1"/>
              <a:t>positivo</a:t>
            </a:r>
            <a:r>
              <a:rPr lang="en-US" sz="2000" dirty="0"/>
              <a:t> para el nuevo </a:t>
            </a:r>
            <a:r>
              <a:rPr lang="en-US" sz="2000" dirty="0" err="1"/>
              <a:t>ejemplo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Ahora</a:t>
            </a:r>
            <a:r>
              <a:rPr lang="en-US" sz="2000" dirty="0"/>
              <a:t>, la variable </a:t>
            </a:r>
            <a:r>
              <a:rPr lang="en-US" sz="2000" dirty="0" err="1"/>
              <a:t>independiente</a:t>
            </a:r>
            <a:r>
              <a:rPr lang="en-US" sz="2000" dirty="0"/>
              <a:t> (X) </a:t>
            </a:r>
            <a:r>
              <a:rPr lang="en-US" sz="2000" dirty="0" err="1"/>
              <a:t>tendrá</a:t>
            </a:r>
            <a:r>
              <a:rPr lang="en-US" sz="2000" dirty="0"/>
              <a:t> tantos </a:t>
            </a:r>
            <a:r>
              <a:rPr lang="en-US" sz="2000" dirty="0" err="1"/>
              <a:t>coeficientes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 del </a:t>
            </a:r>
            <a:r>
              <a:rPr lang="en-US" sz="2000" dirty="0" err="1"/>
              <a:t>polinomio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	   y = a + b</a:t>
            </a:r>
            <a:r>
              <a:rPr lang="en-US" sz="1100" dirty="0"/>
              <a:t>1</a:t>
            </a:r>
            <a:r>
              <a:rPr lang="en-US" sz="1800" dirty="0"/>
              <a:t>X</a:t>
            </a:r>
            <a:r>
              <a:rPr lang="en-US" sz="2000" dirty="0"/>
              <a:t> + b</a:t>
            </a:r>
            <a:r>
              <a:rPr lang="en-US" sz="1100" dirty="0"/>
              <a:t>2</a:t>
            </a:r>
            <a:r>
              <a:rPr lang="en-US" sz="1800" dirty="0"/>
              <a:t>X</a:t>
            </a:r>
            <a:r>
              <a:rPr lang="es-ES" sz="2000" dirty="0"/>
              <a:t>²</a:t>
            </a:r>
            <a:r>
              <a:rPr lang="en-US" sz="2000" dirty="0"/>
              <a:t>+ b</a:t>
            </a:r>
            <a:r>
              <a:rPr lang="en-US" sz="1100" dirty="0"/>
              <a:t>3</a:t>
            </a:r>
            <a:r>
              <a:rPr lang="es-ES" sz="2400" dirty="0"/>
              <a:t>x</a:t>
            </a:r>
            <a:r>
              <a:rPr lang="es-ES" sz="2000" baseline="30000" dirty="0"/>
              <a:t>3 </a:t>
            </a:r>
            <a:r>
              <a:rPr lang="en-US" sz="2000" dirty="0"/>
              <a:t>+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por lo que los </a:t>
            </a:r>
            <a:r>
              <a:rPr lang="en-US" sz="2000" dirty="0" err="1"/>
              <a:t>nuevos</a:t>
            </a:r>
            <a:r>
              <a:rPr lang="en-US" sz="2000" dirty="0"/>
              <a:t> </a:t>
            </a:r>
            <a:r>
              <a:rPr lang="en-US" sz="2000" dirty="0" err="1"/>
              <a:t>ejemplos</a:t>
            </a:r>
            <a:r>
              <a:rPr lang="en-US" sz="2000" dirty="0"/>
              <a:t> </a:t>
            </a:r>
            <a:r>
              <a:rPr lang="en-US" sz="2000" dirty="0" err="1"/>
              <a:t>deberán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tantos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el </a:t>
            </a:r>
            <a:r>
              <a:rPr lang="en-US" sz="2000" dirty="0" err="1"/>
              <a:t>grado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327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1219-5A37-4E1A-AFC8-4705D2CA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95" y="2766218"/>
            <a:ext cx="3661409" cy="1325563"/>
          </a:xfrm>
        </p:spPr>
        <p:txBody>
          <a:bodyPr>
            <a:normAutofit/>
          </a:bodyPr>
          <a:lstStyle/>
          <a:p>
            <a:r>
              <a:rPr lang="es-ES" sz="6600" dirty="0">
                <a:solidFill>
                  <a:schemeClr val="accent1"/>
                </a:solidFill>
              </a:rPr>
              <a:t>Preguntas</a:t>
            </a:r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284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– Non Linear Regression - Polynominal</vt:lpstr>
      <vt:lpstr>Algoritmo de clasificación</vt:lpstr>
      <vt:lpstr>¿Qué es la regresión lineal?</vt:lpstr>
      <vt:lpstr>Regresión lineal múltiple</vt:lpstr>
      <vt:lpstr>Regresión no lineal</vt:lpstr>
      <vt:lpstr>Regresión no lineal</vt:lpstr>
      <vt:lpstr>Regresión no lineal: generalización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creator>Gabriel VT</dc:creator>
  <cp:lastModifiedBy>Gabriel VT</cp:lastModifiedBy>
  <cp:revision>13</cp:revision>
  <dcterms:created xsi:type="dcterms:W3CDTF">2020-08-31T20:14:59Z</dcterms:created>
  <dcterms:modified xsi:type="dcterms:W3CDTF">2020-09-05T22:49:37Z</dcterms:modified>
</cp:coreProperties>
</file>