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5"/>
  </p:notesMasterIdLst>
  <p:sldIdLst>
    <p:sldId id="271" r:id="rId2"/>
    <p:sldId id="286" r:id="rId3"/>
    <p:sldId id="276" r:id="rId4"/>
    <p:sldId id="305" r:id="rId5"/>
    <p:sldId id="306" r:id="rId6"/>
    <p:sldId id="307" r:id="rId7"/>
    <p:sldId id="308" r:id="rId8"/>
    <p:sldId id="309" r:id="rId9"/>
    <p:sldId id="311" r:id="rId10"/>
    <p:sldId id="310" r:id="rId11"/>
    <p:sldId id="312" r:id="rId12"/>
    <p:sldId id="31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96EE4-CEA8-47A4-B0F4-67745DB83E03}" v="78" dt="2020-09-16T21:33:53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84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851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202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73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3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49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831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7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72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jemplos.co/signos-mayor-meno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jemplos.co/signos-mayor-men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ejemplos.co/signos-mayor-men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Unsupervised</a:t>
            </a:r>
            <a:r>
              <a:rPr lang="es-ES" dirty="0">
                <a:solidFill>
                  <a:srgbClr val="FF0000"/>
                </a:solidFill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52310" cy="568526"/>
          </a:xfrm>
        </p:spPr>
        <p:txBody>
          <a:bodyPr>
            <a:normAutofit fontScale="90000"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Kmeans</a:t>
            </a:r>
            <a:r>
              <a:rPr lang="es-ES" dirty="0">
                <a:solidFill>
                  <a:srgbClr val="FF0000"/>
                </a:solidFill>
              </a:rPr>
              <a:t>: funcionamiento, por </a:t>
            </a:r>
            <a:r>
              <a:rPr lang="es-ES" dirty="0" err="1">
                <a:solidFill>
                  <a:srgbClr val="FF0000"/>
                </a:solidFill>
              </a:rPr>
              <a:t>itereración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F2C49-A725-4A79-AA9B-1F6E11BB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687" y="1188135"/>
            <a:ext cx="6564626" cy="52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Kmeans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random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init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dirty="0" err="1">
                <a:solidFill>
                  <a:srgbClr val="FF0000"/>
                </a:solidFill>
              </a:rPr>
              <a:t>good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init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CFF90-AE9A-4402-A995-8DFDA74C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3" y="1509855"/>
            <a:ext cx="9983593" cy="2991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47B6B-63AD-428B-A3EF-EFFAC7A7F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967" y="5254299"/>
            <a:ext cx="707806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7620" cy="1030538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Kmeans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inertia</a:t>
            </a:r>
            <a:r>
              <a:rPr lang="es-ES" dirty="0">
                <a:solidFill>
                  <a:srgbClr val="FF0000"/>
                </a:solidFill>
              </a:rPr>
              <a:t>, score y tiempo de ejecución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02B10B7-EC03-4715-AD93-E5549DEA4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6206" y="1799924"/>
            <a:ext cx="5206468" cy="469295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# Inertia: la media de las </a:t>
            </a:r>
            <a:r>
              <a:rPr lang="en-GB" sz="1600" dirty="0" err="1">
                <a:latin typeface="Consolas" panose="020B0609020204030204" pitchFamily="49" charset="0"/>
              </a:rPr>
              <a:t>distancias</a:t>
            </a:r>
            <a:r>
              <a:rPr lang="en-GB" sz="1600" dirty="0">
                <a:latin typeface="Consolas" panose="020B0609020204030204" pitchFamily="49" charset="0"/>
              </a:rPr>
              <a:t> al </a:t>
            </a:r>
            <a:r>
              <a:rPr lang="en-GB" sz="1600" dirty="0" err="1">
                <a:latin typeface="Consolas" panose="020B0609020204030204" pitchFamily="49" charset="0"/>
              </a:rPr>
              <a:t>cuadrado</a:t>
            </a:r>
            <a:r>
              <a:rPr lang="en-GB" sz="1600" dirty="0">
                <a:latin typeface="Consolas" panose="020B0609020204030204" pitchFamily="49" charset="0"/>
              </a:rPr>
              <a:t> entre </a:t>
            </a:r>
            <a:r>
              <a:rPr lang="en-GB" sz="1600" dirty="0" err="1">
                <a:latin typeface="Consolas" panose="020B0609020204030204" pitchFamily="49" charset="0"/>
              </a:rPr>
              <a:t>cada</a:t>
            </a:r>
            <a:r>
              <a:rPr lang="en-GB" sz="1600" dirty="0">
                <a:latin typeface="Consolas" panose="020B0609020204030204" pitchFamily="49" charset="0"/>
              </a:rPr>
              <a:t> punto y </a:t>
            </a:r>
            <a:r>
              <a:rPr lang="en-GB" sz="1600" dirty="0" err="1">
                <a:latin typeface="Consolas" panose="020B0609020204030204" pitchFamily="49" charset="0"/>
              </a:rPr>
              <a:t>su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centroide</a:t>
            </a:r>
            <a:r>
              <a:rPr lang="en-GB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</a:rPr>
              <a:t>kmeans.inertia</a:t>
            </a:r>
            <a:r>
              <a:rPr lang="en-GB" sz="1600" dirty="0">
                <a:latin typeface="Consolas" panose="020B0609020204030204" pitchFamily="49" charset="0"/>
              </a:rPr>
              <a:t>_)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16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&gt;&gt;&gt;</a:t>
            </a:r>
            <a:r>
              <a:rPr lang="es-ES" sz="1600" dirty="0">
                <a:latin typeface="Consolas" panose="020B0609020204030204" pitchFamily="49" charset="0"/>
              </a:rPr>
              <a:t> 211.5985372</a:t>
            </a:r>
          </a:p>
          <a:p>
            <a:pPr marL="0" indent="0">
              <a:spcBef>
                <a:spcPts val="1200"/>
              </a:spcBef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</a:rPr>
              <a:t>kmeans.score</a:t>
            </a:r>
            <a:r>
              <a:rPr lang="en-GB" sz="1600" dirty="0">
                <a:latin typeface="Consolas" panose="020B0609020204030204" pitchFamily="49" charset="0"/>
              </a:rPr>
              <a:t>(X))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16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&gt;&gt;&gt;</a:t>
            </a:r>
            <a:r>
              <a:rPr lang="es-ES" sz="1600" dirty="0">
                <a:latin typeface="Consolas" panose="020B0609020204030204" pitchFamily="49" charset="0"/>
              </a:rPr>
              <a:t> -211.5985372</a:t>
            </a:r>
          </a:p>
          <a:p>
            <a:pPr marL="0" indent="0">
              <a:spcBef>
                <a:spcPts val="120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/>
              <a:t># ¿Por 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negativo</a:t>
            </a:r>
            <a:r>
              <a:rPr lang="en-GB" sz="1800" dirty="0"/>
              <a:t>? </a:t>
            </a:r>
            <a:r>
              <a:rPr lang="en-GB" sz="1800" dirty="0" err="1"/>
              <a:t>Porque</a:t>
            </a:r>
            <a:r>
              <a:rPr lang="en-GB" sz="1800" dirty="0"/>
              <a:t> el score de </a:t>
            </a:r>
            <a:r>
              <a:rPr lang="en-GB" sz="1800" dirty="0" err="1"/>
              <a:t>scikitlearn</a:t>
            </a:r>
            <a:r>
              <a:rPr lang="en-GB" sz="1800" dirty="0"/>
              <a:t> </a:t>
            </a:r>
            <a:r>
              <a:rPr lang="en-GB" sz="1800" dirty="0" err="1"/>
              <a:t>respeta</a:t>
            </a:r>
            <a:r>
              <a:rPr lang="en-GB" sz="1800" dirty="0"/>
              <a:t> el “</a:t>
            </a:r>
            <a:r>
              <a:rPr lang="en-GB" sz="1800" dirty="0" err="1"/>
              <a:t>más</a:t>
            </a:r>
            <a:r>
              <a:rPr lang="en-GB" sz="1800" dirty="0"/>
              <a:t> alto, </a:t>
            </a:r>
            <a:r>
              <a:rPr lang="en-GB" sz="1800" dirty="0" err="1"/>
              <a:t>mejor</a:t>
            </a:r>
            <a:r>
              <a:rPr lang="en-GB" sz="1800" dirty="0"/>
              <a:t>“.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# </a:t>
            </a:r>
            <a:r>
              <a:rPr lang="en-GB" sz="1800" dirty="0" err="1"/>
              <a:t>Objetivo</a:t>
            </a:r>
            <a:r>
              <a:rPr lang="en-GB" sz="1800" dirty="0"/>
              <a:t>: </a:t>
            </a:r>
            <a:r>
              <a:rPr lang="en-GB" sz="1800" dirty="0" err="1"/>
              <a:t>encontrar</a:t>
            </a:r>
            <a:r>
              <a:rPr lang="en-GB" sz="1800" dirty="0"/>
              <a:t> </a:t>
            </a:r>
            <a:r>
              <a:rPr lang="en-GB" sz="1800" dirty="0" err="1"/>
              <a:t>mejor</a:t>
            </a:r>
            <a:r>
              <a:rPr lang="en-GB" sz="1800" dirty="0"/>
              <a:t> K por </a:t>
            </a:r>
            <a:r>
              <a:rPr lang="en-GB" sz="1800" dirty="0" err="1"/>
              <a:t>tiempo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8" name="Picture 2" descr="K-Means Clustering: From A to Z. Everything you need to know about… | by  Azika Amelia | Towards Data Science">
            <a:extLst>
              <a:ext uri="{FF2B5EF4-FFF2-40B4-BE49-F238E27FC236}">
                <a16:creationId xmlns:a16="http://schemas.microsoft.com/office/drawing/2014/main" id="{86025507-0945-4DD1-A661-CE5930A08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583" y="2119764"/>
            <a:ext cx="4191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6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 &amp; No supervisado</a:t>
            </a:r>
          </a:p>
        </p:txBody>
      </p:sp>
      <p:pic>
        <p:nvPicPr>
          <p:cNvPr id="1026" name="Picture 2" descr="Aprendizaje Supervisado y No supervisado - Diego Calvo">
            <a:extLst>
              <a:ext uri="{FF2B5EF4-FFF2-40B4-BE49-F238E27FC236}">
                <a16:creationId xmlns:a16="http://schemas.microsoft.com/office/drawing/2014/main" id="{30EDB3B1-80C3-4854-A8F4-78352EFD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06324"/>
            <a:ext cx="6858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No supervisado: tipos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4678"/>
            <a:ext cx="5257800" cy="3792354"/>
          </a:xfrm>
        </p:spPr>
        <p:txBody>
          <a:bodyPr>
            <a:normAutofit/>
          </a:bodyPr>
          <a:lstStyle/>
          <a:p>
            <a:r>
              <a:rPr lang="en-GB" sz="1800" dirty="0"/>
              <a:t>Clustering:  el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agrupar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 </a:t>
            </a:r>
            <a:r>
              <a:rPr lang="en-GB" sz="1800" dirty="0" err="1"/>
              <a:t>similares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clusters. </a:t>
            </a:r>
          </a:p>
          <a:p>
            <a:endParaRPr lang="en-GB" sz="1800" dirty="0"/>
          </a:p>
          <a:p>
            <a:r>
              <a:rPr lang="en-GB" sz="1800" dirty="0" err="1"/>
              <a:t>Detección</a:t>
            </a:r>
            <a:r>
              <a:rPr lang="en-GB" sz="1800" dirty="0"/>
              <a:t> de </a:t>
            </a:r>
            <a:r>
              <a:rPr lang="en-GB" sz="1800" dirty="0" err="1"/>
              <a:t>anomalías</a:t>
            </a:r>
            <a:r>
              <a:rPr lang="en-GB" sz="1800" dirty="0"/>
              <a:t>: el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aprender</a:t>
            </a:r>
            <a:r>
              <a:rPr lang="en-GB" sz="1800" dirty="0"/>
              <a:t> </a:t>
            </a:r>
            <a:r>
              <a:rPr lang="en-GB" sz="1800" dirty="0" err="1"/>
              <a:t>qué</a:t>
            </a:r>
            <a:r>
              <a:rPr lang="en-GB" sz="1800" dirty="0"/>
              <a:t> son los </a:t>
            </a:r>
            <a:r>
              <a:rPr lang="en-GB" sz="1800" dirty="0" err="1"/>
              <a:t>datos</a:t>
            </a:r>
            <a:r>
              <a:rPr lang="en-GB" sz="1800" dirty="0"/>
              <a:t> </a:t>
            </a:r>
            <a:r>
              <a:rPr lang="en-GB" sz="1800" dirty="0" err="1"/>
              <a:t>aparentemente</a:t>
            </a:r>
            <a:r>
              <a:rPr lang="en-GB" sz="1800" dirty="0"/>
              <a:t> </a:t>
            </a:r>
            <a:r>
              <a:rPr lang="en-GB" sz="1800" dirty="0" err="1"/>
              <a:t>normales</a:t>
            </a:r>
            <a:r>
              <a:rPr lang="en-GB" sz="1800" dirty="0"/>
              <a:t> para </a:t>
            </a:r>
            <a:r>
              <a:rPr lang="en-GB" sz="1800" dirty="0" err="1"/>
              <a:t>encontrar</a:t>
            </a:r>
            <a:r>
              <a:rPr lang="en-GB" sz="1800" dirty="0"/>
              <a:t> los </a:t>
            </a:r>
            <a:r>
              <a:rPr lang="en-GB" sz="1800" dirty="0" err="1"/>
              <a:t>anormales</a:t>
            </a:r>
            <a:r>
              <a:rPr lang="en-GB" sz="1800" dirty="0"/>
              <a:t>. </a:t>
            </a:r>
            <a:r>
              <a:rPr lang="en-GB" sz="1800" dirty="0" err="1"/>
              <a:t>En</a:t>
            </a:r>
            <a:r>
              <a:rPr lang="en-GB" sz="1800" dirty="0"/>
              <a:t> series </a:t>
            </a:r>
            <a:r>
              <a:rPr lang="en-GB" sz="1800" dirty="0" err="1"/>
              <a:t>temporales</a:t>
            </a:r>
            <a:r>
              <a:rPr lang="en-GB" sz="1800" dirty="0"/>
              <a:t> </a:t>
            </a:r>
            <a:r>
              <a:rPr lang="en-GB" sz="1800" dirty="0" err="1"/>
              <a:t>trataría</a:t>
            </a:r>
            <a:r>
              <a:rPr lang="en-GB" sz="1800" dirty="0"/>
              <a:t> de </a:t>
            </a:r>
            <a:r>
              <a:rPr lang="en-GB" sz="1800" dirty="0" err="1"/>
              <a:t>encontrar</a:t>
            </a:r>
            <a:r>
              <a:rPr lang="en-GB" sz="1800" dirty="0"/>
              <a:t> outliers y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tendencias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r>
              <a:rPr lang="en-GB" sz="1800" dirty="0" err="1"/>
              <a:t>Estimación</a:t>
            </a:r>
            <a:r>
              <a:rPr lang="en-GB" sz="1800" dirty="0"/>
              <a:t> de </a:t>
            </a:r>
            <a:r>
              <a:rPr lang="en-GB" sz="1800" dirty="0" err="1"/>
              <a:t>densidad</a:t>
            </a:r>
            <a:r>
              <a:rPr lang="en-GB" sz="1800" dirty="0"/>
              <a:t>: </a:t>
            </a:r>
            <a:r>
              <a:rPr lang="en-GB" sz="1800" dirty="0" err="1"/>
              <a:t>trata</a:t>
            </a:r>
            <a:r>
              <a:rPr lang="en-GB" sz="1800" dirty="0"/>
              <a:t> de </a:t>
            </a:r>
            <a:r>
              <a:rPr lang="en-GB" sz="1800" dirty="0" err="1"/>
              <a:t>estimar</a:t>
            </a:r>
            <a:r>
              <a:rPr lang="en-GB" sz="1800" dirty="0"/>
              <a:t> la </a:t>
            </a:r>
            <a:r>
              <a:rPr lang="en-GB" sz="1800" dirty="0" err="1"/>
              <a:t>función</a:t>
            </a:r>
            <a:r>
              <a:rPr lang="en-GB" sz="1800" dirty="0"/>
              <a:t> de </a:t>
            </a:r>
            <a:r>
              <a:rPr lang="en-GB" sz="1800" dirty="0" err="1"/>
              <a:t>densidad</a:t>
            </a:r>
            <a:r>
              <a:rPr lang="en-GB" sz="1800" dirty="0"/>
              <a:t> de </a:t>
            </a:r>
            <a:r>
              <a:rPr lang="en-GB" sz="1800" dirty="0" err="1"/>
              <a:t>probabilidad</a:t>
            </a:r>
            <a:r>
              <a:rPr lang="en-GB" sz="1800" dirty="0"/>
              <a:t> (probability density function PDF) de los </a:t>
            </a:r>
            <a:r>
              <a:rPr lang="en-GB" sz="1800" dirty="0" err="1"/>
              <a:t>procesos</a:t>
            </a:r>
            <a:r>
              <a:rPr lang="en-GB" sz="1800" dirty="0"/>
              <a:t> </a:t>
            </a:r>
            <a:r>
              <a:rPr lang="en-GB" sz="1800" dirty="0" err="1"/>
              <a:t>aleatorios</a:t>
            </a:r>
            <a:r>
              <a:rPr lang="en-GB" sz="1800" dirty="0"/>
              <a:t> </a:t>
            </a:r>
            <a:r>
              <a:rPr lang="en-GB" sz="1800" dirty="0" err="1"/>
              <a:t>generados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el conjunto de </a:t>
            </a:r>
            <a:r>
              <a:rPr lang="en-GB" sz="1800" dirty="0" err="1"/>
              <a:t>datos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ECDC6-F804-434F-800C-6D7A6A84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83" y="3558684"/>
            <a:ext cx="4852386" cy="2621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EFB8D-6F4C-4327-AC54-2440DB95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78" y="621616"/>
            <a:ext cx="2923795" cy="26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No supervisado: tipos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2BB9A-61AB-443E-990F-B0EAC221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66" y="1599944"/>
            <a:ext cx="997406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6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Clustering</a:t>
            </a:r>
            <a:r>
              <a:rPr lang="es-ES" dirty="0">
                <a:solidFill>
                  <a:srgbClr val="FF0000"/>
                </a:solidFill>
              </a:rPr>
              <a:t>: ¿para qué?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4678"/>
            <a:ext cx="5257800" cy="3792354"/>
          </a:xfrm>
        </p:spPr>
        <p:txBody>
          <a:bodyPr>
            <a:normAutofit/>
          </a:bodyPr>
          <a:lstStyle/>
          <a:p>
            <a:r>
              <a:rPr lang="en-GB" sz="1600" dirty="0" err="1"/>
              <a:t>Segmentación</a:t>
            </a:r>
            <a:r>
              <a:rPr lang="en-GB" sz="1600" dirty="0"/>
              <a:t> de </a:t>
            </a:r>
            <a:r>
              <a:rPr lang="en-GB" sz="1600" dirty="0" err="1"/>
              <a:t>clientes</a:t>
            </a:r>
            <a:r>
              <a:rPr lang="en-GB" sz="1600" dirty="0"/>
              <a:t>: </a:t>
            </a:r>
            <a:r>
              <a:rPr lang="en-GB" sz="1600" dirty="0" err="1"/>
              <a:t>puedes</a:t>
            </a:r>
            <a:r>
              <a:rPr lang="en-GB" sz="1600" dirty="0"/>
              <a:t> </a:t>
            </a:r>
            <a:r>
              <a:rPr lang="en-GB" sz="1600" dirty="0" err="1"/>
              <a:t>encontrar</a:t>
            </a:r>
            <a:r>
              <a:rPr lang="en-GB" sz="1600" dirty="0"/>
              <a:t> los </a:t>
            </a:r>
            <a:r>
              <a:rPr lang="en-GB" sz="1600" dirty="0" err="1"/>
              <a:t>intereses</a:t>
            </a:r>
            <a:r>
              <a:rPr lang="en-GB" sz="1600" dirty="0"/>
              <a:t> de los </a:t>
            </a:r>
            <a:r>
              <a:rPr lang="en-GB" sz="1600" dirty="0" err="1"/>
              <a:t>clientes</a:t>
            </a:r>
            <a:r>
              <a:rPr lang="en-GB" sz="1600" dirty="0"/>
              <a:t> a </a:t>
            </a:r>
            <a:r>
              <a:rPr lang="en-GB" sz="1600" dirty="0" err="1"/>
              <a:t>partir</a:t>
            </a:r>
            <a:r>
              <a:rPr lang="en-GB" sz="1600" dirty="0"/>
              <a:t> de la </a:t>
            </a:r>
            <a:r>
              <a:rPr lang="en-GB" sz="1600" dirty="0" err="1"/>
              <a:t>actividad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una </a:t>
            </a:r>
            <a:r>
              <a:rPr lang="en-GB" sz="1600" dirty="0" err="1"/>
              <a:t>página</a:t>
            </a:r>
            <a:r>
              <a:rPr lang="en-GB" sz="1600" dirty="0"/>
              <a:t> web. </a:t>
            </a:r>
          </a:p>
          <a:p>
            <a:r>
              <a:rPr lang="en-GB" sz="1600" dirty="0"/>
              <a:t>Para </a:t>
            </a:r>
            <a:r>
              <a:rPr lang="en-GB" sz="1600" dirty="0" err="1"/>
              <a:t>análisis</a:t>
            </a:r>
            <a:r>
              <a:rPr lang="en-GB" sz="1600" dirty="0"/>
              <a:t> de </a:t>
            </a:r>
            <a:r>
              <a:rPr lang="en-GB" sz="1600" dirty="0" err="1"/>
              <a:t>datos</a:t>
            </a:r>
            <a:r>
              <a:rPr lang="en-GB" sz="1600" dirty="0"/>
              <a:t>. </a:t>
            </a:r>
          </a:p>
          <a:p>
            <a:r>
              <a:rPr lang="en-GB" sz="1600" dirty="0"/>
              <a:t>Para </a:t>
            </a:r>
            <a:r>
              <a:rPr lang="en-GB" sz="1600" dirty="0" err="1"/>
              <a:t>reducción</a:t>
            </a:r>
            <a:r>
              <a:rPr lang="en-GB" sz="1600" dirty="0"/>
              <a:t> de </a:t>
            </a:r>
            <a:r>
              <a:rPr lang="en-GB" sz="1600" dirty="0" err="1"/>
              <a:t>dimensionalidad</a:t>
            </a:r>
            <a:r>
              <a:rPr lang="en-GB" sz="1600" dirty="0"/>
              <a:t>: </a:t>
            </a:r>
            <a:r>
              <a:rPr lang="en-GB" sz="1600" dirty="0" err="1"/>
              <a:t>realiza</a:t>
            </a:r>
            <a:r>
              <a:rPr lang="en-GB" sz="1600" dirty="0"/>
              <a:t>, por </a:t>
            </a:r>
            <a:r>
              <a:rPr lang="en-GB" sz="1600" dirty="0" err="1"/>
              <a:t>ejemplo</a:t>
            </a:r>
            <a:r>
              <a:rPr lang="en-GB" sz="1600" dirty="0"/>
              <a:t>, una </a:t>
            </a:r>
            <a:r>
              <a:rPr lang="en-GB" sz="1600" dirty="0" err="1"/>
              <a:t>proyección</a:t>
            </a:r>
            <a:r>
              <a:rPr lang="en-GB" sz="1600" dirty="0"/>
              <a:t> </a:t>
            </a:r>
            <a:r>
              <a:rPr lang="en-GB" sz="1600" dirty="0" err="1"/>
              <a:t>diferente</a:t>
            </a:r>
            <a:r>
              <a:rPr lang="en-GB" sz="1600" dirty="0"/>
              <a:t> </a:t>
            </a:r>
            <a:r>
              <a:rPr lang="en-GB" sz="1600" dirty="0" err="1"/>
              <a:t>sobre</a:t>
            </a:r>
            <a:r>
              <a:rPr lang="en-GB" sz="1600" dirty="0"/>
              <a:t> </a:t>
            </a:r>
            <a:r>
              <a:rPr lang="en-GB" sz="1600" dirty="0" err="1"/>
              <a:t>cada</a:t>
            </a:r>
            <a:r>
              <a:rPr lang="en-GB" sz="1600" dirty="0"/>
              <a:t> </a:t>
            </a:r>
            <a:r>
              <a:rPr lang="en-GB" sz="1600" dirty="0" err="1"/>
              <a:t>grupo</a:t>
            </a:r>
            <a:r>
              <a:rPr lang="en-GB" sz="1600" dirty="0"/>
              <a:t> para </a:t>
            </a:r>
            <a:r>
              <a:rPr lang="en-GB" sz="1600" dirty="0" err="1"/>
              <a:t>mantener</a:t>
            </a:r>
            <a:r>
              <a:rPr lang="en-GB" sz="1600" dirty="0"/>
              <a:t> la </a:t>
            </a:r>
            <a:r>
              <a:rPr lang="en-GB" sz="1600" dirty="0" err="1"/>
              <a:t>máxima</a:t>
            </a:r>
            <a:r>
              <a:rPr lang="en-GB" sz="1600" dirty="0"/>
              <a:t> </a:t>
            </a:r>
            <a:r>
              <a:rPr lang="en-GB" sz="1600" dirty="0" err="1"/>
              <a:t>varianza</a:t>
            </a:r>
            <a:r>
              <a:rPr lang="en-GB" sz="1600" dirty="0"/>
              <a:t> explicative por </a:t>
            </a:r>
            <a:r>
              <a:rPr lang="en-GB" sz="1600" dirty="0" err="1"/>
              <a:t>grupo</a:t>
            </a:r>
            <a:r>
              <a:rPr lang="en-GB" sz="1600" dirty="0"/>
              <a:t>.</a:t>
            </a:r>
          </a:p>
          <a:p>
            <a:r>
              <a:rPr lang="en-GB" sz="1600" dirty="0" err="1"/>
              <a:t>Detección</a:t>
            </a:r>
            <a:r>
              <a:rPr lang="en-GB" sz="1600" dirty="0"/>
              <a:t> de </a:t>
            </a:r>
            <a:r>
              <a:rPr lang="en-GB" sz="1600" dirty="0" err="1"/>
              <a:t>anomalías</a:t>
            </a:r>
            <a:r>
              <a:rPr lang="en-GB" sz="1600" dirty="0"/>
              <a:t>.</a:t>
            </a:r>
          </a:p>
          <a:p>
            <a:r>
              <a:rPr lang="en-GB" sz="1600" dirty="0"/>
              <a:t>Para </a:t>
            </a:r>
            <a:r>
              <a:rPr lang="en-GB" sz="1600" dirty="0" err="1"/>
              <a:t>aprendizaje</a:t>
            </a:r>
            <a:r>
              <a:rPr lang="en-GB" sz="1600" dirty="0"/>
              <a:t> </a:t>
            </a:r>
            <a:r>
              <a:rPr lang="en-GB" sz="1600" dirty="0" err="1"/>
              <a:t>supervisado</a:t>
            </a:r>
            <a:r>
              <a:rPr lang="en-GB" sz="1600" dirty="0"/>
              <a:t>. </a:t>
            </a:r>
          </a:p>
          <a:p>
            <a:r>
              <a:rPr lang="en-GB" sz="1600" dirty="0"/>
              <a:t>Para </a:t>
            </a:r>
            <a:r>
              <a:rPr lang="en-GB" sz="1600" dirty="0" err="1"/>
              <a:t>herramientas</a:t>
            </a:r>
            <a:r>
              <a:rPr lang="en-GB" sz="1600" dirty="0"/>
              <a:t> de </a:t>
            </a:r>
            <a:r>
              <a:rPr lang="en-GB" sz="1600" dirty="0" err="1"/>
              <a:t>búsqueda</a:t>
            </a:r>
            <a:r>
              <a:rPr lang="en-GB" sz="1600" dirty="0"/>
              <a:t> (por </a:t>
            </a:r>
            <a:r>
              <a:rPr lang="en-GB" sz="1600" dirty="0" err="1"/>
              <a:t>grupos</a:t>
            </a:r>
            <a:r>
              <a:rPr lang="en-GB" sz="1600" dirty="0"/>
              <a:t>).</a:t>
            </a:r>
          </a:p>
          <a:p>
            <a:r>
              <a:rPr lang="en-GB" sz="1600" dirty="0"/>
              <a:t>Para </a:t>
            </a:r>
            <a:r>
              <a:rPr lang="en-GB" sz="1600" dirty="0" err="1"/>
              <a:t>segmentar</a:t>
            </a:r>
            <a:r>
              <a:rPr lang="en-GB" sz="1600" dirty="0"/>
              <a:t> una imagen. Por </a:t>
            </a:r>
            <a:r>
              <a:rPr lang="en-GB" sz="1600" dirty="0" err="1"/>
              <a:t>ejemplo</a:t>
            </a:r>
            <a:r>
              <a:rPr lang="en-GB" sz="1600" dirty="0"/>
              <a:t>, por </a:t>
            </a:r>
            <a:r>
              <a:rPr lang="en-GB" sz="1600" dirty="0" err="1"/>
              <a:t>escala</a:t>
            </a:r>
            <a:r>
              <a:rPr lang="en-GB" sz="1600" dirty="0"/>
              <a:t> de </a:t>
            </a:r>
            <a:r>
              <a:rPr lang="en-GB" sz="1600" dirty="0" err="1"/>
              <a:t>colores</a:t>
            </a:r>
            <a:r>
              <a:rPr lang="en-GB" sz="1600" dirty="0"/>
              <a:t>.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EFB8D-6F4C-4327-AC54-2440DB95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428" y="3830855"/>
            <a:ext cx="2923795" cy="2626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62A32-E92B-4322-B7F4-E31B023A8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12" y="672425"/>
            <a:ext cx="3909143" cy="28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Clustering</a:t>
            </a:r>
            <a:r>
              <a:rPr lang="es-ES" dirty="0">
                <a:solidFill>
                  <a:srgbClr val="FF0000"/>
                </a:solidFill>
              </a:rPr>
              <a:t>: ¿para qué?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99924"/>
            <a:ext cx="5257800" cy="369610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1600" dirty="0" err="1"/>
              <a:t>Segmentación</a:t>
            </a:r>
            <a:r>
              <a:rPr lang="en-GB" sz="1600" dirty="0"/>
              <a:t> de </a:t>
            </a:r>
            <a:r>
              <a:rPr lang="en-GB" sz="1600" dirty="0" err="1"/>
              <a:t>clientes</a:t>
            </a:r>
            <a:r>
              <a:rPr lang="en-GB" sz="1600" dirty="0"/>
              <a:t>: </a:t>
            </a:r>
            <a:r>
              <a:rPr lang="en-GB" sz="1600" dirty="0" err="1"/>
              <a:t>puedes</a:t>
            </a:r>
            <a:r>
              <a:rPr lang="en-GB" sz="1600" dirty="0"/>
              <a:t> </a:t>
            </a:r>
            <a:r>
              <a:rPr lang="en-GB" sz="1600" dirty="0" err="1"/>
              <a:t>encontrar</a:t>
            </a:r>
            <a:r>
              <a:rPr lang="en-GB" sz="1600" dirty="0"/>
              <a:t> los </a:t>
            </a:r>
            <a:r>
              <a:rPr lang="en-GB" sz="1600" dirty="0" err="1"/>
              <a:t>intereses</a:t>
            </a:r>
            <a:r>
              <a:rPr lang="en-GB" sz="1600" dirty="0"/>
              <a:t> de los </a:t>
            </a:r>
            <a:r>
              <a:rPr lang="en-GB" sz="1600" dirty="0" err="1"/>
              <a:t>clientes</a:t>
            </a:r>
            <a:r>
              <a:rPr lang="en-GB" sz="1600" dirty="0"/>
              <a:t> a </a:t>
            </a:r>
            <a:r>
              <a:rPr lang="en-GB" sz="1600" dirty="0" err="1"/>
              <a:t>partir</a:t>
            </a:r>
            <a:r>
              <a:rPr lang="en-GB" sz="1600" dirty="0"/>
              <a:t> de la </a:t>
            </a:r>
            <a:r>
              <a:rPr lang="en-GB" sz="1600" dirty="0" err="1"/>
              <a:t>actividad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una </a:t>
            </a:r>
            <a:r>
              <a:rPr lang="en-GB" sz="1600" dirty="0" err="1"/>
              <a:t>página</a:t>
            </a:r>
            <a:r>
              <a:rPr lang="en-GB" sz="1600" dirty="0"/>
              <a:t> web. </a:t>
            </a:r>
          </a:p>
          <a:p>
            <a:pPr>
              <a:spcBef>
                <a:spcPts val="1200"/>
              </a:spcBef>
            </a:pPr>
            <a:r>
              <a:rPr lang="en-GB" sz="1600" dirty="0"/>
              <a:t>Para </a:t>
            </a:r>
            <a:r>
              <a:rPr lang="en-GB" sz="1600" dirty="0" err="1"/>
              <a:t>análisis</a:t>
            </a:r>
            <a:r>
              <a:rPr lang="en-GB" sz="1600" dirty="0"/>
              <a:t> de </a:t>
            </a:r>
            <a:r>
              <a:rPr lang="en-GB" sz="1600" dirty="0" err="1"/>
              <a:t>datos</a:t>
            </a:r>
            <a:r>
              <a:rPr lang="en-GB" sz="1600" dirty="0"/>
              <a:t>. </a:t>
            </a:r>
          </a:p>
          <a:p>
            <a:pPr>
              <a:spcBef>
                <a:spcPts val="1200"/>
              </a:spcBef>
            </a:pPr>
            <a:r>
              <a:rPr lang="en-GB" sz="1600" dirty="0"/>
              <a:t>Para </a:t>
            </a:r>
            <a:r>
              <a:rPr lang="en-GB" sz="1600" dirty="0" err="1"/>
              <a:t>reducción</a:t>
            </a:r>
            <a:r>
              <a:rPr lang="en-GB" sz="1600" dirty="0"/>
              <a:t> de </a:t>
            </a:r>
            <a:r>
              <a:rPr lang="en-GB" sz="1600" dirty="0" err="1"/>
              <a:t>dimensionalidad</a:t>
            </a:r>
            <a:r>
              <a:rPr lang="en-GB" sz="1600" dirty="0"/>
              <a:t>: </a:t>
            </a:r>
            <a:r>
              <a:rPr lang="en-GB" sz="1600" dirty="0" err="1"/>
              <a:t>realiza</a:t>
            </a:r>
            <a:r>
              <a:rPr lang="en-GB" sz="1600" dirty="0"/>
              <a:t>, por </a:t>
            </a:r>
            <a:r>
              <a:rPr lang="en-GB" sz="1600" dirty="0" err="1"/>
              <a:t>ejemplo</a:t>
            </a:r>
            <a:r>
              <a:rPr lang="en-GB" sz="1600" dirty="0"/>
              <a:t>, una </a:t>
            </a:r>
            <a:r>
              <a:rPr lang="en-GB" sz="1600" dirty="0" err="1"/>
              <a:t>proyección</a:t>
            </a:r>
            <a:r>
              <a:rPr lang="en-GB" sz="1600" dirty="0"/>
              <a:t> </a:t>
            </a:r>
            <a:r>
              <a:rPr lang="en-GB" sz="1600" dirty="0" err="1"/>
              <a:t>diferente</a:t>
            </a:r>
            <a:r>
              <a:rPr lang="en-GB" sz="1600" dirty="0"/>
              <a:t> </a:t>
            </a:r>
            <a:r>
              <a:rPr lang="en-GB" sz="1600" dirty="0" err="1"/>
              <a:t>sobre</a:t>
            </a:r>
            <a:r>
              <a:rPr lang="en-GB" sz="1600" dirty="0"/>
              <a:t> </a:t>
            </a:r>
            <a:r>
              <a:rPr lang="en-GB" sz="1600" dirty="0" err="1"/>
              <a:t>cada</a:t>
            </a:r>
            <a:r>
              <a:rPr lang="en-GB" sz="1600" dirty="0"/>
              <a:t> </a:t>
            </a:r>
            <a:r>
              <a:rPr lang="en-GB" sz="1600" dirty="0" err="1"/>
              <a:t>grupo</a:t>
            </a:r>
            <a:r>
              <a:rPr lang="en-GB" sz="1600" dirty="0"/>
              <a:t> para </a:t>
            </a:r>
            <a:r>
              <a:rPr lang="en-GB" sz="1600" dirty="0" err="1"/>
              <a:t>mantener</a:t>
            </a:r>
            <a:r>
              <a:rPr lang="en-GB" sz="1600" dirty="0"/>
              <a:t> la </a:t>
            </a:r>
            <a:r>
              <a:rPr lang="en-GB" sz="1600" dirty="0" err="1"/>
              <a:t>máxima</a:t>
            </a:r>
            <a:r>
              <a:rPr lang="en-GB" sz="1600" dirty="0"/>
              <a:t> </a:t>
            </a:r>
            <a:r>
              <a:rPr lang="en-GB" sz="1600" dirty="0" err="1"/>
              <a:t>varianza</a:t>
            </a:r>
            <a:r>
              <a:rPr lang="en-GB" sz="1600" dirty="0"/>
              <a:t> explicative por </a:t>
            </a:r>
            <a:r>
              <a:rPr lang="en-GB" sz="1600" dirty="0" err="1"/>
              <a:t>grupo</a:t>
            </a:r>
            <a:r>
              <a:rPr lang="en-GB" sz="1600" dirty="0"/>
              <a:t>.</a:t>
            </a:r>
          </a:p>
          <a:p>
            <a:pPr>
              <a:spcBef>
                <a:spcPts val="1200"/>
              </a:spcBef>
            </a:pPr>
            <a:r>
              <a:rPr lang="en-GB" sz="1600" dirty="0" err="1"/>
              <a:t>Detección</a:t>
            </a:r>
            <a:r>
              <a:rPr lang="en-GB" sz="1600" dirty="0"/>
              <a:t> de </a:t>
            </a:r>
            <a:r>
              <a:rPr lang="en-GB" sz="1600" dirty="0" err="1"/>
              <a:t>anomalías</a:t>
            </a:r>
            <a:r>
              <a:rPr lang="en-GB" sz="1600" dirty="0"/>
              <a:t>.</a:t>
            </a:r>
          </a:p>
          <a:p>
            <a:pPr>
              <a:spcBef>
                <a:spcPts val="1200"/>
              </a:spcBef>
            </a:pPr>
            <a:r>
              <a:rPr lang="en-GB" sz="1600" dirty="0"/>
              <a:t>Para </a:t>
            </a:r>
            <a:r>
              <a:rPr lang="en-GB" sz="1600" dirty="0" err="1"/>
              <a:t>aprendizaje</a:t>
            </a:r>
            <a:r>
              <a:rPr lang="en-GB" sz="1600" dirty="0"/>
              <a:t> </a:t>
            </a:r>
            <a:r>
              <a:rPr lang="en-GB" sz="1600" dirty="0" err="1"/>
              <a:t>supervisado</a:t>
            </a:r>
            <a:r>
              <a:rPr lang="en-GB" sz="1600" dirty="0"/>
              <a:t>. </a:t>
            </a:r>
          </a:p>
          <a:p>
            <a:pPr>
              <a:spcBef>
                <a:spcPts val="1200"/>
              </a:spcBef>
            </a:pPr>
            <a:r>
              <a:rPr lang="en-GB" sz="1600" dirty="0"/>
              <a:t>Para </a:t>
            </a:r>
            <a:r>
              <a:rPr lang="en-GB" sz="1600" dirty="0" err="1"/>
              <a:t>herramientas</a:t>
            </a:r>
            <a:r>
              <a:rPr lang="en-GB" sz="1600" dirty="0"/>
              <a:t> de </a:t>
            </a:r>
            <a:r>
              <a:rPr lang="en-GB" sz="1600" dirty="0" err="1"/>
              <a:t>búsqueda</a:t>
            </a:r>
            <a:r>
              <a:rPr lang="en-GB" sz="1600" dirty="0"/>
              <a:t> (por </a:t>
            </a:r>
            <a:r>
              <a:rPr lang="en-GB" sz="1600" dirty="0" err="1"/>
              <a:t>grupos</a:t>
            </a:r>
            <a:r>
              <a:rPr lang="en-GB" sz="1600" dirty="0"/>
              <a:t>).</a:t>
            </a:r>
          </a:p>
          <a:p>
            <a:pPr>
              <a:spcBef>
                <a:spcPts val="1200"/>
              </a:spcBef>
            </a:pPr>
            <a:r>
              <a:rPr lang="en-GB" sz="1600" dirty="0"/>
              <a:t>Para </a:t>
            </a:r>
            <a:r>
              <a:rPr lang="en-GB" sz="1600" dirty="0" err="1"/>
              <a:t>segmentar</a:t>
            </a:r>
            <a:r>
              <a:rPr lang="en-GB" sz="1600" dirty="0"/>
              <a:t> una imagen. Por </a:t>
            </a:r>
            <a:r>
              <a:rPr lang="en-GB" sz="1600" dirty="0" err="1"/>
              <a:t>ejemplo</a:t>
            </a:r>
            <a:r>
              <a:rPr lang="en-GB" sz="1600" dirty="0"/>
              <a:t>, por </a:t>
            </a:r>
            <a:r>
              <a:rPr lang="en-GB" sz="1600" dirty="0" err="1"/>
              <a:t>escala</a:t>
            </a:r>
            <a:r>
              <a:rPr lang="en-GB" sz="1600" dirty="0"/>
              <a:t> de </a:t>
            </a:r>
            <a:r>
              <a:rPr lang="en-GB" sz="1600" dirty="0" err="1"/>
              <a:t>colores</a:t>
            </a:r>
            <a:r>
              <a:rPr lang="en-GB" sz="1600" dirty="0"/>
              <a:t>.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8" name="Picture 4" descr="Facebook PointRend: Rendering Image Segmentation | Synced">
            <a:extLst>
              <a:ext uri="{FF2B5EF4-FFF2-40B4-BE49-F238E27FC236}">
                <a16:creationId xmlns:a16="http://schemas.microsoft.com/office/drawing/2014/main" id="{F7591AC2-13C1-4916-AC98-DB5C2298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11" y="3860060"/>
            <a:ext cx="5430266" cy="29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proving Collaborative Filtering with Dimensionality Reduction | by  Jackson Wu | Medium">
            <a:extLst>
              <a:ext uri="{FF2B5EF4-FFF2-40B4-BE49-F238E27FC236}">
                <a16:creationId xmlns:a16="http://schemas.microsoft.com/office/drawing/2014/main" id="{4FAF1332-CB0F-4216-81C3-9D64C811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83" y="335920"/>
            <a:ext cx="3475021" cy="34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7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Kmeans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ABC7B-D15A-426E-8839-10304701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091" y="1641997"/>
            <a:ext cx="8921818" cy="419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1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Kmeans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233024B-2412-46BD-AC39-6E9D0B609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799924"/>
            <a:ext cx="3955183" cy="4389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1600" dirty="0" err="1">
                <a:latin typeface="Consolas" panose="020B0609020204030204" pitchFamily="49" charset="0"/>
              </a:rPr>
              <a:t>kmeans</a:t>
            </a:r>
            <a:r>
              <a:rPr lang="en-GB" sz="1600" dirty="0">
                <a:latin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</a:rPr>
              <a:t>Kmeans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n_clusters</a:t>
            </a:r>
            <a:r>
              <a:rPr lang="en-GB" sz="1600" dirty="0">
                <a:latin typeface="Consolas" panose="020B0609020204030204" pitchFamily="49" charset="0"/>
              </a:rPr>
              <a:t>=k)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1600" dirty="0" err="1">
                <a:latin typeface="Consolas" panose="020B0609020204030204" pitchFamily="49" charset="0"/>
              </a:rPr>
              <a:t>y_pred</a:t>
            </a:r>
            <a:r>
              <a:rPr lang="en-GB" sz="1600" dirty="0">
                <a:latin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</a:rPr>
              <a:t>kmeans.fit_predict</a:t>
            </a:r>
            <a:r>
              <a:rPr lang="en-GB" sz="1600" dirty="0">
                <a:latin typeface="Consolas" panose="020B0609020204030204" pitchFamily="49" charset="0"/>
              </a:rPr>
              <a:t>(X)</a:t>
            </a:r>
          </a:p>
          <a:p>
            <a:pPr marL="0" indent="0">
              <a:spcBef>
                <a:spcPts val="120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</a:rPr>
              <a:t>y_pred</a:t>
            </a:r>
            <a:r>
              <a:rPr lang="en-GB" sz="16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16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&gt;&gt;&gt;</a:t>
            </a:r>
            <a:r>
              <a:rPr lang="es-ES" sz="1600" dirty="0">
                <a:latin typeface="Consolas" panose="020B0609020204030204" pitchFamily="49" charset="0"/>
              </a:rPr>
              <a:t> array([4,0,1...])</a:t>
            </a:r>
          </a:p>
          <a:p>
            <a:pPr marL="0" indent="0">
              <a:spcBef>
                <a:spcPts val="1200"/>
              </a:spcBef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</a:rPr>
              <a:t>kmeans.cluster_centers</a:t>
            </a:r>
            <a:r>
              <a:rPr lang="en-GB" sz="1600" dirty="0">
                <a:latin typeface="Consolas" panose="020B0609020204030204" pitchFamily="49" charset="0"/>
              </a:rPr>
              <a:t>_)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16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&gt;&gt;&gt;</a:t>
            </a:r>
            <a:r>
              <a:rPr lang="es-ES" sz="1600" dirty="0">
                <a:latin typeface="Consolas" panose="020B0609020204030204" pitchFamily="49" charset="0"/>
              </a:rPr>
              <a:t> array([-2.814, 0.8162],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1600" dirty="0">
                <a:latin typeface="Consolas" panose="020B0609020204030204" pitchFamily="49" charset="0"/>
              </a:rPr>
              <a:t>	 [-3.508, 3.1371],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1600" dirty="0">
                <a:latin typeface="Consolas" panose="020B0609020204030204" pitchFamily="49" charset="0"/>
              </a:rPr>
              <a:t>	 [-1.276, 6.9620],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1600" dirty="0">
                <a:latin typeface="Consolas" panose="020B0609020204030204" pitchFamily="49" charset="0"/>
              </a:rPr>
              <a:t>	 [-8.811, 2.8320],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1600" dirty="0">
                <a:latin typeface="Consolas" panose="020B0609020204030204" pitchFamily="49" charset="0"/>
              </a:rPr>
              <a:t>	 [0.802, 8.4197])</a:t>
            </a:r>
          </a:p>
          <a:p>
            <a:pPr marL="0" indent="0">
              <a:spcBef>
                <a:spcPts val="120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DD377-854E-4D2F-A058-31FEE4341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439" y="854997"/>
            <a:ext cx="5474362" cy="2574003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5790365-4396-4356-9122-42244391DE66}"/>
              </a:ext>
            </a:extLst>
          </p:cNvPr>
          <p:cNvSpPr txBox="1">
            <a:spLocks/>
          </p:cNvSpPr>
          <p:nvPr/>
        </p:nvSpPr>
        <p:spPr>
          <a:xfrm>
            <a:off x="6246796" y="3918872"/>
            <a:ext cx="4745255" cy="2741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GB" sz="1600" dirty="0" err="1">
                <a:latin typeface="Consolas" panose="020B0609020204030204" pitchFamily="49" charset="0"/>
              </a:rPr>
              <a:t>X_new</a:t>
            </a:r>
            <a:r>
              <a:rPr lang="en-GB" sz="1600" dirty="0">
                <a:latin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</a:rPr>
              <a:t>np.array</a:t>
            </a:r>
            <a:r>
              <a:rPr lang="en-GB" sz="1600" dirty="0">
                <a:latin typeface="Consolas" panose="020B0609020204030204" pitchFamily="49" charset="0"/>
              </a:rPr>
              <a:t>([[0,2], [3,2], [-3,3]])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GB" sz="1600" dirty="0">
                <a:latin typeface="Consolas" panose="020B0609020204030204" pitchFamily="49" charset="0"/>
              </a:rPr>
              <a:t>	print(</a:t>
            </a:r>
            <a:r>
              <a:rPr lang="en-GB" sz="1600" dirty="0" err="1">
                <a:latin typeface="Consolas" panose="020B0609020204030204" pitchFamily="49" charset="0"/>
              </a:rPr>
              <a:t>X_new</a:t>
            </a:r>
            <a:r>
              <a:rPr lang="en-GB" sz="16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	</a:t>
            </a:r>
            <a:r>
              <a:rPr lang="es-ES" sz="16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&gt;&gt;&gt;</a:t>
            </a:r>
            <a:r>
              <a:rPr lang="es-ES" sz="1600" dirty="0">
                <a:latin typeface="Consolas" panose="020B0609020204030204" pitchFamily="49" charset="0"/>
              </a:rPr>
              <a:t> array([1,1,2])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86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921817" cy="1030538"/>
          </a:xfrm>
        </p:spPr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Kmeans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plotting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decision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boundaries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49DC9-6778-4E2D-B639-9B7C97B0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34" y="2067827"/>
            <a:ext cx="6076744" cy="2909578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011E352-493F-4B20-836E-511F277F2C91}"/>
              </a:ext>
            </a:extLst>
          </p:cNvPr>
          <p:cNvSpPr txBox="1">
            <a:spLocks/>
          </p:cNvSpPr>
          <p:nvPr/>
        </p:nvSpPr>
        <p:spPr>
          <a:xfrm>
            <a:off x="838199" y="2558716"/>
            <a:ext cx="3960396" cy="2741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# La </a:t>
            </a:r>
            <a:r>
              <a:rPr lang="en-GB" sz="1600" dirty="0" err="1">
                <a:latin typeface="Consolas" panose="020B0609020204030204" pitchFamily="49" charset="0"/>
              </a:rPr>
              <a:t>distancia</a:t>
            </a:r>
            <a:r>
              <a:rPr lang="en-GB" sz="1600" dirty="0">
                <a:latin typeface="Consolas" panose="020B0609020204030204" pitchFamily="49" charset="0"/>
              </a:rPr>
              <a:t> a </a:t>
            </a:r>
            <a:r>
              <a:rPr lang="en-GB" sz="1600" dirty="0" err="1">
                <a:latin typeface="Consolas" panose="020B0609020204030204" pitchFamily="49" charset="0"/>
              </a:rPr>
              <a:t>cada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centroide</a:t>
            </a: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print(</a:t>
            </a:r>
            <a:r>
              <a:rPr lang="en-GB" sz="1600" dirty="0" err="1">
                <a:latin typeface="Consolas" panose="020B0609020204030204" pitchFamily="49" charset="0"/>
              </a:rPr>
              <a:t>kmeans.transform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X_new</a:t>
            </a:r>
            <a:r>
              <a:rPr lang="en-GB" sz="16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s-ES" sz="1600" dirty="0"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&gt;&gt;&gt;</a:t>
            </a:r>
            <a:r>
              <a:rPr lang="es-ES" sz="1600" dirty="0">
                <a:latin typeface="Consolas" panose="020B0609020204030204" pitchFamily="49" charset="0"/>
              </a:rPr>
              <a:t> array([[2.81, 0.32, 2.9,…]])</a:t>
            </a:r>
          </a:p>
          <a:p>
            <a:pPr marL="0" indent="0">
              <a:spcBef>
                <a:spcPts val="1200"/>
              </a:spcBef>
              <a:buNone/>
            </a:pPr>
            <a:endParaRPr lang="es-E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18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497</Words>
  <Application>Microsoft Office PowerPoint</Application>
  <PresentationFormat>Widescreen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Machine Learning – Unsupervised Learning</vt:lpstr>
      <vt:lpstr>Supervisado &amp; No supervisado</vt:lpstr>
      <vt:lpstr>No supervisado: tipos</vt:lpstr>
      <vt:lpstr>No supervisado: tipos</vt:lpstr>
      <vt:lpstr>Clustering: ¿para qué?</vt:lpstr>
      <vt:lpstr>Clustering: ¿para qué?</vt:lpstr>
      <vt:lpstr>Kmeans</vt:lpstr>
      <vt:lpstr>Kmeans</vt:lpstr>
      <vt:lpstr>Kmeans: plotting decision boundaries</vt:lpstr>
      <vt:lpstr>Kmeans: funcionamiento, por itereración</vt:lpstr>
      <vt:lpstr>Kmeans: random init, good init </vt:lpstr>
      <vt:lpstr>Kmeans: inertia, score y tiempo de ejecución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87</cp:revision>
  <dcterms:created xsi:type="dcterms:W3CDTF">2020-05-12T19:48:30Z</dcterms:created>
  <dcterms:modified xsi:type="dcterms:W3CDTF">2020-09-17T08:57:24Z</dcterms:modified>
</cp:coreProperties>
</file>