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75" r:id="rId11"/>
    <p:sldId id="266" r:id="rId12"/>
    <p:sldId id="267" r:id="rId13"/>
    <p:sldId id="269" r:id="rId14"/>
    <p:sldId id="272" r:id="rId15"/>
    <p:sldId id="270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B51A7-2241-4E5A-9954-ABE189772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8E379C-5B00-4FFE-9BC3-49832A96E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548256-069A-41EC-9A6A-3CDAEFE3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D06E-A107-49F4-A213-45397444B7A2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F0D933-C93D-4E75-8690-BC088F42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60C861-D64F-4789-92BB-1A495D2B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648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E89BB-1306-4141-8287-97353B13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29A9AF-1E9D-40C8-90B8-E454A759B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09FC42-E9C4-4E50-9E51-27C0B350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D06E-A107-49F4-A213-45397444B7A2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6DDF0F-438D-49E2-B466-126ECC8B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699ADF-F7DF-4F64-9505-F5735228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865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03035E-D449-4B0E-B8B6-4C8F5F9D9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1A406F-2198-442D-B9AE-4FC15679B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11B0B9-F686-41C4-97EA-28ABC59A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D06E-A107-49F4-A213-45397444B7A2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A48836-5D54-440F-A446-7052B1A9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1EC9A1-9F27-45C9-A655-56AC9DBA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930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01B0E-1447-4274-B6B2-461269008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F3BF0C-059F-4880-9803-226F8CB3F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4D3A30-4C8C-4788-A27D-0980DB37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D06E-A107-49F4-A213-45397444B7A2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4A3CEC-8332-4A10-BAC5-294EE295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CDC183-3CC0-4218-A699-A6D8F3A6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03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D3757-5FB4-4722-AEF4-9AD31B52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5A7980-F37F-49D7-A7B9-096570833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41B862-A48E-4C00-8F39-6248D1D9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D06E-A107-49F4-A213-45397444B7A2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BBC66F-A417-4A94-9C66-98C8FCAD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52BBCA-32EA-4E15-B008-3FAE71E7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58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0778E-82CD-4619-854E-41DC29BF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C15769-FFCA-4A02-8230-1A6F96EE6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33A5FE-0A8A-45C8-BC34-658FF2B2A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16BA61-B27A-488B-A0F7-F09FEB07D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D06E-A107-49F4-A213-45397444B7A2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465D3C-750F-439D-A08B-88EA05C4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1FFE73-5757-4C41-8C04-0469F03B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832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E6B99-48DE-4671-BC16-3B1BEF6DD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8CCE17-E596-419D-A559-C2177AA03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453604-4A73-4F0B-9ED4-18A712D7A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09B2DC-AA63-4874-951C-689CABE4A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88ED3B-5064-498A-8D3B-BFE52CADA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01CD1B1-BFF6-43BB-9472-FD23667B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D06E-A107-49F4-A213-45397444B7A2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C86A71E-FCC1-40D3-A949-0345091D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4E3F422-92A3-45D3-956B-30B2107D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048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88D3D-87BC-41F7-A21C-397A37ED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2442EC-0D07-42F6-A46F-AD01CA63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D06E-A107-49F4-A213-45397444B7A2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FEB559-E88D-437F-84FB-FEA1BBA1C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0FC0C6-FE70-4A4C-AEA7-F2CA902E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611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EF57406-B6E3-41AC-A223-3F905573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D06E-A107-49F4-A213-45397444B7A2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4E7B540-5886-4231-995B-9256C5E1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75DF00-3A72-4351-9DA4-1851A1A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98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96E60-5CE1-4406-999E-83EFA11A1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FD2417-37C7-4D86-AFED-6FE24B5F3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EFDC10-3705-4F7B-9410-4166F1355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72AB0A-8650-474B-AFC8-353722A4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D06E-A107-49F4-A213-45397444B7A2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BD9ADB-F4B6-4130-BEAC-1C0A6AA6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00171D-8A0A-4A41-99D8-4A6A121A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872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50002-C637-45EF-A61E-D0D047624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29F6393-4D7F-4A65-BAA6-CFB33262A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BE33B4-24C3-4059-9E44-189275284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9281F0-E012-4571-B2AF-60FFF507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D06E-A107-49F4-A213-45397444B7A2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5526CC-7DC2-4892-8C9E-7AC59235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121680-6A36-41A3-8E23-0E34BEA3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940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AC52EE0-14FD-4318-B930-9BF329FB1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184C4D-B9A6-4789-8D11-425385FB0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7E60A4-4E69-47FF-8A51-F9884EFE9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4D06E-A107-49F4-A213-45397444B7A2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95BF68-752F-4878-98E4-8C7A3370E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3D3A7E-0024-45BD-B78A-52F1CD730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236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F379E2B-D3DE-4587-9194-317C93095563}"/>
              </a:ext>
            </a:extLst>
          </p:cNvPr>
          <p:cNvSpPr txBox="1"/>
          <p:nvPr/>
        </p:nvSpPr>
        <p:spPr>
          <a:xfrm>
            <a:off x="707010" y="704827"/>
            <a:ext cx="9775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/>
              <a:t>Variables categóricas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2572F5C-E5DD-4E2D-A10E-4130CBC58EEE}"/>
              </a:ext>
            </a:extLst>
          </p:cNvPr>
          <p:cNvSpPr txBox="1"/>
          <p:nvPr/>
        </p:nvSpPr>
        <p:spPr>
          <a:xfrm>
            <a:off x="707010" y="1847654"/>
            <a:ext cx="10991653" cy="45243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Ahora en mi </a:t>
            </a:r>
            <a:r>
              <a:rPr lang="es-ES" sz="2400" dirty="0" err="1"/>
              <a:t>DataFrame</a:t>
            </a:r>
            <a:r>
              <a:rPr lang="es-ES" sz="2400" dirty="0"/>
              <a:t> además de variables numéricas, tengo variables categóricas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Las categorías NO se pueden ordenar, ni sumar, ni restar…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Ejemplo: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2400" dirty="0"/>
              <a:t>Columna ‘País’: ‘España’, ‘México’, ‘Portugal’, ’España’…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2400" dirty="0"/>
              <a:t>Columna ‘Color’: ‘Verde’, ‘Rojo’, ‘Azul’, ‘Rojo’, ‘Gris’…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s-ES" sz="2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2400" dirty="0"/>
              <a:t>No se ordenan numéricamente porque no se puede decir que una categoría sea mayor que otra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2400" dirty="0">
                <a:highlight>
                  <a:srgbClr val="00FFFF"/>
                </a:highlight>
              </a:rPr>
              <a:t>Atención: existen categorías cuya etiqueta es un número, pero siguen siendo categorías. Ejemplo: DNI sin letra, se refiere a una persona, un DNI  con un número alto NO vale más que un DNI con un valor bajo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35310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58BCF-7043-42DD-88A7-AEDAD4678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21" y="148309"/>
            <a:ext cx="10515600" cy="1325563"/>
          </a:xfrm>
        </p:spPr>
        <p:txBody>
          <a:bodyPr/>
          <a:lstStyle/>
          <a:p>
            <a:r>
              <a:rPr lang="es-ES" dirty="0" err="1"/>
              <a:t>Dummy</a:t>
            </a:r>
            <a:r>
              <a:rPr lang="es-ES" dirty="0"/>
              <a:t> </a:t>
            </a:r>
            <a:r>
              <a:rPr lang="es-ES" dirty="0" err="1"/>
              <a:t>trap</a:t>
            </a:r>
            <a:r>
              <a:rPr lang="es-ES" dirty="0"/>
              <a:t> variable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40F820-31C5-4FF0-A17F-9DF0B10E9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09" y="2141537"/>
            <a:ext cx="11528982" cy="4351338"/>
          </a:xfrm>
        </p:spPr>
        <p:txBody>
          <a:bodyPr>
            <a:normAutofit fontScale="92500"/>
          </a:bodyPr>
          <a:lstStyle/>
          <a:p>
            <a:r>
              <a:rPr lang="es-ES" dirty="0"/>
              <a:t>Supongamos que tengo dos variables, A y B, donde A es género masculino y B es género femenino. Claramente A+B=1 y B=1-A</a:t>
            </a:r>
          </a:p>
          <a:p>
            <a:r>
              <a:rPr lang="es-ES" dirty="0"/>
              <a:t>Quiero predecir c a partir de (</a:t>
            </a:r>
            <a:r>
              <a:rPr lang="es-ES" dirty="0" err="1"/>
              <a:t>a,b</a:t>
            </a:r>
            <a:r>
              <a:rPr lang="es-ES" dirty="0"/>
              <a:t>)</a:t>
            </a:r>
          </a:p>
          <a:p>
            <a:r>
              <a:rPr lang="es-ES" dirty="0"/>
              <a:t>c = W0 + W1 a + W2 b</a:t>
            </a:r>
          </a:p>
          <a:p>
            <a:r>
              <a:rPr lang="es-ES" dirty="0"/>
              <a:t>Mi modelo consiste en descubrir W0, W1 y W2</a:t>
            </a:r>
          </a:p>
          <a:p>
            <a:r>
              <a:rPr lang="es-ES" dirty="0">
                <a:highlight>
                  <a:srgbClr val="FF0000"/>
                </a:highlight>
              </a:rPr>
              <a:t>COLINEALIDAD: A y B son columnas COLINEALES</a:t>
            </a:r>
          </a:p>
          <a:p>
            <a:r>
              <a:rPr lang="es-ES" dirty="0"/>
              <a:t>c = W0 + W1 a + W2 (1-a) = W0+W2+ (W1-W2) a</a:t>
            </a:r>
          </a:p>
          <a:p>
            <a:r>
              <a:rPr lang="es-ES" dirty="0"/>
              <a:t>c = W0 + W1(1-b) + W2 b = W0 + W1 – W1b + W2b = W0 + W1+(W2-W1)b  </a:t>
            </a:r>
          </a:p>
          <a:p>
            <a:r>
              <a:rPr lang="es-ES" dirty="0"/>
              <a:t>(W0,W1,W2) = (1,2,3) = (4,-1,0) = (3,0,1) </a:t>
            </a:r>
            <a:r>
              <a:rPr lang="es-ES" dirty="0">
                <a:highlight>
                  <a:srgbClr val="FF0000"/>
                </a:highlight>
              </a:rPr>
              <a:t>Cualquiera de esos pesos son una solución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6CAF019-05A6-482F-AB6B-5F209DCF51E2}"/>
              </a:ext>
            </a:extLst>
          </p:cNvPr>
          <p:cNvSpPr txBox="1"/>
          <p:nvPr/>
        </p:nvSpPr>
        <p:spPr>
          <a:xfrm>
            <a:off x="7611358" y="607375"/>
            <a:ext cx="41572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Por sencillez de lectura uso </a:t>
            </a:r>
            <a:r>
              <a:rPr lang="es-ES" sz="2000" dirty="0" err="1"/>
              <a:t>a,b</a:t>
            </a:r>
            <a:r>
              <a:rPr lang="es-ES" sz="2000" dirty="0"/>
              <a:t> y c:</a:t>
            </a:r>
          </a:p>
          <a:p>
            <a:endParaRPr lang="es-ES" sz="2000" dirty="0"/>
          </a:p>
          <a:p>
            <a:r>
              <a:rPr lang="es-ES" sz="2000" dirty="0"/>
              <a:t>y = W0 + W1 x1 + W2 x2 + W3 x3</a:t>
            </a:r>
          </a:p>
          <a:p>
            <a:r>
              <a:rPr lang="es-ES" sz="2000" dirty="0"/>
              <a:t>c = W0 + W1 a + W2 b</a:t>
            </a:r>
          </a:p>
        </p:txBody>
      </p:sp>
    </p:spTree>
    <p:extLst>
      <p:ext uri="{BB962C8B-B14F-4D97-AF65-F5344CB8AC3E}">
        <p14:creationId xmlns:p14="http://schemas.microsoft.com/office/powerpoint/2010/main" val="333449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5B321-4D15-4EB8-B97B-CA64FFD0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</a:t>
            </a:r>
            <a:r>
              <a:rPr lang="es-ES" dirty="0" err="1"/>
              <a:t>Dummy</a:t>
            </a:r>
            <a:r>
              <a:rPr lang="es-ES" dirty="0"/>
              <a:t> </a:t>
            </a:r>
            <a:r>
              <a:rPr lang="es-ES" dirty="0" err="1"/>
              <a:t>encoder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65E695-9896-48BC-A2E2-7B08422AD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4858"/>
            <a:ext cx="11199829" cy="493369"/>
          </a:xfrm>
        </p:spPr>
        <p:txBody>
          <a:bodyPr/>
          <a:lstStyle/>
          <a:p>
            <a:r>
              <a:rPr lang="es-ES" sz="2400" dirty="0"/>
              <a:t>Como el </a:t>
            </a:r>
            <a:r>
              <a:rPr lang="es-ES" sz="2400" dirty="0" err="1"/>
              <a:t>One</a:t>
            </a:r>
            <a:r>
              <a:rPr lang="es-ES" sz="2400" dirty="0"/>
              <a:t>-Hot </a:t>
            </a:r>
            <a:r>
              <a:rPr lang="es-ES" sz="2400" dirty="0" err="1"/>
              <a:t>encoder</a:t>
            </a:r>
            <a:r>
              <a:rPr lang="es-ES" sz="2400" dirty="0"/>
              <a:t> pero </a:t>
            </a:r>
            <a:r>
              <a:rPr lang="es-ES" sz="2400" b="1" u="sng" dirty="0"/>
              <a:t>ELIMINANDO una columna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FE88313-A9E1-4D08-9EA9-B1779918B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41" y="2450495"/>
            <a:ext cx="2085975" cy="41338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6E72153-15D0-4108-AB69-60415032E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511" y="2388582"/>
            <a:ext cx="3486150" cy="42576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EDB9E72-486B-41D4-81E6-864F907C5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313" y="1871130"/>
            <a:ext cx="10401300" cy="3048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EE7F050-C011-4EB8-B0CD-6521ED0D37A2}"/>
              </a:ext>
            </a:extLst>
          </p:cNvPr>
          <p:cNvSpPr txBox="1"/>
          <p:nvPr/>
        </p:nvSpPr>
        <p:spPr>
          <a:xfrm>
            <a:off x="8323868" y="2743200"/>
            <a:ext cx="3170745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Esta codificación se usa MUCHO con categorías.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Usamos </a:t>
            </a:r>
            <a:r>
              <a:rPr lang="es-ES" dirty="0" err="1"/>
              <a:t>Dummy</a:t>
            </a:r>
            <a:r>
              <a:rPr lang="es-ES" dirty="0"/>
              <a:t>, </a:t>
            </a:r>
            <a:r>
              <a:rPr lang="es-ES" dirty="0" err="1"/>
              <a:t>One-hot</a:t>
            </a:r>
            <a:r>
              <a:rPr lang="es-ES" dirty="0"/>
              <a:t> generalmente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get_dummies</a:t>
            </a:r>
            <a:r>
              <a:rPr lang="es-ES" b="1" dirty="0"/>
              <a:t> NO te quita una columna por defecto, hay que decírselo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Recuerda: eliminar una columna TE AYUDA, no es ningún problema, ¡te evita problemas! </a:t>
            </a:r>
          </a:p>
        </p:txBody>
      </p:sp>
    </p:spTree>
    <p:extLst>
      <p:ext uri="{BB962C8B-B14F-4D97-AF65-F5344CB8AC3E}">
        <p14:creationId xmlns:p14="http://schemas.microsoft.com/office/powerpoint/2010/main" val="3424994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5B321-4D15-4EB8-B97B-CA64FFD0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</a:t>
            </a:r>
            <a:r>
              <a:rPr lang="es-ES" dirty="0" err="1"/>
              <a:t>Effect</a:t>
            </a:r>
            <a:r>
              <a:rPr lang="es-ES" dirty="0"/>
              <a:t> </a:t>
            </a:r>
            <a:r>
              <a:rPr lang="es-ES" dirty="0" err="1"/>
              <a:t>encoder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65E695-9896-48BC-A2E2-7B08422AD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4857"/>
            <a:ext cx="11199829" cy="5148017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s-ES" sz="2400" dirty="0"/>
          </a:p>
          <a:p>
            <a:r>
              <a:rPr lang="es-ES" sz="2400" dirty="0"/>
              <a:t>Cuando utilizamos un </a:t>
            </a:r>
            <a:r>
              <a:rPr lang="es-ES" sz="2400" dirty="0" err="1"/>
              <a:t>Dummy</a:t>
            </a:r>
            <a:r>
              <a:rPr lang="es-ES" sz="2400" dirty="0"/>
              <a:t> </a:t>
            </a:r>
            <a:r>
              <a:rPr lang="es-ES" sz="2400" dirty="0" err="1"/>
              <a:t>encoder</a:t>
            </a:r>
            <a:r>
              <a:rPr lang="es-ES" sz="2400" dirty="0"/>
              <a:t> y eliminamos una columna, lo que realmente estamos haciendo es poner a 0 una columna codificada entera.</a:t>
            </a:r>
          </a:p>
          <a:p>
            <a:r>
              <a:rPr lang="es-ES" sz="2400" dirty="0"/>
              <a:t>Si tuviéramos una columna que tuviese todos sus valores a 0, el </a:t>
            </a:r>
            <a:r>
              <a:rPr lang="es-ES" sz="2400" dirty="0" err="1"/>
              <a:t>Dummy</a:t>
            </a:r>
            <a:r>
              <a:rPr lang="es-ES" sz="2400" dirty="0"/>
              <a:t> </a:t>
            </a:r>
            <a:r>
              <a:rPr lang="es-ES" sz="2400" dirty="0" err="1"/>
              <a:t>encoder</a:t>
            </a:r>
            <a:r>
              <a:rPr lang="es-ES" sz="2400" dirty="0"/>
              <a:t> pensaría que es esa columna que hemos eliminado (la eliminada de referencia)</a:t>
            </a:r>
          </a:p>
          <a:p>
            <a:r>
              <a:rPr lang="es-ES" sz="2400" dirty="0"/>
              <a:t>Para poder distinguir entonces entre el caso de una columna que sean todo </a:t>
            </a:r>
            <a:r>
              <a:rPr lang="es-ES" sz="2400"/>
              <a:t>0 y la </a:t>
            </a:r>
            <a:r>
              <a:rPr lang="es-ES" sz="2400" dirty="0"/>
              <a:t>columna eliminada, el </a:t>
            </a:r>
            <a:r>
              <a:rPr lang="es-ES" sz="2400" dirty="0" err="1"/>
              <a:t>Effect</a:t>
            </a:r>
            <a:r>
              <a:rPr lang="es-ES" sz="2400" dirty="0"/>
              <a:t> </a:t>
            </a:r>
            <a:r>
              <a:rPr lang="es-ES" sz="2400" dirty="0" err="1"/>
              <a:t>encoder</a:t>
            </a:r>
            <a:r>
              <a:rPr lang="es-ES" sz="2400" dirty="0"/>
              <a:t> lo que hace es poner a -1 todos los valores de la columna de referencia. Ahora eliminamos una columna para tener soluciones únicas y además podemos distinguir si nos encontramos con una columna nula entera.</a:t>
            </a:r>
          </a:p>
          <a:p>
            <a:r>
              <a:rPr lang="es-ES" sz="2400" dirty="0"/>
              <a:t>El problema es que almacenar vectores muy grandes con -1 es mucho más costoso computacionalmente que poniendo la columna eliminada a 0</a:t>
            </a:r>
          </a:p>
          <a:p>
            <a:r>
              <a:rPr lang="es-ES" sz="2400" dirty="0"/>
              <a:t>Pandas NO USA </a:t>
            </a:r>
            <a:r>
              <a:rPr lang="es-ES" sz="2400" dirty="0" err="1"/>
              <a:t>Effect</a:t>
            </a:r>
            <a:r>
              <a:rPr lang="es-ES" sz="2400" dirty="0"/>
              <a:t> </a:t>
            </a:r>
            <a:r>
              <a:rPr lang="es-ES" sz="2400" dirty="0" err="1"/>
              <a:t>encoder</a:t>
            </a:r>
            <a:r>
              <a:rPr lang="es-ES" sz="2400" dirty="0"/>
              <a:t>, usa </a:t>
            </a:r>
            <a:r>
              <a:rPr lang="es-ES" sz="2400" dirty="0" err="1"/>
              <a:t>One-hot</a:t>
            </a:r>
            <a:r>
              <a:rPr lang="es-ES" sz="2400" dirty="0"/>
              <a:t> y </a:t>
            </a:r>
            <a:r>
              <a:rPr lang="es-ES" sz="2400" dirty="0" err="1"/>
              <a:t>Dummy</a:t>
            </a:r>
            <a:r>
              <a:rPr lang="es-ES" sz="2400" dirty="0"/>
              <a:t> si tú se lo indicas explícitamente</a:t>
            </a:r>
          </a:p>
        </p:txBody>
      </p:sp>
    </p:spTree>
    <p:extLst>
      <p:ext uri="{BB962C8B-B14F-4D97-AF65-F5344CB8AC3E}">
        <p14:creationId xmlns:p14="http://schemas.microsoft.com/office/powerpoint/2010/main" val="1133421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5B321-4D15-4EB8-B97B-CA64FFD0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Hash </a:t>
            </a:r>
            <a:r>
              <a:rPr lang="es-ES" dirty="0" err="1"/>
              <a:t>encoder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65E695-9896-48BC-A2E2-7B08422AD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4857"/>
            <a:ext cx="11199829" cy="5148017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sz="2400" dirty="0"/>
              <a:t>Cuando tenemos muchas etiquetas distintas en una columna (ahora no son 3 países, pensemos en gente haciendo </a:t>
            </a:r>
            <a:r>
              <a:rPr lang="es-ES" sz="2400" dirty="0" err="1"/>
              <a:t>click</a:t>
            </a:r>
            <a:r>
              <a:rPr lang="es-ES" sz="2400" dirty="0"/>
              <a:t> en anuncios de webs donde en el servidor final se guarda desde dónde se hizo </a:t>
            </a:r>
            <a:r>
              <a:rPr lang="es-ES" sz="2400" dirty="0" err="1"/>
              <a:t>click</a:t>
            </a:r>
            <a:r>
              <a:rPr lang="es-ES" sz="2400" dirty="0"/>
              <a:t> (dirección IP) origen y en qué anuncio.</a:t>
            </a:r>
          </a:p>
          <a:p>
            <a:r>
              <a:rPr lang="es-ES" sz="2400" dirty="0"/>
              <a:t>La combinación de IP y anuncios de millones de usuarios es MUY GRANDE</a:t>
            </a:r>
          </a:p>
          <a:p>
            <a:r>
              <a:rPr lang="es-ES" sz="2400" dirty="0"/>
              <a:t>Si usamos un </a:t>
            </a:r>
            <a:r>
              <a:rPr lang="es-ES" sz="2400" dirty="0" err="1"/>
              <a:t>Dummy</a:t>
            </a:r>
            <a:r>
              <a:rPr lang="es-ES" sz="2400" dirty="0"/>
              <a:t>, esa columna nos generaría millones de columnas (menos una), una por cada par usuario-anuncio abierto (¡menos un usuario-anuncio, que es un </a:t>
            </a:r>
            <a:r>
              <a:rPr lang="es-ES" sz="2400" dirty="0" err="1"/>
              <a:t>Dummy</a:t>
            </a:r>
            <a:r>
              <a:rPr lang="es-ES" sz="2400" dirty="0"/>
              <a:t> </a:t>
            </a:r>
            <a:r>
              <a:rPr lang="es-ES" sz="2400" dirty="0" err="1"/>
              <a:t>encoder</a:t>
            </a:r>
            <a:r>
              <a:rPr lang="es-ES" sz="2400" dirty="0"/>
              <a:t>!</a:t>
            </a:r>
          </a:p>
          <a:p>
            <a:r>
              <a:rPr lang="es-ES" sz="2400" dirty="0"/>
              <a:t>Esto serían demasiadas columnas nuevas</a:t>
            </a:r>
          </a:p>
          <a:p>
            <a:r>
              <a:rPr lang="es-ES" sz="2400" dirty="0"/>
              <a:t>Las funciones Hash son funciones matemáticas que de un espacio de entrada muy grande, mapean en un espacio de salida mucho más reducido</a:t>
            </a:r>
          </a:p>
          <a:p>
            <a:r>
              <a:rPr lang="es-ES" sz="2400" dirty="0"/>
              <a:t>Evidentemente varias entradas se mapean en el mismo valor de salida</a:t>
            </a:r>
          </a:p>
          <a:p>
            <a:r>
              <a:rPr lang="es-ES" sz="2400" dirty="0"/>
              <a:t>Siempre que introduces una entrada, te genera la misma salida</a:t>
            </a:r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4285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5B321-4D15-4EB8-B97B-CA64FFD0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Estadístico de etiqueta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65E695-9896-48BC-A2E2-7B08422AD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4857"/>
            <a:ext cx="11199829" cy="5148017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sz="2400" dirty="0"/>
              <a:t>Otra forma de trabajar cuando tenemos MUCHAS etiquetas es asociando algún estadístico a esa etiqueta.</a:t>
            </a:r>
          </a:p>
          <a:p>
            <a:r>
              <a:rPr lang="es-ES" sz="2400" dirty="0"/>
              <a:t>Así de UNA etiqueta generamos UN NÚMERO</a:t>
            </a:r>
          </a:p>
          <a:p>
            <a:r>
              <a:rPr lang="es-ES" sz="2400" dirty="0"/>
              <a:t>Tenemos que recordar primero un poco de…</a:t>
            </a:r>
          </a:p>
          <a:p>
            <a:pPr lvl="1"/>
            <a:r>
              <a:rPr lang="es-ES" sz="2800" dirty="0">
                <a:highlight>
                  <a:srgbClr val="00FF00"/>
                </a:highlight>
              </a:rPr>
              <a:t>PROBABILIDAD CONDICIONADA</a:t>
            </a:r>
          </a:p>
          <a:p>
            <a:pPr lvl="1"/>
            <a:r>
              <a:rPr lang="es-ES" sz="2800" dirty="0"/>
              <a:t>Tenemos dos usuarios: Juan y Ana; ambos hacen </a:t>
            </a:r>
            <a:r>
              <a:rPr lang="es-ES" sz="2800" dirty="0" err="1"/>
              <a:t>click</a:t>
            </a:r>
            <a:r>
              <a:rPr lang="es-ES" sz="2800" dirty="0"/>
              <a:t> en anuncios.</a:t>
            </a:r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click|Juan</a:t>
            </a:r>
            <a:r>
              <a:rPr lang="es-ES" sz="2800" dirty="0"/>
              <a:t>)</a:t>
            </a:r>
            <a:r>
              <a:rPr lang="es-ES" sz="2800" dirty="0">
                <a:sym typeface="Wingdings" panose="05000000000000000000" pitchFamily="2" charset="2"/>
              </a:rPr>
              <a:t>probabilidad de hacer </a:t>
            </a:r>
            <a:r>
              <a:rPr lang="es-ES" sz="2800" dirty="0" err="1">
                <a:sym typeface="Wingdings" panose="05000000000000000000" pitchFamily="2" charset="2"/>
              </a:rPr>
              <a:t>click</a:t>
            </a:r>
            <a:r>
              <a:rPr lang="es-ES" sz="2800" dirty="0">
                <a:sym typeface="Wingdings" panose="05000000000000000000" pitchFamily="2" charset="2"/>
              </a:rPr>
              <a:t> si SÉ QUE ES JUAN</a:t>
            </a:r>
            <a:endParaRPr lang="es-ES" sz="2800" dirty="0"/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click|Ana</a:t>
            </a:r>
            <a:r>
              <a:rPr lang="es-ES" sz="2800" dirty="0"/>
              <a:t>)</a:t>
            </a:r>
            <a:r>
              <a:rPr lang="es-ES" sz="2800" dirty="0">
                <a:sym typeface="Wingdings" panose="05000000000000000000" pitchFamily="2" charset="2"/>
              </a:rPr>
              <a:t>probabilidad de hacer </a:t>
            </a:r>
            <a:r>
              <a:rPr lang="es-ES" sz="2800" dirty="0" err="1">
                <a:sym typeface="Wingdings" panose="05000000000000000000" pitchFamily="2" charset="2"/>
              </a:rPr>
              <a:t>click</a:t>
            </a:r>
            <a:r>
              <a:rPr lang="es-ES" sz="2800" dirty="0">
                <a:sym typeface="Wingdings" panose="05000000000000000000" pitchFamily="2" charset="2"/>
              </a:rPr>
              <a:t> si SÉ QUE ES ANA</a:t>
            </a:r>
            <a:endParaRPr lang="es-ES" sz="2800" dirty="0"/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Ana|click</a:t>
            </a:r>
            <a:r>
              <a:rPr lang="es-ES" sz="2800" dirty="0"/>
              <a:t>)</a:t>
            </a:r>
            <a:r>
              <a:rPr lang="es-ES" sz="2800" dirty="0">
                <a:sym typeface="Wingdings" panose="05000000000000000000" pitchFamily="2" charset="2"/>
              </a:rPr>
              <a:t>probabilidad de ser Ana si SÉ QUE HA HECHO CLICK</a:t>
            </a:r>
            <a:endParaRPr lang="es-ES" sz="2800" dirty="0"/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Juan|click</a:t>
            </a:r>
            <a:r>
              <a:rPr lang="es-ES" sz="2800" dirty="0"/>
              <a:t>)</a:t>
            </a:r>
            <a:r>
              <a:rPr lang="es-ES" sz="2800" dirty="0">
                <a:sym typeface="Wingdings" panose="05000000000000000000" pitchFamily="2" charset="2"/>
              </a:rPr>
              <a:t>probabilidad de ser Juan si SÉ QUE HA HECHO CLICK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927038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5B321-4D15-4EB8-B97B-CA64FFD0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Estadístico de etiqueta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65E695-9896-48BC-A2E2-7B08422AD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581"/>
            <a:ext cx="11199829" cy="5182549"/>
          </a:xfrm>
          <a:ln w="28575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lvl="1"/>
            <a:r>
              <a:rPr lang="es-ES" sz="2800" dirty="0">
                <a:highlight>
                  <a:srgbClr val="00FF00"/>
                </a:highlight>
              </a:rPr>
              <a:t>Teorema de Bayes </a:t>
            </a:r>
            <a:r>
              <a:rPr lang="es-ES" sz="2800">
                <a:highlight>
                  <a:srgbClr val="00FF00"/>
                </a:highlight>
              </a:rPr>
              <a:t>(columnas x </a:t>
            </a:r>
            <a:r>
              <a:rPr lang="es-ES" sz="2800" dirty="0">
                <a:highlight>
                  <a:srgbClr val="00FF00"/>
                </a:highlight>
              </a:rPr>
              <a:t>independientes)</a:t>
            </a:r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Clase|x</a:t>
            </a:r>
            <a:r>
              <a:rPr lang="es-ES" sz="2800" dirty="0"/>
              <a:t>) = (P(Clase) P(</a:t>
            </a:r>
            <a:r>
              <a:rPr lang="es-ES" sz="2800" dirty="0" err="1"/>
              <a:t>x|Clase</a:t>
            </a:r>
            <a:r>
              <a:rPr lang="es-ES" sz="2800" dirty="0"/>
              <a:t>) ) / sum clases (P(Clase) P(</a:t>
            </a:r>
            <a:r>
              <a:rPr lang="es-ES" sz="2800" dirty="0" err="1"/>
              <a:t>x|Clase</a:t>
            </a:r>
            <a:r>
              <a:rPr lang="es-ES" sz="2800" dirty="0"/>
              <a:t>)) </a:t>
            </a:r>
          </a:p>
          <a:p>
            <a:pPr lvl="1"/>
            <a:endParaRPr lang="es-ES" sz="2800" dirty="0"/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Clase|x</a:t>
            </a:r>
            <a:r>
              <a:rPr lang="es-ES" sz="2800" dirty="0"/>
              <a:t>) </a:t>
            </a:r>
            <a:r>
              <a:rPr lang="es-ES" sz="2800" dirty="0">
                <a:sym typeface="Wingdings" panose="05000000000000000000" pitchFamily="2" charset="2"/>
              </a:rPr>
              <a:t> </a:t>
            </a:r>
            <a:r>
              <a:rPr lang="es-ES" sz="2800" dirty="0"/>
              <a:t>probabilidad a posteriori</a:t>
            </a:r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x|Clase</a:t>
            </a:r>
            <a:r>
              <a:rPr lang="es-ES" sz="2800" dirty="0"/>
              <a:t>) </a:t>
            </a:r>
            <a:r>
              <a:rPr lang="es-ES" sz="2800" dirty="0">
                <a:sym typeface="Wingdings" panose="05000000000000000000" pitchFamily="2" charset="2"/>
              </a:rPr>
              <a:t> </a:t>
            </a:r>
            <a:r>
              <a:rPr lang="es-ES" sz="2800" dirty="0"/>
              <a:t>probabilidad a priori</a:t>
            </a:r>
          </a:p>
          <a:p>
            <a:pPr lvl="1"/>
            <a:r>
              <a:rPr lang="es-ES" sz="2800" dirty="0"/>
              <a:t>P(Clase) </a:t>
            </a:r>
            <a:r>
              <a:rPr lang="es-ES" sz="2800" dirty="0">
                <a:sym typeface="Wingdings" panose="05000000000000000000" pitchFamily="2" charset="2"/>
              </a:rPr>
              <a:t> </a:t>
            </a:r>
            <a:r>
              <a:rPr lang="es-ES" sz="2800" dirty="0"/>
              <a:t>probabilidad de clase</a:t>
            </a:r>
          </a:p>
          <a:p>
            <a:pPr lvl="1"/>
            <a:r>
              <a:rPr lang="es-ES" sz="2800" dirty="0"/>
              <a:t>sum clases ( P(</a:t>
            </a:r>
            <a:r>
              <a:rPr lang="es-ES" sz="2800" dirty="0" err="1"/>
              <a:t>x|Clase</a:t>
            </a:r>
            <a:r>
              <a:rPr lang="es-ES" sz="2800" dirty="0"/>
              <a:t>) P(Clase) ) </a:t>
            </a:r>
            <a:r>
              <a:rPr lang="es-ES" sz="2800" dirty="0">
                <a:sym typeface="Wingdings" panose="05000000000000000000" pitchFamily="2" charset="2"/>
              </a:rPr>
              <a:t> constante normalización</a:t>
            </a:r>
            <a:endParaRPr lang="es-ES" sz="2800" dirty="0"/>
          </a:p>
          <a:p>
            <a:pPr lvl="1"/>
            <a:endParaRPr lang="es-ES" sz="2800" dirty="0"/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click|Juan</a:t>
            </a:r>
            <a:r>
              <a:rPr lang="es-ES" sz="2800" dirty="0"/>
              <a:t>)</a:t>
            </a:r>
            <a:r>
              <a:rPr lang="es-ES" sz="2800" dirty="0">
                <a:sym typeface="Wingdings" panose="05000000000000000000" pitchFamily="2" charset="2"/>
              </a:rPr>
              <a:t>probabilidad a priori Clase = Juan</a:t>
            </a:r>
            <a:endParaRPr lang="es-ES" sz="2800" dirty="0"/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click|Ana</a:t>
            </a:r>
            <a:r>
              <a:rPr lang="es-ES" sz="2800" dirty="0"/>
              <a:t>)</a:t>
            </a:r>
            <a:r>
              <a:rPr lang="es-ES" sz="2800" dirty="0">
                <a:sym typeface="Wingdings" panose="05000000000000000000" pitchFamily="2" charset="2"/>
              </a:rPr>
              <a:t>probabilidad a priori Clase = Ana</a:t>
            </a:r>
            <a:endParaRPr lang="es-ES" sz="2800" dirty="0"/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Ana|click</a:t>
            </a:r>
            <a:r>
              <a:rPr lang="es-ES" sz="2800" dirty="0"/>
              <a:t>)</a:t>
            </a:r>
            <a:r>
              <a:rPr lang="es-ES" sz="2800" dirty="0">
                <a:sym typeface="Wingdings" panose="05000000000000000000" pitchFamily="2" charset="2"/>
              </a:rPr>
              <a:t>probabilidad a posteriori Clase = Ana</a:t>
            </a:r>
            <a:endParaRPr lang="es-ES" sz="2800" dirty="0"/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Juan|click</a:t>
            </a:r>
            <a:r>
              <a:rPr lang="es-ES" sz="2800" dirty="0"/>
              <a:t>)</a:t>
            </a:r>
            <a:r>
              <a:rPr lang="es-ES" sz="2800" dirty="0">
                <a:sym typeface="Wingdings" panose="05000000000000000000" pitchFamily="2" charset="2"/>
              </a:rPr>
              <a:t>probabilidad a posteriori Clase = Juan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303041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3D07E-37C4-46B3-BFC2-CEBDC1B8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Estadístico de etiqueta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BB5C3F0-9162-449D-A5D7-6159A3916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36" y="1690688"/>
            <a:ext cx="4067175" cy="1571625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91420FE6-72EC-41EE-909F-5AD8DC40B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2313"/>
            <a:ext cx="11199829" cy="3390817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lvl="1"/>
            <a:r>
              <a:rPr lang="es-ES" sz="2800" dirty="0"/>
              <a:t>Clases = Juan, Ana </a:t>
            </a:r>
          </a:p>
          <a:p>
            <a:pPr lvl="1"/>
            <a:r>
              <a:rPr lang="es-ES" sz="2800" dirty="0"/>
              <a:t>x = hacer </a:t>
            </a:r>
            <a:r>
              <a:rPr lang="es-ES" sz="2800" dirty="0" err="1"/>
              <a:t>click</a:t>
            </a:r>
            <a:endParaRPr lang="es-ES" sz="2800" dirty="0"/>
          </a:p>
          <a:p>
            <a:pPr lvl="1"/>
            <a:endParaRPr lang="es-ES" sz="2800" dirty="0"/>
          </a:p>
          <a:p>
            <a:pPr lvl="1"/>
            <a:r>
              <a:rPr lang="es-ES" sz="2800" dirty="0"/>
              <a:t>P(Juan) = ½</a:t>
            </a:r>
          </a:p>
          <a:p>
            <a:pPr lvl="1"/>
            <a:r>
              <a:rPr lang="es-ES" sz="2800" dirty="0"/>
              <a:t>P(Ana) = ½</a:t>
            </a:r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click|Juan</a:t>
            </a:r>
            <a:r>
              <a:rPr lang="es-ES" sz="2800" dirty="0"/>
              <a:t>) = 7 / 28 = 0,25</a:t>
            </a:r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click|Ana</a:t>
            </a:r>
            <a:r>
              <a:rPr lang="es-ES" sz="2800" dirty="0"/>
              <a:t>) </a:t>
            </a:r>
            <a:r>
              <a:rPr lang="es-ES" sz="2800" dirty="0">
                <a:sym typeface="Wingdings" panose="05000000000000000000" pitchFamily="2" charset="2"/>
              </a:rPr>
              <a:t>= 3/19 = 0,16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19858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3D07E-37C4-46B3-BFC2-CEBDC1B8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Estadístico de etiqueta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BB5C3F0-9162-449D-A5D7-6159A3916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36" y="1690688"/>
            <a:ext cx="4067175" cy="1571625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91420FE6-72EC-41EE-909F-5AD8DC40B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2313"/>
            <a:ext cx="11199829" cy="3390817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lvl="1"/>
            <a:r>
              <a:rPr lang="es-ES" sz="2800" dirty="0" err="1"/>
              <a:t>Naive</a:t>
            </a:r>
            <a:r>
              <a:rPr lang="es-ES" sz="2800" dirty="0"/>
              <a:t> Bayes (suponemos las clases independientes y la constante de normalización se calcula entonces como una suma del numerador aplicado en cada clase)</a:t>
            </a:r>
          </a:p>
          <a:p>
            <a:pPr lvl="1"/>
            <a:endParaRPr lang="es-ES" sz="2800" dirty="0"/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Juan|click</a:t>
            </a:r>
            <a:r>
              <a:rPr lang="es-ES" sz="2800" dirty="0"/>
              <a:t>) = (0,25 x ½ ) / (0,25 x ½ + 0,16 x ½ ) = 0,61</a:t>
            </a:r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Ana|click</a:t>
            </a:r>
            <a:r>
              <a:rPr lang="es-ES" sz="2800" dirty="0"/>
              <a:t>) </a:t>
            </a:r>
            <a:r>
              <a:rPr lang="es-ES" sz="2800" dirty="0">
                <a:sym typeface="Wingdings" panose="05000000000000000000" pitchFamily="2" charset="2"/>
              </a:rPr>
              <a:t>= (0,16 x ½) / (0,25 x ½ + 0,16 x ½) = 0,39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23783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3D07E-37C4-46B3-BFC2-CEBDC1B8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Estadístico de etiqueta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91420FE6-72EC-41EE-909F-5AD8DC40B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085" y="1690688"/>
            <a:ext cx="11199829" cy="4380174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lvl="1"/>
            <a:r>
              <a:rPr lang="es-ES" sz="2800" dirty="0"/>
              <a:t>Ahora puedo añadir columnas con estadísticos que dependen de las etiquetas (‘Juan’, y ‘Ana’), pero se genera una columna por estadístico.</a:t>
            </a:r>
          </a:p>
          <a:p>
            <a:pPr lvl="1"/>
            <a:r>
              <a:rPr lang="es-ES" sz="2800" dirty="0"/>
              <a:t>Supongamos que tengo 1000 nombres, NO se van a generar 999 columnas como con el </a:t>
            </a:r>
            <a:r>
              <a:rPr lang="es-ES" sz="2800" dirty="0" err="1"/>
              <a:t>Dummy</a:t>
            </a:r>
            <a:r>
              <a:rPr lang="es-ES" sz="2800" dirty="0"/>
              <a:t>, si incluyo la probabilidad a priori se me genera UNA COLUMNA con mil filas, si añado la probabilidad a posteriori, se me genera OTRA columna con mil filas, si añado la probabilidad de clase, se me genera OTRA columna con mil filas…</a:t>
            </a:r>
          </a:p>
          <a:p>
            <a:pPr lvl="1"/>
            <a:r>
              <a:rPr lang="es-ES" sz="2800" dirty="0"/>
              <a:t>Ya no me aparecen muchas columnas por tener muchas etiquetas</a:t>
            </a:r>
          </a:p>
          <a:p>
            <a:pPr lvl="1"/>
            <a:r>
              <a:rPr lang="es-ES" sz="2800" dirty="0"/>
              <a:t>Añadiré los estadísticos que vienen de las etiquetas que me interesen (existen más </a:t>
            </a:r>
            <a:r>
              <a:rPr lang="es-ES" sz="2800"/>
              <a:t>estadísticos), evitando </a:t>
            </a:r>
            <a:r>
              <a:rPr lang="es-ES" sz="2800" dirty="0"/>
              <a:t>después las </a:t>
            </a:r>
            <a:r>
              <a:rPr lang="es-ES" sz="2800"/>
              <a:t>propias etiquetas.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96224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BC52AAE-E03C-4A2E-9BD5-30762487B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45" y="866137"/>
            <a:ext cx="5419725" cy="43338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2E7A8BA-2AD9-450C-81C5-4A1B677F7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642" y="2484896"/>
            <a:ext cx="3400425" cy="14287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69D8A3-22F5-4143-8F5A-B0841E31E0AC}"/>
              </a:ext>
            </a:extLst>
          </p:cNvPr>
          <p:cNvSpPr txBox="1"/>
          <p:nvPr/>
        </p:nvSpPr>
        <p:spPr>
          <a:xfrm>
            <a:off x="8213642" y="4105374"/>
            <a:ext cx="3685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Ojo: pandas por defecto entiende que un número es de tipo numérico. Si un número es una categoría, tenemos que decírselo nosotros explícitamente. Los </a:t>
            </a:r>
            <a:r>
              <a:rPr lang="es-ES" b="1" dirty="0" err="1"/>
              <a:t>strings</a:t>
            </a:r>
            <a:r>
              <a:rPr lang="es-ES" b="1" dirty="0"/>
              <a:t> son de tipo objeto.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042223A-D033-4D45-A06B-D272AC750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8331" y="1995242"/>
            <a:ext cx="23526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5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369D5F2-789B-483D-9C6F-3F665D746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452" y="1738310"/>
            <a:ext cx="6257925" cy="5810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0403987-6EDC-44EB-ABD3-7AB5A021F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452" y="2432802"/>
            <a:ext cx="1447800" cy="39052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9751B85-DB9A-4CFE-9DEF-E3A3134B0F26}"/>
              </a:ext>
            </a:extLst>
          </p:cNvPr>
          <p:cNvSpPr txBox="1"/>
          <p:nvPr/>
        </p:nvSpPr>
        <p:spPr>
          <a:xfrm>
            <a:off x="5191763" y="3247533"/>
            <a:ext cx="3685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Ahora en el DNI hemos cambiado el tipo de int64 a </a:t>
            </a:r>
            <a:r>
              <a:rPr lang="es-ES" b="1" dirty="0" err="1"/>
              <a:t>str</a:t>
            </a:r>
            <a:r>
              <a:rPr lang="es-ES" b="1" dirty="0"/>
              <a:t>.</a:t>
            </a:r>
          </a:p>
          <a:p>
            <a:endParaRPr lang="es-ES" b="1" dirty="0"/>
          </a:p>
          <a:p>
            <a:r>
              <a:rPr lang="es-ES" b="1" dirty="0"/>
              <a:t>Vemos que ya es de tipo O (objeto) </a:t>
            </a:r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9624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E1F30-C76E-4C16-BAB1-4D08CB43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Codificación de categorías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1812C-D953-40D1-9F55-E43B0706EF2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  <a:prstDash val="dash"/>
          </a:ln>
        </p:spPr>
        <p:txBody>
          <a:bodyPr>
            <a:normAutofit fontScale="92500" lnSpcReduction="20000"/>
          </a:bodyPr>
          <a:lstStyle/>
          <a:p>
            <a:r>
              <a:rPr lang="es-ES" dirty="0"/>
              <a:t>Un codificador lo que hace es asociar una categoría a un número, respetando </a:t>
            </a:r>
            <a:r>
              <a:rPr lang="es-ES" b="1" dirty="0"/>
              <a:t>NO darle más peso a una etiqueta que a otra </a:t>
            </a:r>
            <a:r>
              <a:rPr lang="es-ES" dirty="0"/>
              <a:t>(si las etiquetas no lo tienen; “primero”, ”segundo”, “tercero” sí tienen un orden y puedo codificar 1, 2, 3)</a:t>
            </a:r>
          </a:p>
          <a:p>
            <a:r>
              <a:rPr lang="es-ES" dirty="0"/>
              <a:t>Vamos a aprender 5 formas distintas en las que se puede codificar: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One-hot</a:t>
            </a:r>
            <a:endParaRPr lang="es-E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Dummy</a:t>
            </a:r>
            <a:endParaRPr lang="es-E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Effect</a:t>
            </a:r>
            <a:endParaRPr lang="es-E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Hash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Estadístico de etiqueta</a:t>
            </a:r>
          </a:p>
          <a:p>
            <a:pPr lvl="1"/>
            <a:endParaRPr lang="es-ES" dirty="0"/>
          </a:p>
          <a:p>
            <a:r>
              <a:rPr lang="es-ES" dirty="0"/>
              <a:t>Nos interesa manejar números porque los ordenadores trabajan muy bien con números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375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5B321-4D15-4EB8-B97B-CA64FFD0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</a:t>
            </a:r>
            <a:r>
              <a:rPr lang="es-ES" dirty="0" err="1"/>
              <a:t>One</a:t>
            </a:r>
            <a:r>
              <a:rPr lang="es-ES" dirty="0"/>
              <a:t>-Hot </a:t>
            </a:r>
            <a:r>
              <a:rPr lang="es-ES" dirty="0" err="1"/>
              <a:t>encoder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65E695-9896-48BC-A2E2-7B08422AD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4858"/>
            <a:ext cx="11199829" cy="493369"/>
          </a:xfrm>
        </p:spPr>
        <p:txBody>
          <a:bodyPr/>
          <a:lstStyle/>
          <a:p>
            <a:r>
              <a:rPr lang="es-ES" sz="2400" dirty="0"/>
              <a:t>Cada valor distinto dentro de la columna se convierte en una nueva columna binaria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4BD88D-559B-417E-95F0-ACA18CA0B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593" y="2465078"/>
            <a:ext cx="4524375" cy="42195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FE88313-A9E1-4D08-9EA9-B1779918B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341" y="2450495"/>
            <a:ext cx="2085975" cy="41338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0B3FAE4-831B-40FA-BFF5-C74B2C477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044" y="1994490"/>
            <a:ext cx="72294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1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5B321-4D15-4EB8-B97B-CA64FFD0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</a:t>
            </a:r>
            <a:r>
              <a:rPr lang="es-ES" dirty="0" err="1"/>
              <a:t>One</a:t>
            </a:r>
            <a:r>
              <a:rPr lang="es-ES" dirty="0"/>
              <a:t>-Hot </a:t>
            </a:r>
            <a:r>
              <a:rPr lang="es-ES" dirty="0" err="1"/>
              <a:t>encoder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65E695-9896-48BC-A2E2-7B08422AD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528"/>
            <a:ext cx="11199829" cy="2774655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s-ES" sz="2400" dirty="0"/>
              <a:t>Podría colocar las columnas </a:t>
            </a:r>
            <a:r>
              <a:rPr lang="es-ES" sz="2400" dirty="0" err="1"/>
              <a:t>Viaje_España</a:t>
            </a:r>
            <a:r>
              <a:rPr lang="es-ES" sz="2400" dirty="0"/>
              <a:t>, </a:t>
            </a:r>
            <a:r>
              <a:rPr lang="es-ES" sz="2400" dirty="0" err="1"/>
              <a:t>Viaje_Francia</a:t>
            </a:r>
            <a:r>
              <a:rPr lang="es-ES" sz="2400" dirty="0"/>
              <a:t> y </a:t>
            </a:r>
            <a:r>
              <a:rPr lang="es-ES" sz="2400" dirty="0" err="1"/>
              <a:t>Viaje_Portugal</a:t>
            </a:r>
            <a:r>
              <a:rPr lang="es-ES" sz="2400" dirty="0"/>
              <a:t> en el orden que quisiera (España-Francia-Portugal o Francia-Portugal-España o Portugal-Francia-España…) nota que cada país </a:t>
            </a:r>
            <a:r>
              <a:rPr lang="es-ES" sz="2400" b="1" dirty="0"/>
              <a:t>SOLO AFECTA A UNA DE LAS COLUMNAS</a:t>
            </a:r>
          </a:p>
          <a:p>
            <a:r>
              <a:rPr lang="es-ES" sz="2400" dirty="0"/>
              <a:t>De este modo, poniendo a UNO solo a una columna y las demás a CERO, NO estoy diciendo que un país valga más que otro, solo estoy marcando en esas columnas desplegadas el valor de la fila en la columna con las etiquetas</a:t>
            </a:r>
          </a:p>
          <a:p>
            <a:r>
              <a:rPr lang="es-ES" sz="2400" dirty="0"/>
              <a:t>¡Acabamos de codificar etiquetas de forma numérica y sin ponderar más unas etiquetas que otras!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F971E60-6394-475D-8EE7-A798D7F276AB}"/>
              </a:ext>
            </a:extLst>
          </p:cNvPr>
          <p:cNvSpPr txBox="1"/>
          <p:nvPr/>
        </p:nvSpPr>
        <p:spPr>
          <a:xfrm>
            <a:off x="838200" y="4524866"/>
            <a:ext cx="11199828" cy="160043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INCONVENIENTE (¡PELIGRO!, ¡PELIGRO!)</a:t>
            </a:r>
            <a:endParaRPr lang="es-ES" dirty="0"/>
          </a:p>
          <a:p>
            <a:pPr algn="ctr"/>
            <a:r>
              <a:rPr lang="es-ES" sz="6600" dirty="0"/>
              <a:t>DUMMY VARIABLE TRAP</a:t>
            </a:r>
          </a:p>
        </p:txBody>
      </p:sp>
    </p:spTree>
    <p:extLst>
      <p:ext uri="{BB962C8B-B14F-4D97-AF65-F5344CB8AC3E}">
        <p14:creationId xmlns:p14="http://schemas.microsoft.com/office/powerpoint/2010/main" val="316409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C7CD0-34F7-4699-B90A-1F6EBE68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Dummy</a:t>
            </a:r>
            <a:r>
              <a:rPr lang="es-ES" dirty="0"/>
              <a:t> variable </a:t>
            </a:r>
            <a:r>
              <a:rPr lang="es-ES" dirty="0" err="1"/>
              <a:t>trap</a:t>
            </a:r>
            <a:br>
              <a:rPr lang="es-ES" dirty="0"/>
            </a:br>
            <a:r>
              <a:rPr lang="es-ES" sz="2800" dirty="0"/>
              <a:t>(</a:t>
            </a:r>
            <a:r>
              <a:rPr lang="es-ES" sz="2800" u="sng" dirty="0"/>
              <a:t>la trampa de la variable </a:t>
            </a:r>
            <a:r>
              <a:rPr lang="es-ES" sz="2800" u="sng" dirty="0" err="1"/>
              <a:t>dummy</a:t>
            </a:r>
            <a:r>
              <a:rPr lang="es-ES" sz="2800" u="sng" dirty="0"/>
              <a:t>)</a:t>
            </a:r>
            <a:endParaRPr lang="es-ES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1A66BD-C843-4176-A4E7-5DEAC60F0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8" y="1929320"/>
            <a:ext cx="10515600" cy="4351338"/>
          </a:xfrm>
        </p:spPr>
        <p:txBody>
          <a:bodyPr/>
          <a:lstStyle/>
          <a:p>
            <a:r>
              <a:rPr lang="es-ES" dirty="0"/>
              <a:t>En </a:t>
            </a:r>
            <a:r>
              <a:rPr lang="es-ES" dirty="0" err="1"/>
              <a:t>One-hot</a:t>
            </a:r>
            <a:r>
              <a:rPr lang="es-ES" dirty="0"/>
              <a:t> </a:t>
            </a:r>
            <a:r>
              <a:rPr lang="es-ES" dirty="0" err="1"/>
              <a:t>encoder</a:t>
            </a:r>
            <a:r>
              <a:rPr lang="es-ES" dirty="0"/>
              <a:t>, si utilizo todos los valores únicos de la etiqueta (España, Francia, Portugal) estoy utilizando una columna REDUNDANTE, porque siempre hay una columna que se puede obtener como combinación lineal del resto.</a:t>
            </a:r>
          </a:p>
          <a:p>
            <a:endParaRPr lang="es-ES" dirty="0"/>
          </a:p>
          <a:p>
            <a:r>
              <a:rPr lang="es-ES" dirty="0"/>
              <a:t>Ejemplo: </a:t>
            </a:r>
          </a:p>
          <a:p>
            <a:pPr lvl="1"/>
            <a:r>
              <a:rPr lang="es-ES" dirty="0"/>
              <a:t>Portugal es 1</a:t>
            </a:r>
            <a:r>
              <a:rPr lang="es-ES" dirty="0">
                <a:sym typeface="Wingdings" panose="05000000000000000000" pitchFamily="2" charset="2"/>
              </a:rPr>
              <a:t> si no es España ni Francia (si España y Francia son 0)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Francia  si no es Portugal ni España (si Portugal y España son 0)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España  si no es Francia ni Portugal (si Francia y Portugal son 0)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4388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40DCD-E6AD-4F9D-B20B-D965FEF3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Dummy</a:t>
            </a:r>
            <a:r>
              <a:rPr lang="es-ES" dirty="0"/>
              <a:t> variable </a:t>
            </a:r>
            <a:r>
              <a:rPr lang="es-ES" dirty="0" err="1"/>
              <a:t>trap</a:t>
            </a: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5E9EF1B-5932-4356-A7CF-521CADBAD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8" y="1532241"/>
            <a:ext cx="10515600" cy="879868"/>
          </a:xfrm>
        </p:spPr>
        <p:txBody>
          <a:bodyPr/>
          <a:lstStyle/>
          <a:p>
            <a:r>
              <a:rPr lang="es-ES" dirty="0"/>
              <a:t>Ejemplo: </a:t>
            </a:r>
          </a:p>
          <a:p>
            <a:pPr lvl="1"/>
            <a:r>
              <a:rPr lang="es-ES" dirty="0"/>
              <a:t>Portugal = NOT( España OR Francia)</a:t>
            </a:r>
            <a:endParaRPr lang="es-ES" dirty="0">
              <a:sym typeface="Wingdings" panose="05000000000000000000" pitchFamily="2" charset="2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18C30AE-A896-4271-84DE-C3057B8FB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2109"/>
            <a:ext cx="9229725" cy="3333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B7CDF1D-EF7E-42AA-9285-972A0998E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829" y="3150038"/>
            <a:ext cx="1044162" cy="277177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D3A5355-44CC-41A5-8CB1-417B22179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423" y="3350350"/>
            <a:ext cx="1600200" cy="27717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49FE3AB-BE99-4D9B-A5E1-AD07923DF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7099" y="3061752"/>
            <a:ext cx="1066800" cy="3048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E4B7A51-52ED-479A-925C-A27FDA5235FE}"/>
              </a:ext>
            </a:extLst>
          </p:cNvPr>
          <p:cNvSpPr txBox="1"/>
          <p:nvPr/>
        </p:nvSpPr>
        <p:spPr>
          <a:xfrm>
            <a:off x="5373277" y="2963672"/>
            <a:ext cx="5840299" cy="1231106"/>
          </a:xfrm>
          <a:custGeom>
            <a:avLst/>
            <a:gdLst>
              <a:gd name="connsiteX0" fmla="*/ 0 w 5840299"/>
              <a:gd name="connsiteY0" fmla="*/ 0 h 1231106"/>
              <a:gd name="connsiteX1" fmla="*/ 700836 w 5840299"/>
              <a:gd name="connsiteY1" fmla="*/ 0 h 1231106"/>
              <a:gd name="connsiteX2" fmla="*/ 1168060 w 5840299"/>
              <a:gd name="connsiteY2" fmla="*/ 0 h 1231106"/>
              <a:gd name="connsiteX3" fmla="*/ 1635284 w 5840299"/>
              <a:gd name="connsiteY3" fmla="*/ 0 h 1231106"/>
              <a:gd name="connsiteX4" fmla="*/ 2336120 w 5840299"/>
              <a:gd name="connsiteY4" fmla="*/ 0 h 1231106"/>
              <a:gd name="connsiteX5" fmla="*/ 2803344 w 5840299"/>
              <a:gd name="connsiteY5" fmla="*/ 0 h 1231106"/>
              <a:gd name="connsiteX6" fmla="*/ 3445776 w 5840299"/>
              <a:gd name="connsiteY6" fmla="*/ 0 h 1231106"/>
              <a:gd name="connsiteX7" fmla="*/ 4088209 w 5840299"/>
              <a:gd name="connsiteY7" fmla="*/ 0 h 1231106"/>
              <a:gd name="connsiteX8" fmla="*/ 4613836 w 5840299"/>
              <a:gd name="connsiteY8" fmla="*/ 0 h 1231106"/>
              <a:gd name="connsiteX9" fmla="*/ 5022657 w 5840299"/>
              <a:gd name="connsiteY9" fmla="*/ 0 h 1231106"/>
              <a:gd name="connsiteX10" fmla="*/ 5840299 w 5840299"/>
              <a:gd name="connsiteY10" fmla="*/ 0 h 1231106"/>
              <a:gd name="connsiteX11" fmla="*/ 5840299 w 5840299"/>
              <a:gd name="connsiteY11" fmla="*/ 373435 h 1231106"/>
              <a:gd name="connsiteX12" fmla="*/ 5840299 w 5840299"/>
              <a:gd name="connsiteY12" fmla="*/ 783804 h 1231106"/>
              <a:gd name="connsiteX13" fmla="*/ 5840299 w 5840299"/>
              <a:gd name="connsiteY13" fmla="*/ 1231106 h 1231106"/>
              <a:gd name="connsiteX14" fmla="*/ 5197866 w 5840299"/>
              <a:gd name="connsiteY14" fmla="*/ 1231106 h 1231106"/>
              <a:gd name="connsiteX15" fmla="*/ 4672239 w 5840299"/>
              <a:gd name="connsiteY15" fmla="*/ 1231106 h 1231106"/>
              <a:gd name="connsiteX16" fmla="*/ 4263418 w 5840299"/>
              <a:gd name="connsiteY16" fmla="*/ 1231106 h 1231106"/>
              <a:gd name="connsiteX17" fmla="*/ 3796194 w 5840299"/>
              <a:gd name="connsiteY17" fmla="*/ 1231106 h 1231106"/>
              <a:gd name="connsiteX18" fmla="*/ 3387373 w 5840299"/>
              <a:gd name="connsiteY18" fmla="*/ 1231106 h 1231106"/>
              <a:gd name="connsiteX19" fmla="*/ 2744941 w 5840299"/>
              <a:gd name="connsiteY19" fmla="*/ 1231106 h 1231106"/>
              <a:gd name="connsiteX20" fmla="*/ 2336120 w 5840299"/>
              <a:gd name="connsiteY20" fmla="*/ 1231106 h 1231106"/>
              <a:gd name="connsiteX21" fmla="*/ 1868896 w 5840299"/>
              <a:gd name="connsiteY21" fmla="*/ 1231106 h 1231106"/>
              <a:gd name="connsiteX22" fmla="*/ 1343269 w 5840299"/>
              <a:gd name="connsiteY22" fmla="*/ 1231106 h 1231106"/>
              <a:gd name="connsiteX23" fmla="*/ 759239 w 5840299"/>
              <a:gd name="connsiteY23" fmla="*/ 1231106 h 1231106"/>
              <a:gd name="connsiteX24" fmla="*/ 0 w 5840299"/>
              <a:gd name="connsiteY24" fmla="*/ 1231106 h 1231106"/>
              <a:gd name="connsiteX25" fmla="*/ 0 w 5840299"/>
              <a:gd name="connsiteY25" fmla="*/ 845359 h 1231106"/>
              <a:gd name="connsiteX26" fmla="*/ 0 w 5840299"/>
              <a:gd name="connsiteY26" fmla="*/ 410369 h 1231106"/>
              <a:gd name="connsiteX27" fmla="*/ 0 w 5840299"/>
              <a:gd name="connsiteY27" fmla="*/ 0 h 123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40299" h="1231106" extrusionOk="0">
                <a:moveTo>
                  <a:pt x="0" y="0"/>
                </a:moveTo>
                <a:cubicBezTo>
                  <a:pt x="268957" y="-66940"/>
                  <a:pt x="416406" y="27724"/>
                  <a:pt x="700836" y="0"/>
                </a:cubicBezTo>
                <a:cubicBezTo>
                  <a:pt x="985266" y="-27724"/>
                  <a:pt x="990402" y="18463"/>
                  <a:pt x="1168060" y="0"/>
                </a:cubicBezTo>
                <a:cubicBezTo>
                  <a:pt x="1345718" y="-18463"/>
                  <a:pt x="1523931" y="37108"/>
                  <a:pt x="1635284" y="0"/>
                </a:cubicBezTo>
                <a:cubicBezTo>
                  <a:pt x="1746637" y="-37108"/>
                  <a:pt x="2002139" y="10107"/>
                  <a:pt x="2336120" y="0"/>
                </a:cubicBezTo>
                <a:cubicBezTo>
                  <a:pt x="2670101" y="-10107"/>
                  <a:pt x="2677945" y="4218"/>
                  <a:pt x="2803344" y="0"/>
                </a:cubicBezTo>
                <a:cubicBezTo>
                  <a:pt x="2928743" y="-4218"/>
                  <a:pt x="3199884" y="28150"/>
                  <a:pt x="3445776" y="0"/>
                </a:cubicBezTo>
                <a:cubicBezTo>
                  <a:pt x="3691668" y="-28150"/>
                  <a:pt x="3913963" y="76290"/>
                  <a:pt x="4088209" y="0"/>
                </a:cubicBezTo>
                <a:cubicBezTo>
                  <a:pt x="4262455" y="-76290"/>
                  <a:pt x="4440569" y="19189"/>
                  <a:pt x="4613836" y="0"/>
                </a:cubicBezTo>
                <a:cubicBezTo>
                  <a:pt x="4787103" y="-19189"/>
                  <a:pt x="4869069" y="34956"/>
                  <a:pt x="5022657" y="0"/>
                </a:cubicBezTo>
                <a:cubicBezTo>
                  <a:pt x="5176245" y="-34956"/>
                  <a:pt x="5659649" y="61842"/>
                  <a:pt x="5840299" y="0"/>
                </a:cubicBezTo>
                <a:cubicBezTo>
                  <a:pt x="5861770" y="90842"/>
                  <a:pt x="5796466" y="189084"/>
                  <a:pt x="5840299" y="373435"/>
                </a:cubicBezTo>
                <a:cubicBezTo>
                  <a:pt x="5884132" y="557786"/>
                  <a:pt x="5827360" y="634642"/>
                  <a:pt x="5840299" y="783804"/>
                </a:cubicBezTo>
                <a:cubicBezTo>
                  <a:pt x="5853238" y="932966"/>
                  <a:pt x="5821199" y="1039750"/>
                  <a:pt x="5840299" y="1231106"/>
                </a:cubicBezTo>
                <a:cubicBezTo>
                  <a:pt x="5705648" y="1265015"/>
                  <a:pt x="5452275" y="1162628"/>
                  <a:pt x="5197866" y="1231106"/>
                </a:cubicBezTo>
                <a:cubicBezTo>
                  <a:pt x="4943457" y="1299584"/>
                  <a:pt x="4808939" y="1194445"/>
                  <a:pt x="4672239" y="1231106"/>
                </a:cubicBezTo>
                <a:cubicBezTo>
                  <a:pt x="4535539" y="1267767"/>
                  <a:pt x="4371213" y="1190660"/>
                  <a:pt x="4263418" y="1231106"/>
                </a:cubicBezTo>
                <a:cubicBezTo>
                  <a:pt x="4155623" y="1271552"/>
                  <a:pt x="3992216" y="1189404"/>
                  <a:pt x="3796194" y="1231106"/>
                </a:cubicBezTo>
                <a:cubicBezTo>
                  <a:pt x="3600172" y="1272808"/>
                  <a:pt x="3470172" y="1224170"/>
                  <a:pt x="3387373" y="1231106"/>
                </a:cubicBezTo>
                <a:cubicBezTo>
                  <a:pt x="3304574" y="1238042"/>
                  <a:pt x="2891924" y="1177737"/>
                  <a:pt x="2744941" y="1231106"/>
                </a:cubicBezTo>
                <a:cubicBezTo>
                  <a:pt x="2597958" y="1284475"/>
                  <a:pt x="2525457" y="1197174"/>
                  <a:pt x="2336120" y="1231106"/>
                </a:cubicBezTo>
                <a:cubicBezTo>
                  <a:pt x="2146783" y="1265038"/>
                  <a:pt x="2100371" y="1193906"/>
                  <a:pt x="1868896" y="1231106"/>
                </a:cubicBezTo>
                <a:cubicBezTo>
                  <a:pt x="1637421" y="1268306"/>
                  <a:pt x="1590247" y="1227931"/>
                  <a:pt x="1343269" y="1231106"/>
                </a:cubicBezTo>
                <a:cubicBezTo>
                  <a:pt x="1096291" y="1234281"/>
                  <a:pt x="1044565" y="1193621"/>
                  <a:pt x="759239" y="1231106"/>
                </a:cubicBezTo>
                <a:cubicBezTo>
                  <a:pt x="473913" y="1268591"/>
                  <a:pt x="289634" y="1207237"/>
                  <a:pt x="0" y="1231106"/>
                </a:cubicBezTo>
                <a:cubicBezTo>
                  <a:pt x="-27330" y="1092959"/>
                  <a:pt x="15111" y="1019375"/>
                  <a:pt x="0" y="845359"/>
                </a:cubicBezTo>
                <a:cubicBezTo>
                  <a:pt x="-15111" y="671343"/>
                  <a:pt x="23560" y="563171"/>
                  <a:pt x="0" y="410369"/>
                </a:cubicBezTo>
                <a:cubicBezTo>
                  <a:pt x="-23560" y="257567"/>
                  <a:pt x="46262" y="189509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55590078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One-hot</a:t>
            </a:r>
            <a:r>
              <a:rPr lang="es-ES" dirty="0"/>
              <a:t> </a:t>
            </a:r>
            <a:r>
              <a:rPr lang="es-ES" dirty="0" err="1"/>
              <a:t>encoder</a:t>
            </a:r>
            <a:r>
              <a:rPr lang="es-ES" dirty="0"/>
              <a:t> SIEMPRE tiene una columna que se puede obtener del resto por </a:t>
            </a:r>
            <a:r>
              <a:rPr lang="es-ES" sz="2000" b="1" dirty="0"/>
              <a:t>combinación lineal</a:t>
            </a:r>
            <a:r>
              <a:rPr lang="es-ES" dirty="0"/>
              <a:t>. Es decir, </a:t>
            </a:r>
            <a:r>
              <a:rPr lang="es-ES" dirty="0" err="1"/>
              <a:t>One-hot</a:t>
            </a:r>
            <a:r>
              <a:rPr lang="es-ES" dirty="0"/>
              <a:t> </a:t>
            </a:r>
            <a:r>
              <a:rPr lang="es-ES" dirty="0" err="1"/>
              <a:t>encoder</a:t>
            </a:r>
            <a:r>
              <a:rPr lang="es-ES" dirty="0"/>
              <a:t> SIEMPRE tiene una columna que NO aporta información.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8097F13-CD7C-42AB-A76F-5B81C5A3F79B}"/>
              </a:ext>
            </a:extLst>
          </p:cNvPr>
          <p:cNvSpPr txBox="1"/>
          <p:nvPr/>
        </p:nvSpPr>
        <p:spPr>
          <a:xfrm>
            <a:off x="5373277" y="4393363"/>
            <a:ext cx="5840299" cy="2215991"/>
          </a:xfrm>
          <a:custGeom>
            <a:avLst/>
            <a:gdLst>
              <a:gd name="connsiteX0" fmla="*/ 0 w 5840299"/>
              <a:gd name="connsiteY0" fmla="*/ 0 h 2215991"/>
              <a:gd name="connsiteX1" fmla="*/ 700836 w 5840299"/>
              <a:gd name="connsiteY1" fmla="*/ 0 h 2215991"/>
              <a:gd name="connsiteX2" fmla="*/ 1168060 w 5840299"/>
              <a:gd name="connsiteY2" fmla="*/ 0 h 2215991"/>
              <a:gd name="connsiteX3" fmla="*/ 1635284 w 5840299"/>
              <a:gd name="connsiteY3" fmla="*/ 0 h 2215991"/>
              <a:gd name="connsiteX4" fmla="*/ 2336120 w 5840299"/>
              <a:gd name="connsiteY4" fmla="*/ 0 h 2215991"/>
              <a:gd name="connsiteX5" fmla="*/ 2803344 w 5840299"/>
              <a:gd name="connsiteY5" fmla="*/ 0 h 2215991"/>
              <a:gd name="connsiteX6" fmla="*/ 3445776 w 5840299"/>
              <a:gd name="connsiteY6" fmla="*/ 0 h 2215991"/>
              <a:gd name="connsiteX7" fmla="*/ 4088209 w 5840299"/>
              <a:gd name="connsiteY7" fmla="*/ 0 h 2215991"/>
              <a:gd name="connsiteX8" fmla="*/ 4613836 w 5840299"/>
              <a:gd name="connsiteY8" fmla="*/ 0 h 2215991"/>
              <a:gd name="connsiteX9" fmla="*/ 5022657 w 5840299"/>
              <a:gd name="connsiteY9" fmla="*/ 0 h 2215991"/>
              <a:gd name="connsiteX10" fmla="*/ 5840299 w 5840299"/>
              <a:gd name="connsiteY10" fmla="*/ 0 h 2215991"/>
              <a:gd name="connsiteX11" fmla="*/ 5840299 w 5840299"/>
              <a:gd name="connsiteY11" fmla="*/ 487518 h 2215991"/>
              <a:gd name="connsiteX12" fmla="*/ 5840299 w 5840299"/>
              <a:gd name="connsiteY12" fmla="*/ 1041516 h 2215991"/>
              <a:gd name="connsiteX13" fmla="*/ 5840299 w 5840299"/>
              <a:gd name="connsiteY13" fmla="*/ 1595514 h 2215991"/>
              <a:gd name="connsiteX14" fmla="*/ 5840299 w 5840299"/>
              <a:gd name="connsiteY14" fmla="*/ 2215991 h 2215991"/>
              <a:gd name="connsiteX15" fmla="*/ 5256269 w 5840299"/>
              <a:gd name="connsiteY15" fmla="*/ 2215991 h 2215991"/>
              <a:gd name="connsiteX16" fmla="*/ 4847448 w 5840299"/>
              <a:gd name="connsiteY16" fmla="*/ 2215991 h 2215991"/>
              <a:gd name="connsiteX17" fmla="*/ 4380224 w 5840299"/>
              <a:gd name="connsiteY17" fmla="*/ 2215991 h 2215991"/>
              <a:gd name="connsiteX18" fmla="*/ 3971403 w 5840299"/>
              <a:gd name="connsiteY18" fmla="*/ 2215991 h 2215991"/>
              <a:gd name="connsiteX19" fmla="*/ 3328970 w 5840299"/>
              <a:gd name="connsiteY19" fmla="*/ 2215991 h 2215991"/>
              <a:gd name="connsiteX20" fmla="*/ 2920150 w 5840299"/>
              <a:gd name="connsiteY20" fmla="*/ 2215991 h 2215991"/>
              <a:gd name="connsiteX21" fmla="*/ 2452926 w 5840299"/>
              <a:gd name="connsiteY21" fmla="*/ 2215991 h 2215991"/>
              <a:gd name="connsiteX22" fmla="*/ 1927299 w 5840299"/>
              <a:gd name="connsiteY22" fmla="*/ 2215991 h 2215991"/>
              <a:gd name="connsiteX23" fmla="*/ 1343269 w 5840299"/>
              <a:gd name="connsiteY23" fmla="*/ 2215991 h 2215991"/>
              <a:gd name="connsiteX24" fmla="*/ 876045 w 5840299"/>
              <a:gd name="connsiteY24" fmla="*/ 2215991 h 2215991"/>
              <a:gd name="connsiteX25" fmla="*/ 0 w 5840299"/>
              <a:gd name="connsiteY25" fmla="*/ 2215991 h 2215991"/>
              <a:gd name="connsiteX26" fmla="*/ 0 w 5840299"/>
              <a:gd name="connsiteY26" fmla="*/ 1684153 h 2215991"/>
              <a:gd name="connsiteX27" fmla="*/ 0 w 5840299"/>
              <a:gd name="connsiteY27" fmla="*/ 1107996 h 2215991"/>
              <a:gd name="connsiteX28" fmla="*/ 0 w 5840299"/>
              <a:gd name="connsiteY28" fmla="*/ 509678 h 2215991"/>
              <a:gd name="connsiteX29" fmla="*/ 0 w 5840299"/>
              <a:gd name="connsiteY29" fmla="*/ 0 h 2215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840299" h="2215991" extrusionOk="0">
                <a:moveTo>
                  <a:pt x="0" y="0"/>
                </a:moveTo>
                <a:cubicBezTo>
                  <a:pt x="268957" y="-66940"/>
                  <a:pt x="416406" y="27724"/>
                  <a:pt x="700836" y="0"/>
                </a:cubicBezTo>
                <a:cubicBezTo>
                  <a:pt x="985266" y="-27724"/>
                  <a:pt x="990402" y="18463"/>
                  <a:pt x="1168060" y="0"/>
                </a:cubicBezTo>
                <a:cubicBezTo>
                  <a:pt x="1345718" y="-18463"/>
                  <a:pt x="1523931" y="37108"/>
                  <a:pt x="1635284" y="0"/>
                </a:cubicBezTo>
                <a:cubicBezTo>
                  <a:pt x="1746637" y="-37108"/>
                  <a:pt x="2002139" y="10107"/>
                  <a:pt x="2336120" y="0"/>
                </a:cubicBezTo>
                <a:cubicBezTo>
                  <a:pt x="2670101" y="-10107"/>
                  <a:pt x="2677945" y="4218"/>
                  <a:pt x="2803344" y="0"/>
                </a:cubicBezTo>
                <a:cubicBezTo>
                  <a:pt x="2928743" y="-4218"/>
                  <a:pt x="3199884" y="28150"/>
                  <a:pt x="3445776" y="0"/>
                </a:cubicBezTo>
                <a:cubicBezTo>
                  <a:pt x="3691668" y="-28150"/>
                  <a:pt x="3913963" y="76290"/>
                  <a:pt x="4088209" y="0"/>
                </a:cubicBezTo>
                <a:cubicBezTo>
                  <a:pt x="4262455" y="-76290"/>
                  <a:pt x="4440569" y="19189"/>
                  <a:pt x="4613836" y="0"/>
                </a:cubicBezTo>
                <a:cubicBezTo>
                  <a:pt x="4787103" y="-19189"/>
                  <a:pt x="4869069" y="34956"/>
                  <a:pt x="5022657" y="0"/>
                </a:cubicBezTo>
                <a:cubicBezTo>
                  <a:pt x="5176245" y="-34956"/>
                  <a:pt x="5659649" y="61842"/>
                  <a:pt x="5840299" y="0"/>
                </a:cubicBezTo>
                <a:cubicBezTo>
                  <a:pt x="5889788" y="105055"/>
                  <a:pt x="5829186" y="271737"/>
                  <a:pt x="5840299" y="487518"/>
                </a:cubicBezTo>
                <a:cubicBezTo>
                  <a:pt x="5851412" y="703299"/>
                  <a:pt x="5824875" y="879935"/>
                  <a:pt x="5840299" y="1041516"/>
                </a:cubicBezTo>
                <a:cubicBezTo>
                  <a:pt x="5855723" y="1203097"/>
                  <a:pt x="5814129" y="1459267"/>
                  <a:pt x="5840299" y="1595514"/>
                </a:cubicBezTo>
                <a:cubicBezTo>
                  <a:pt x="5866469" y="1731761"/>
                  <a:pt x="5798547" y="1963551"/>
                  <a:pt x="5840299" y="2215991"/>
                </a:cubicBezTo>
                <a:cubicBezTo>
                  <a:pt x="5614910" y="2227699"/>
                  <a:pt x="5419949" y="2193346"/>
                  <a:pt x="5256269" y="2215991"/>
                </a:cubicBezTo>
                <a:cubicBezTo>
                  <a:pt x="5092589" y="2238636"/>
                  <a:pt x="4955243" y="2175545"/>
                  <a:pt x="4847448" y="2215991"/>
                </a:cubicBezTo>
                <a:cubicBezTo>
                  <a:pt x="4739653" y="2256437"/>
                  <a:pt x="4576246" y="2174289"/>
                  <a:pt x="4380224" y="2215991"/>
                </a:cubicBezTo>
                <a:cubicBezTo>
                  <a:pt x="4184202" y="2257693"/>
                  <a:pt x="4054202" y="2209055"/>
                  <a:pt x="3971403" y="2215991"/>
                </a:cubicBezTo>
                <a:cubicBezTo>
                  <a:pt x="3888604" y="2222927"/>
                  <a:pt x="3481844" y="2167265"/>
                  <a:pt x="3328970" y="2215991"/>
                </a:cubicBezTo>
                <a:cubicBezTo>
                  <a:pt x="3176096" y="2264717"/>
                  <a:pt x="3099956" y="2177597"/>
                  <a:pt x="2920150" y="2215991"/>
                </a:cubicBezTo>
                <a:cubicBezTo>
                  <a:pt x="2740344" y="2254385"/>
                  <a:pt x="2684401" y="2178791"/>
                  <a:pt x="2452926" y="2215991"/>
                </a:cubicBezTo>
                <a:cubicBezTo>
                  <a:pt x="2221451" y="2253191"/>
                  <a:pt x="2174277" y="2212816"/>
                  <a:pt x="1927299" y="2215991"/>
                </a:cubicBezTo>
                <a:cubicBezTo>
                  <a:pt x="1680321" y="2219166"/>
                  <a:pt x="1628595" y="2178506"/>
                  <a:pt x="1343269" y="2215991"/>
                </a:cubicBezTo>
                <a:cubicBezTo>
                  <a:pt x="1057943" y="2253476"/>
                  <a:pt x="1062142" y="2199131"/>
                  <a:pt x="876045" y="2215991"/>
                </a:cubicBezTo>
                <a:cubicBezTo>
                  <a:pt x="689948" y="2232851"/>
                  <a:pt x="214473" y="2150482"/>
                  <a:pt x="0" y="2215991"/>
                </a:cubicBezTo>
                <a:cubicBezTo>
                  <a:pt x="-10920" y="1956061"/>
                  <a:pt x="9843" y="1852818"/>
                  <a:pt x="0" y="1684153"/>
                </a:cubicBezTo>
                <a:cubicBezTo>
                  <a:pt x="-9843" y="1515488"/>
                  <a:pt x="51006" y="1386074"/>
                  <a:pt x="0" y="1107996"/>
                </a:cubicBezTo>
                <a:cubicBezTo>
                  <a:pt x="-51006" y="829918"/>
                  <a:pt x="41680" y="741170"/>
                  <a:pt x="0" y="509678"/>
                </a:cubicBezTo>
                <a:cubicBezTo>
                  <a:pt x="-41680" y="278186"/>
                  <a:pt x="1309" y="25219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55590078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dirty="0"/>
              <a:t>Me interesa que las columnas NO SEAN combinaciones lineales de otras.</a:t>
            </a:r>
          </a:p>
          <a:p>
            <a:r>
              <a:rPr lang="es-ES" dirty="0">
                <a:highlight>
                  <a:srgbClr val="FF0000"/>
                </a:highlight>
              </a:rPr>
              <a:t>Si las columnas son combinaciones lineales </a:t>
            </a:r>
            <a:r>
              <a:rPr lang="es-ES" dirty="0">
                <a:highlight>
                  <a:srgbClr val="FF0000"/>
                </a:highlight>
                <a:sym typeface="Wingdings" panose="05000000000000000000" pitchFamily="2" charset="2"/>
              </a:rPr>
              <a:t> las soluciones de mi modelo NO SERÁN ÚNICAS</a:t>
            </a:r>
          </a:p>
          <a:p>
            <a:r>
              <a:rPr lang="es-ES" sz="2400" b="1" dirty="0">
                <a:highlight>
                  <a:srgbClr val="FF0000"/>
                </a:highlight>
                <a:sym typeface="Wingdings" panose="05000000000000000000" pitchFamily="2" charset="2"/>
              </a:rPr>
              <a:t>Si EVITO LA COLINEALIDAD entre columnas  la solución de mi modelo ES ÚNICA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597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58BCF-7043-42DD-88A7-AEDAD4678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21" y="148309"/>
            <a:ext cx="10515600" cy="1325563"/>
          </a:xfrm>
        </p:spPr>
        <p:txBody>
          <a:bodyPr/>
          <a:lstStyle/>
          <a:p>
            <a:r>
              <a:rPr lang="es-ES" dirty="0" err="1"/>
              <a:t>Dummy</a:t>
            </a:r>
            <a:r>
              <a:rPr lang="es-ES" dirty="0"/>
              <a:t> </a:t>
            </a:r>
            <a:r>
              <a:rPr lang="es-ES" dirty="0" err="1"/>
              <a:t>trap</a:t>
            </a:r>
            <a:r>
              <a:rPr lang="es-ES" dirty="0"/>
              <a:t> variable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6CAF019-05A6-482F-AB6B-5F209DCF51E2}"/>
              </a:ext>
            </a:extLst>
          </p:cNvPr>
          <p:cNvSpPr txBox="1"/>
          <p:nvPr/>
        </p:nvSpPr>
        <p:spPr>
          <a:xfrm>
            <a:off x="650450" y="1243039"/>
            <a:ext cx="106051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Mi objetivo</a:t>
            </a:r>
            <a:r>
              <a:rPr lang="es-ES" sz="2400" dirty="0">
                <a:sym typeface="Wingdings" panose="05000000000000000000" pitchFamily="2" charset="2"/>
              </a:rPr>
              <a:t> </a:t>
            </a:r>
            <a:r>
              <a:rPr lang="es-ES" sz="2400" dirty="0" err="1"/>
              <a:t>y_predicción</a:t>
            </a:r>
            <a:r>
              <a:rPr lang="es-ES" sz="2400" dirty="0"/>
              <a:t> = función(W0 + W1 x1 + W2 x2 + W3 x3 + W4 x4)</a:t>
            </a:r>
          </a:p>
          <a:p>
            <a:r>
              <a:rPr lang="es-ES" sz="2400" dirty="0"/>
              <a:t>Con </a:t>
            </a:r>
            <a:r>
              <a:rPr lang="es-ES" sz="2400" dirty="0" err="1"/>
              <a:t>X_train</a:t>
            </a:r>
            <a:r>
              <a:rPr lang="es-ES" sz="2400" dirty="0"/>
              <a:t>, </a:t>
            </a:r>
            <a:r>
              <a:rPr lang="es-ES" sz="2400" dirty="0" err="1"/>
              <a:t>Y_train</a:t>
            </a:r>
            <a:r>
              <a:rPr lang="es-ES" sz="2400" dirty="0"/>
              <a:t> obtengo los parámetros de mi modelo (W0,W1,W2,W3,W4)</a:t>
            </a:r>
          </a:p>
          <a:p>
            <a:r>
              <a:rPr lang="es-ES" sz="2400" dirty="0"/>
              <a:t>Con </a:t>
            </a:r>
            <a:r>
              <a:rPr lang="es-ES" sz="2400" dirty="0" err="1"/>
              <a:t>X_test</a:t>
            </a:r>
            <a:r>
              <a:rPr lang="es-ES" sz="2400" dirty="0"/>
              <a:t>, </a:t>
            </a:r>
            <a:r>
              <a:rPr lang="es-ES" sz="2400" dirty="0" err="1"/>
              <a:t>Y_test</a:t>
            </a:r>
            <a:r>
              <a:rPr lang="es-ES" sz="2400" dirty="0"/>
              <a:t> testeo con datos intactos cómo de bueno es mi modelo</a:t>
            </a:r>
          </a:p>
          <a:p>
            <a:endParaRPr lang="es-ES" sz="2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443D803-07FB-40A9-83BA-0B5A0690A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993" y="2442658"/>
            <a:ext cx="8520456" cy="426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80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1710</Words>
  <Application>Microsoft Office PowerPoint</Application>
  <PresentationFormat>Panorámica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  <vt:lpstr>Codificación de categorías</vt:lpstr>
      <vt:lpstr>1. One-Hot encoder</vt:lpstr>
      <vt:lpstr>1. One-Hot encoder</vt:lpstr>
      <vt:lpstr>Dummy variable trap (la trampa de la variable dummy)</vt:lpstr>
      <vt:lpstr>Dummy variable trap</vt:lpstr>
      <vt:lpstr>Dummy trap variable</vt:lpstr>
      <vt:lpstr>Dummy trap variable</vt:lpstr>
      <vt:lpstr>2. Dummy encoder</vt:lpstr>
      <vt:lpstr>3. Effect encoder</vt:lpstr>
      <vt:lpstr>4. Hash encoder</vt:lpstr>
      <vt:lpstr>5. Estadístico de etiqueta</vt:lpstr>
      <vt:lpstr>5. Estadístico de etiqueta</vt:lpstr>
      <vt:lpstr>5. Estadístico de etiqueta</vt:lpstr>
      <vt:lpstr>5. Estadístico de etiqueta</vt:lpstr>
      <vt:lpstr>5. Estadístico de etiqueta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 Romero Vázquez</dc:creator>
  <cp:lastModifiedBy>Alberto Romero Vázquez</cp:lastModifiedBy>
  <cp:revision>54</cp:revision>
  <dcterms:created xsi:type="dcterms:W3CDTF">2020-09-15T07:16:36Z</dcterms:created>
  <dcterms:modified xsi:type="dcterms:W3CDTF">2020-10-02T10:53:53Z</dcterms:modified>
</cp:coreProperties>
</file>