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5" r:id="rId6"/>
    <p:sldId id="260" r:id="rId7"/>
    <p:sldId id="261" r:id="rId8"/>
    <p:sldId id="272" r:id="rId9"/>
    <p:sldId id="262" r:id="rId10"/>
    <p:sldId id="263" r:id="rId11"/>
    <p:sldId id="273" r:id="rId12"/>
    <p:sldId id="269" r:id="rId13"/>
    <p:sldId id="264" r:id="rId14"/>
    <p:sldId id="268" r:id="rId15"/>
    <p:sldId id="271" r:id="rId16"/>
    <p:sldId id="270" r:id="rId17"/>
    <p:sldId id="266" r:id="rId18"/>
    <p:sldId id="267" r:id="rId19"/>
  </p:sldIdLst>
  <p:sldSz cx="14630400" cy="8229600"/>
  <p:notesSz cx="8229600" cy="14630400"/>
  <p:embeddedFontLst>
    <p:embeddedFont>
      <p:font typeface="Open Sans" panose="020B0606030504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7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48822"/>
            <a:ext cx="13042821" cy="1956435"/>
          </a:xfrm>
          <a:prstGeom prst="rect">
            <a:avLst/>
          </a:prstGeom>
          <a:noFill/>
          <a:ln/>
        </p:spPr>
        <p:txBody>
          <a:bodyPr wrap="square" lIns="0" tIns="0" rIns="0" bIns="0" rtlCol="0" anchor="t"/>
          <a:lstStyle/>
          <a:p>
            <a:pPr marL="0" indent="0">
              <a:lnSpc>
                <a:spcPts val="7700"/>
              </a:lnSpc>
              <a:buNone/>
            </a:pPr>
            <a:r>
              <a:rPr lang="en-US" sz="6150" b="1" dirty="0">
                <a:solidFill>
                  <a:srgbClr val="333F70"/>
                </a:solidFill>
                <a:latin typeface="Unbounded Bold" pitchFamily="34" charset="0"/>
                <a:ea typeface="Unbounded Bold" pitchFamily="34" charset="-122"/>
                <a:cs typeface="Unbounded Bold" pitchFamily="34" charset="-120"/>
              </a:rPr>
              <a:t>E-commerce: A Social Shopping Platform</a:t>
            </a:r>
            <a:endParaRPr lang="en-US" sz="6150" dirty="0"/>
          </a:p>
        </p:txBody>
      </p:sp>
      <p:sp>
        <p:nvSpPr>
          <p:cNvPr id="3" name="Text 1"/>
          <p:cNvSpPr/>
          <p:nvPr/>
        </p:nvSpPr>
        <p:spPr>
          <a:xfrm>
            <a:off x="793790" y="3345418"/>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33F70"/>
                </a:solidFill>
                <a:latin typeface="Open Sans" pitchFamily="34" charset="0"/>
                <a:ea typeface="Open Sans" pitchFamily="34" charset="-122"/>
                <a:cs typeface="Open Sans" pitchFamily="34" charset="-120"/>
              </a:rPr>
              <a:t>By</a:t>
            </a:r>
            <a:endParaRPr lang="en-US" sz="1750" dirty="0"/>
          </a:p>
        </p:txBody>
      </p:sp>
      <p:sp>
        <p:nvSpPr>
          <p:cNvPr id="4" name="Text 2"/>
          <p:cNvSpPr/>
          <p:nvPr/>
        </p:nvSpPr>
        <p:spPr>
          <a:xfrm>
            <a:off x="5897523" y="4048482"/>
            <a:ext cx="2835235"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Asmaa Khaled</a:t>
            </a:r>
            <a:endParaRPr lang="en-US" sz="2200" dirty="0"/>
          </a:p>
        </p:txBody>
      </p:sp>
      <p:sp>
        <p:nvSpPr>
          <p:cNvPr id="5" name="Text 3"/>
          <p:cNvSpPr/>
          <p:nvPr/>
        </p:nvSpPr>
        <p:spPr>
          <a:xfrm>
            <a:off x="5638919" y="4742974"/>
            <a:ext cx="3352562"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Amna Abd-El-Razik</a:t>
            </a:r>
            <a:endParaRPr lang="en-US" sz="2200" dirty="0"/>
          </a:p>
        </p:txBody>
      </p:sp>
      <p:sp>
        <p:nvSpPr>
          <p:cNvPr id="6" name="Text 4"/>
          <p:cNvSpPr/>
          <p:nvPr/>
        </p:nvSpPr>
        <p:spPr>
          <a:xfrm>
            <a:off x="5800249" y="5437465"/>
            <a:ext cx="3029783"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Shahd Mohamed</a:t>
            </a:r>
            <a:endParaRPr lang="en-US" sz="2200" dirty="0"/>
          </a:p>
        </p:txBody>
      </p:sp>
      <p:sp>
        <p:nvSpPr>
          <p:cNvPr id="7" name="Text 5"/>
          <p:cNvSpPr/>
          <p:nvPr/>
        </p:nvSpPr>
        <p:spPr>
          <a:xfrm>
            <a:off x="5897523" y="6131957"/>
            <a:ext cx="2835235"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Clara Ayman</a:t>
            </a:r>
            <a:endParaRPr lang="en-US" sz="2200" dirty="0"/>
          </a:p>
        </p:txBody>
      </p:sp>
      <p:sp>
        <p:nvSpPr>
          <p:cNvPr id="8" name="Text 6"/>
          <p:cNvSpPr/>
          <p:nvPr/>
        </p:nvSpPr>
        <p:spPr>
          <a:xfrm>
            <a:off x="3729395" y="6826448"/>
            <a:ext cx="7171611"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Instructor: Eng. Mohamed Ahmed Sayed</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p>
        </p:txBody>
      </p:sp>
      <p:pic>
        <p:nvPicPr>
          <p:cNvPr id="5" name="Picture 4">
            <a:extLst>
              <a:ext uri="{FF2B5EF4-FFF2-40B4-BE49-F238E27FC236}">
                <a16:creationId xmlns:a16="http://schemas.microsoft.com/office/drawing/2014/main" id="{DED19458-2E52-9FCB-E88D-98C656A91F5B}"/>
              </a:ext>
            </a:extLst>
          </p:cNvPr>
          <p:cNvPicPr>
            <a:picLocks noChangeAspect="1"/>
          </p:cNvPicPr>
          <p:nvPr/>
        </p:nvPicPr>
        <p:blipFill>
          <a:blip r:embed="rId3"/>
          <a:stretch>
            <a:fillRect/>
          </a:stretch>
        </p:blipFill>
        <p:spPr>
          <a:xfrm>
            <a:off x="1333500" y="0"/>
            <a:ext cx="11364076" cy="4699322"/>
          </a:xfrm>
          <a:prstGeom prst="rect">
            <a:avLst/>
          </a:prstGeom>
        </p:spPr>
      </p:pic>
      <p:pic>
        <p:nvPicPr>
          <p:cNvPr id="7" name="Picture 6">
            <a:extLst>
              <a:ext uri="{FF2B5EF4-FFF2-40B4-BE49-F238E27FC236}">
                <a16:creationId xmlns:a16="http://schemas.microsoft.com/office/drawing/2014/main" id="{6A73FB7D-85A5-9DAE-E6B4-31355FE05C0A}"/>
              </a:ext>
            </a:extLst>
          </p:cNvPr>
          <p:cNvPicPr>
            <a:picLocks noChangeAspect="1"/>
          </p:cNvPicPr>
          <p:nvPr/>
        </p:nvPicPr>
        <p:blipFill>
          <a:blip r:embed="rId4"/>
          <a:stretch>
            <a:fillRect/>
          </a:stretch>
        </p:blipFill>
        <p:spPr>
          <a:xfrm>
            <a:off x="1267347" y="4699322"/>
            <a:ext cx="11262167" cy="29150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F42B74-294A-D084-F66F-A3F8FFA690F5}"/>
              </a:ext>
            </a:extLst>
          </p:cNvPr>
          <p:cNvPicPr>
            <a:picLocks noChangeAspect="1"/>
          </p:cNvPicPr>
          <p:nvPr/>
        </p:nvPicPr>
        <p:blipFill>
          <a:blip r:embed="rId2"/>
          <a:stretch>
            <a:fillRect/>
          </a:stretch>
        </p:blipFill>
        <p:spPr>
          <a:xfrm>
            <a:off x="772160" y="1219505"/>
            <a:ext cx="13086079" cy="5790588"/>
          </a:xfrm>
          <a:prstGeom prst="rect">
            <a:avLst/>
          </a:prstGeom>
        </p:spPr>
      </p:pic>
    </p:spTree>
    <p:extLst>
      <p:ext uri="{BB962C8B-B14F-4D97-AF65-F5344CB8AC3E}">
        <p14:creationId xmlns:p14="http://schemas.microsoft.com/office/powerpoint/2010/main" val="413104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593AF-80D3-C321-C379-7C65FEBE596F}"/>
              </a:ext>
            </a:extLst>
          </p:cNvPr>
          <p:cNvPicPr>
            <a:picLocks noChangeAspect="1"/>
          </p:cNvPicPr>
          <p:nvPr/>
        </p:nvPicPr>
        <p:blipFill>
          <a:blip r:embed="rId2"/>
          <a:stretch>
            <a:fillRect/>
          </a:stretch>
        </p:blipFill>
        <p:spPr>
          <a:xfrm>
            <a:off x="772160" y="1105000"/>
            <a:ext cx="13086079" cy="6019597"/>
          </a:xfrm>
          <a:prstGeom prst="rect">
            <a:avLst/>
          </a:prstGeom>
        </p:spPr>
      </p:pic>
    </p:spTree>
    <p:extLst>
      <p:ext uri="{BB962C8B-B14F-4D97-AF65-F5344CB8AC3E}">
        <p14:creationId xmlns:p14="http://schemas.microsoft.com/office/powerpoint/2010/main" val="15904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p>
        </p:txBody>
      </p:sp>
      <p:pic>
        <p:nvPicPr>
          <p:cNvPr id="4" name="Picture 3">
            <a:extLst>
              <a:ext uri="{FF2B5EF4-FFF2-40B4-BE49-F238E27FC236}">
                <a16:creationId xmlns:a16="http://schemas.microsoft.com/office/drawing/2014/main" id="{9D82E83D-49B9-B721-F114-6421D82BF66D}"/>
              </a:ext>
            </a:extLst>
          </p:cNvPr>
          <p:cNvPicPr>
            <a:picLocks noChangeAspect="1"/>
          </p:cNvPicPr>
          <p:nvPr/>
        </p:nvPicPr>
        <p:blipFill>
          <a:blip r:embed="rId3"/>
          <a:stretch>
            <a:fillRect/>
          </a:stretch>
        </p:blipFill>
        <p:spPr>
          <a:xfrm>
            <a:off x="1299413" y="0"/>
            <a:ext cx="10736173" cy="4741426"/>
          </a:xfrm>
          <a:prstGeom prst="rect">
            <a:avLst/>
          </a:prstGeom>
        </p:spPr>
      </p:pic>
      <p:pic>
        <p:nvPicPr>
          <p:cNvPr id="6" name="Picture 5">
            <a:extLst>
              <a:ext uri="{FF2B5EF4-FFF2-40B4-BE49-F238E27FC236}">
                <a16:creationId xmlns:a16="http://schemas.microsoft.com/office/drawing/2014/main" id="{15A372A5-0855-E8C3-6E23-748D2518DD50}"/>
              </a:ext>
            </a:extLst>
          </p:cNvPr>
          <p:cNvPicPr>
            <a:picLocks noChangeAspect="1"/>
          </p:cNvPicPr>
          <p:nvPr/>
        </p:nvPicPr>
        <p:blipFill>
          <a:blip r:embed="rId4"/>
          <a:stretch>
            <a:fillRect/>
          </a:stretch>
        </p:blipFill>
        <p:spPr>
          <a:xfrm>
            <a:off x="1299413" y="4362450"/>
            <a:ext cx="10763250" cy="31861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C17D5EA-57E8-E8C8-99CA-F1FEC2628B85}"/>
              </a:ext>
            </a:extLst>
          </p:cNvPr>
          <p:cNvPicPr>
            <a:picLocks noChangeAspect="1"/>
          </p:cNvPicPr>
          <p:nvPr/>
        </p:nvPicPr>
        <p:blipFill>
          <a:blip r:embed="rId2"/>
          <a:srcRect l="8890" r="8872"/>
          <a:stretch/>
        </p:blipFill>
        <p:spPr>
          <a:xfrm>
            <a:off x="-11555" y="1538"/>
            <a:ext cx="14630380" cy="8228062"/>
          </a:xfrm>
          <a:prstGeom prst="rect">
            <a:avLst/>
          </a:prstGeom>
        </p:spPr>
      </p:pic>
    </p:spTree>
    <p:extLst>
      <p:ext uri="{BB962C8B-B14F-4D97-AF65-F5344CB8AC3E}">
        <p14:creationId xmlns:p14="http://schemas.microsoft.com/office/powerpoint/2010/main" val="92750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3D31-6F7E-3C32-9ED8-316938283A12}"/>
              </a:ext>
            </a:extLst>
          </p:cNvPr>
          <p:cNvPicPr>
            <a:picLocks noChangeAspect="1"/>
          </p:cNvPicPr>
          <p:nvPr/>
        </p:nvPicPr>
        <p:blipFill>
          <a:blip r:embed="rId2"/>
          <a:stretch>
            <a:fillRect/>
          </a:stretch>
        </p:blipFill>
        <p:spPr>
          <a:xfrm>
            <a:off x="772160" y="1105000"/>
            <a:ext cx="13086079" cy="6019597"/>
          </a:xfrm>
          <a:prstGeom prst="rect">
            <a:avLst/>
          </a:prstGeom>
        </p:spPr>
      </p:pic>
    </p:spTree>
    <p:extLst>
      <p:ext uri="{BB962C8B-B14F-4D97-AF65-F5344CB8AC3E}">
        <p14:creationId xmlns:p14="http://schemas.microsoft.com/office/powerpoint/2010/main" val="391694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D4CC0-583A-D963-33D7-9A22441576B9}"/>
              </a:ext>
            </a:extLst>
          </p:cNvPr>
          <p:cNvPicPr>
            <a:picLocks noChangeAspect="1"/>
          </p:cNvPicPr>
          <p:nvPr/>
        </p:nvPicPr>
        <p:blipFill>
          <a:blip r:embed="rId2"/>
          <a:stretch>
            <a:fillRect/>
          </a:stretch>
        </p:blipFill>
        <p:spPr>
          <a:xfrm>
            <a:off x="772160" y="1137716"/>
            <a:ext cx="13086079" cy="5954165"/>
          </a:xfrm>
          <a:prstGeom prst="rect">
            <a:avLst/>
          </a:prstGeom>
        </p:spPr>
      </p:pic>
    </p:spTree>
    <p:extLst>
      <p:ext uri="{BB962C8B-B14F-4D97-AF65-F5344CB8AC3E}">
        <p14:creationId xmlns:p14="http://schemas.microsoft.com/office/powerpoint/2010/main" val="27888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73073" y="608648"/>
            <a:ext cx="7713345" cy="690205"/>
          </a:xfrm>
          <a:prstGeom prst="rect">
            <a:avLst/>
          </a:prstGeom>
          <a:noFill/>
          <a:ln/>
        </p:spPr>
        <p:txBody>
          <a:bodyPr wrap="none" lIns="0" tIns="0" rIns="0" bIns="0" rtlCol="0" anchor="t"/>
          <a:lstStyle/>
          <a:p>
            <a:pPr marL="0" indent="0">
              <a:lnSpc>
                <a:spcPts val="5400"/>
              </a:lnSpc>
              <a:buNone/>
            </a:pPr>
            <a:r>
              <a:rPr lang="en-US" sz="4300" b="1" dirty="0">
                <a:solidFill>
                  <a:srgbClr val="333F70"/>
                </a:solidFill>
                <a:latin typeface="Unbounded Bold" pitchFamily="34" charset="0"/>
                <a:ea typeface="Unbounded Bold" pitchFamily="34" charset="-122"/>
                <a:cs typeface="Unbounded Bold" pitchFamily="34" charset="-120"/>
              </a:rPr>
              <a:t>Future Enhancements</a:t>
            </a:r>
            <a:endParaRPr lang="en-US" sz="4300" dirty="0"/>
          </a:p>
        </p:txBody>
      </p:sp>
      <p:pic>
        <p:nvPicPr>
          <p:cNvPr id="3" name="Image 0" descr="preencoded.png"/>
          <p:cNvPicPr>
            <a:picLocks noChangeAspect="1"/>
          </p:cNvPicPr>
          <p:nvPr/>
        </p:nvPicPr>
        <p:blipFill>
          <a:blip r:embed="rId3"/>
          <a:stretch>
            <a:fillRect/>
          </a:stretch>
        </p:blipFill>
        <p:spPr>
          <a:xfrm>
            <a:off x="773073" y="1630085"/>
            <a:ext cx="552212" cy="552212"/>
          </a:xfrm>
          <a:prstGeom prst="rect">
            <a:avLst/>
          </a:prstGeom>
        </p:spPr>
      </p:pic>
      <p:sp>
        <p:nvSpPr>
          <p:cNvPr id="4" name="Text 1"/>
          <p:cNvSpPr/>
          <p:nvPr/>
        </p:nvSpPr>
        <p:spPr>
          <a:xfrm>
            <a:off x="762375" y="2487334"/>
            <a:ext cx="5339834" cy="345043"/>
          </a:xfrm>
          <a:prstGeom prst="rect">
            <a:avLst/>
          </a:prstGeom>
          <a:noFill/>
          <a:ln/>
        </p:spPr>
        <p:txBody>
          <a:bodyPr wrap="none" lIns="0" tIns="0" rIns="0" bIns="0" rtlCol="0" anchor="t"/>
          <a:lstStyle/>
          <a:p>
            <a:pPr marL="0" indent="0" algn="l">
              <a:lnSpc>
                <a:spcPts val="2700"/>
              </a:lnSpc>
              <a:buNone/>
            </a:pPr>
            <a:endParaRPr lang="en-US" sz="2150" dirty="0"/>
          </a:p>
        </p:txBody>
      </p:sp>
      <p:sp>
        <p:nvSpPr>
          <p:cNvPr id="5" name="Text 2"/>
          <p:cNvSpPr/>
          <p:nvPr/>
        </p:nvSpPr>
        <p:spPr>
          <a:xfrm>
            <a:off x="773073" y="2880717"/>
            <a:ext cx="6376511" cy="1413510"/>
          </a:xfrm>
          <a:prstGeom prst="rect">
            <a:avLst/>
          </a:prstGeom>
          <a:noFill/>
          <a:ln/>
        </p:spPr>
        <p:txBody>
          <a:bodyPr wrap="square" lIns="0" tIns="0" rIns="0" bIns="0" rtlCol="0" anchor="t"/>
          <a:lstStyle/>
          <a:p>
            <a:r>
              <a:rPr lang="en-US" sz="1600" b="1" dirty="0"/>
              <a:t>User-Friendly Mobile App</a:t>
            </a:r>
          </a:p>
          <a:p>
            <a:r>
              <a:rPr lang="en-US" sz="1600" dirty="0"/>
              <a:t>Enhancing customer accessibility by developing a mobile application that mirrors the website’s core features, making it easier for users to shop, browse, and check out on the go.</a:t>
            </a:r>
          </a:p>
        </p:txBody>
      </p:sp>
      <p:pic>
        <p:nvPicPr>
          <p:cNvPr id="6" name="Image 1" descr="preencoded.png"/>
          <p:cNvPicPr>
            <a:picLocks noChangeAspect="1"/>
          </p:cNvPicPr>
          <p:nvPr/>
        </p:nvPicPr>
        <p:blipFill>
          <a:blip r:embed="rId4"/>
          <a:stretch>
            <a:fillRect/>
          </a:stretch>
        </p:blipFill>
        <p:spPr>
          <a:xfrm>
            <a:off x="7480816" y="1630085"/>
            <a:ext cx="552212" cy="552212"/>
          </a:xfrm>
          <a:prstGeom prst="rect">
            <a:avLst/>
          </a:prstGeom>
        </p:spPr>
      </p:pic>
      <p:sp>
        <p:nvSpPr>
          <p:cNvPr id="7" name="Text 3"/>
          <p:cNvSpPr/>
          <p:nvPr/>
        </p:nvSpPr>
        <p:spPr>
          <a:xfrm>
            <a:off x="7480816" y="2403158"/>
            <a:ext cx="3690580" cy="345043"/>
          </a:xfrm>
          <a:prstGeom prst="rect">
            <a:avLst/>
          </a:prstGeom>
          <a:noFill/>
          <a:ln/>
        </p:spPr>
        <p:txBody>
          <a:bodyPr wrap="none" lIns="0" tIns="0" rIns="0" bIns="0" rtlCol="0" anchor="t"/>
          <a:lstStyle/>
          <a:p>
            <a:pPr marL="0" indent="0" algn="l">
              <a:lnSpc>
                <a:spcPts val="2700"/>
              </a:lnSpc>
              <a:buNone/>
            </a:pPr>
            <a:r>
              <a:rPr lang="en-US" sz="2400" dirty="0"/>
              <a:t>Customer Reviews and Ratings</a:t>
            </a:r>
            <a:endParaRPr lang="en-US" sz="2150" dirty="0"/>
          </a:p>
        </p:txBody>
      </p:sp>
      <p:sp>
        <p:nvSpPr>
          <p:cNvPr id="8" name="Text 4"/>
          <p:cNvSpPr/>
          <p:nvPr/>
        </p:nvSpPr>
        <p:spPr>
          <a:xfrm>
            <a:off x="7480816" y="2880717"/>
            <a:ext cx="6376511" cy="1413510"/>
          </a:xfrm>
          <a:prstGeom prst="rect">
            <a:avLst/>
          </a:prstGeom>
          <a:noFill/>
          <a:ln/>
        </p:spPr>
        <p:txBody>
          <a:bodyPr wrap="square" lIns="0" tIns="0" rIns="0" bIns="0" rtlCol="0" anchor="t"/>
          <a:lstStyle/>
          <a:p>
            <a:pPr marL="0" indent="0" algn="l">
              <a:lnSpc>
                <a:spcPts val="2750"/>
              </a:lnSpc>
              <a:buNone/>
            </a:pPr>
            <a:r>
              <a:rPr lang="en-US" sz="1600" dirty="0"/>
              <a:t>Adding a review and rating feature for products to build trust among customers and provide feedback for continuous product and service improvement.</a:t>
            </a:r>
            <a:endParaRPr lang="en-US" sz="1700" dirty="0"/>
          </a:p>
        </p:txBody>
      </p:sp>
      <p:pic>
        <p:nvPicPr>
          <p:cNvPr id="9" name="Image 2" descr="preencoded.png"/>
          <p:cNvPicPr>
            <a:picLocks noChangeAspect="1"/>
          </p:cNvPicPr>
          <p:nvPr/>
        </p:nvPicPr>
        <p:blipFill>
          <a:blip r:embed="rId5"/>
          <a:stretch>
            <a:fillRect/>
          </a:stretch>
        </p:blipFill>
        <p:spPr>
          <a:xfrm>
            <a:off x="773073" y="4956810"/>
            <a:ext cx="552212" cy="552212"/>
          </a:xfrm>
          <a:prstGeom prst="rect">
            <a:avLst/>
          </a:prstGeom>
        </p:spPr>
      </p:pic>
      <p:sp>
        <p:nvSpPr>
          <p:cNvPr id="10" name="Text 5"/>
          <p:cNvSpPr/>
          <p:nvPr/>
        </p:nvSpPr>
        <p:spPr>
          <a:xfrm>
            <a:off x="773073" y="5729883"/>
            <a:ext cx="5522000" cy="345043"/>
          </a:xfrm>
          <a:prstGeom prst="rect">
            <a:avLst/>
          </a:prstGeom>
          <a:noFill/>
          <a:ln/>
        </p:spPr>
        <p:txBody>
          <a:bodyPr wrap="none" lIns="0" tIns="0" rIns="0" bIns="0" rtlCol="0" anchor="t"/>
          <a:lstStyle/>
          <a:p>
            <a:pPr marL="0" indent="0" algn="l">
              <a:lnSpc>
                <a:spcPts val="2700"/>
              </a:lnSpc>
              <a:buNone/>
            </a:pPr>
            <a:r>
              <a:rPr lang="en-US" sz="2400"/>
              <a:t>Discount and Loyalty Programs</a:t>
            </a:r>
            <a:endParaRPr lang="en-US" sz="2150" dirty="0"/>
          </a:p>
        </p:txBody>
      </p:sp>
      <p:sp>
        <p:nvSpPr>
          <p:cNvPr id="11" name="Text 6"/>
          <p:cNvSpPr/>
          <p:nvPr/>
        </p:nvSpPr>
        <p:spPr>
          <a:xfrm>
            <a:off x="773073" y="6207443"/>
            <a:ext cx="6376511" cy="1060133"/>
          </a:xfrm>
          <a:prstGeom prst="rect">
            <a:avLst/>
          </a:prstGeom>
          <a:noFill/>
          <a:ln/>
        </p:spPr>
        <p:txBody>
          <a:bodyPr wrap="square" lIns="0" tIns="0" rIns="0" bIns="0" rtlCol="0" anchor="t"/>
          <a:lstStyle/>
          <a:p>
            <a:pPr marL="0" indent="0" algn="l">
              <a:lnSpc>
                <a:spcPts val="2750"/>
              </a:lnSpc>
              <a:buNone/>
            </a:pPr>
            <a:r>
              <a:rPr lang="en-US" sz="1600" dirty="0"/>
              <a:t>Introducing discount codes and a loyalty points system to incentivize repeat purchases and reward customer loyalty, thereby boosting sales and retention</a:t>
            </a:r>
            <a:endParaRPr lang="en-US" sz="1700" dirty="0"/>
          </a:p>
        </p:txBody>
      </p:sp>
      <p:pic>
        <p:nvPicPr>
          <p:cNvPr id="12" name="Image 3" descr="preencoded.png"/>
          <p:cNvPicPr>
            <a:picLocks noChangeAspect="1"/>
          </p:cNvPicPr>
          <p:nvPr/>
        </p:nvPicPr>
        <p:blipFill>
          <a:blip r:embed="rId6"/>
          <a:stretch>
            <a:fillRect/>
          </a:stretch>
        </p:blipFill>
        <p:spPr>
          <a:xfrm>
            <a:off x="7480816" y="4956810"/>
            <a:ext cx="552212" cy="552212"/>
          </a:xfrm>
          <a:prstGeom prst="rect">
            <a:avLst/>
          </a:prstGeom>
        </p:spPr>
      </p:pic>
      <p:sp>
        <p:nvSpPr>
          <p:cNvPr id="13" name="Text 7"/>
          <p:cNvSpPr/>
          <p:nvPr/>
        </p:nvSpPr>
        <p:spPr>
          <a:xfrm>
            <a:off x="7480816" y="5729883"/>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 Data Analytics</a:t>
            </a:r>
            <a:endParaRPr lang="en-US" sz="2150" dirty="0"/>
          </a:p>
        </p:txBody>
      </p:sp>
      <p:sp>
        <p:nvSpPr>
          <p:cNvPr id="14" name="Text 8"/>
          <p:cNvSpPr/>
          <p:nvPr/>
        </p:nvSpPr>
        <p:spPr>
          <a:xfrm>
            <a:off x="7480816" y="6207443"/>
            <a:ext cx="6376511" cy="1413510"/>
          </a:xfrm>
          <a:prstGeom prst="rect">
            <a:avLst/>
          </a:prstGeom>
          <a:noFill/>
          <a:ln/>
        </p:spPr>
        <p:txBody>
          <a:bodyPr wrap="square" lIns="0" tIns="0" rIns="0" bIns="0" rtlCol="0" anchor="t"/>
          <a:lstStyle/>
          <a:p>
            <a:pPr marL="0" indent="0" algn="l">
              <a:lnSpc>
                <a:spcPts val="2750"/>
              </a:lnSpc>
              <a:buNone/>
            </a:pPr>
            <a:r>
              <a:rPr lang="en-US" sz="1700" dirty="0">
                <a:solidFill>
                  <a:srgbClr val="333F70"/>
                </a:solidFill>
                <a:latin typeface="Open Sans" pitchFamily="34" charset="0"/>
                <a:ea typeface="Open Sans" pitchFamily="34" charset="-122"/>
                <a:cs typeface="Open Sans" pitchFamily="34" charset="-120"/>
              </a:rPr>
              <a:t>Utilizing  analytics to gain  insights into user behavior, purchase patterns, and product trends, providing valuable data for businesses to optimize their strategies and personalize their offerings.</a:t>
            </a:r>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a:t>
            </a:r>
            <a:endParaRPr lang="en-US" sz="4450" dirty="0"/>
          </a:p>
        </p:txBody>
      </p:sp>
      <p:sp>
        <p:nvSpPr>
          <p:cNvPr id="3" name="Text 1"/>
          <p:cNvSpPr/>
          <p:nvPr/>
        </p:nvSpPr>
        <p:spPr>
          <a:xfrm>
            <a:off x="793790" y="3913465"/>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Our social shopping platform presents a compelling solution to the challenges faced by traditional e-commerce by fostering community engagement, personalized experiences, and innovative growth strategies. We are confident that our platform will revolutionize the way users shop, interact, and discover new products, creating a vibrant and rewarding online experience for all.</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6626" y="492323"/>
            <a:ext cx="4475917" cy="559356"/>
          </a:xfrm>
          <a:prstGeom prst="rect">
            <a:avLst/>
          </a:prstGeom>
          <a:noFill/>
          <a:ln/>
        </p:spPr>
        <p:txBody>
          <a:bodyPr wrap="none" lIns="0" tIns="0" rIns="0" bIns="0" rtlCol="0" anchor="t"/>
          <a:lstStyle/>
          <a:p>
            <a:pPr marL="0" indent="0">
              <a:lnSpc>
                <a:spcPts val="4400"/>
              </a:lnSpc>
              <a:buNone/>
            </a:pPr>
            <a:r>
              <a:rPr lang="en-US" sz="3500" b="1" dirty="0">
                <a:solidFill>
                  <a:srgbClr val="333F70"/>
                </a:solidFill>
                <a:latin typeface="Unbounded Bold" pitchFamily="34" charset="0"/>
                <a:ea typeface="Unbounded Bold" pitchFamily="34" charset="-122"/>
                <a:cs typeface="Unbounded Bold" pitchFamily="34" charset="-120"/>
              </a:rPr>
              <a:t>Our Agenda</a:t>
            </a:r>
            <a:endParaRPr lang="en-US" sz="3500" dirty="0"/>
          </a:p>
        </p:txBody>
      </p:sp>
      <p:sp>
        <p:nvSpPr>
          <p:cNvPr id="3" name="Shape 1"/>
          <p:cNvSpPr/>
          <p:nvPr/>
        </p:nvSpPr>
        <p:spPr>
          <a:xfrm>
            <a:off x="626626" y="161103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4" name="Text 2"/>
          <p:cNvSpPr/>
          <p:nvPr/>
        </p:nvSpPr>
        <p:spPr>
          <a:xfrm>
            <a:off x="758190" y="1678067"/>
            <a:ext cx="139660"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1</a:t>
            </a:r>
            <a:endParaRPr lang="en-US" sz="2100" dirty="0"/>
          </a:p>
        </p:txBody>
      </p:sp>
      <p:sp>
        <p:nvSpPr>
          <p:cNvPr id="5" name="Text 3"/>
          <p:cNvSpPr/>
          <p:nvPr/>
        </p:nvSpPr>
        <p:spPr>
          <a:xfrm>
            <a:off x="1208365" y="161103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Introduction</a:t>
            </a:r>
            <a:endParaRPr lang="en-US" sz="1750" dirty="0"/>
          </a:p>
        </p:txBody>
      </p:sp>
      <p:sp>
        <p:nvSpPr>
          <p:cNvPr id="6" name="Text 4"/>
          <p:cNvSpPr/>
          <p:nvPr/>
        </p:nvSpPr>
        <p:spPr>
          <a:xfrm>
            <a:off x="1208365" y="199822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begin by introducing the challenges faced in traditional e-commerce, highlighting the need for a more engaging and interactive shopping experience.</a:t>
            </a:r>
            <a:endParaRPr lang="en-US" sz="1400" dirty="0"/>
          </a:p>
        </p:txBody>
      </p:sp>
      <p:sp>
        <p:nvSpPr>
          <p:cNvPr id="7" name="Shape 5"/>
          <p:cNvSpPr/>
          <p:nvPr/>
        </p:nvSpPr>
        <p:spPr>
          <a:xfrm>
            <a:off x="7404735" y="161103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8" name="Text 6"/>
          <p:cNvSpPr/>
          <p:nvPr/>
        </p:nvSpPr>
        <p:spPr>
          <a:xfrm>
            <a:off x="7494032" y="1678067"/>
            <a:ext cx="224195"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2</a:t>
            </a:r>
            <a:endParaRPr lang="en-US" sz="2100" dirty="0"/>
          </a:p>
        </p:txBody>
      </p:sp>
      <p:sp>
        <p:nvSpPr>
          <p:cNvPr id="9" name="Text 7"/>
          <p:cNvSpPr/>
          <p:nvPr/>
        </p:nvSpPr>
        <p:spPr>
          <a:xfrm>
            <a:off x="7986474" y="161103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Analysis</a:t>
            </a:r>
            <a:endParaRPr lang="en-US" sz="1750" dirty="0"/>
          </a:p>
        </p:txBody>
      </p:sp>
      <p:sp>
        <p:nvSpPr>
          <p:cNvPr id="10" name="Text 8"/>
          <p:cNvSpPr/>
          <p:nvPr/>
        </p:nvSpPr>
        <p:spPr>
          <a:xfrm>
            <a:off x="7986474" y="199822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discuss the comprehensive market research and competitor analysis that informed our platform's development and design, ensuring its relevance and competitive edge.</a:t>
            </a:r>
            <a:endParaRPr lang="en-US" sz="1400" dirty="0"/>
          </a:p>
        </p:txBody>
      </p:sp>
      <p:sp>
        <p:nvSpPr>
          <p:cNvPr id="11" name="Shape 9"/>
          <p:cNvSpPr/>
          <p:nvPr/>
        </p:nvSpPr>
        <p:spPr>
          <a:xfrm>
            <a:off x="626626" y="323790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2" name="Text 10"/>
          <p:cNvSpPr/>
          <p:nvPr/>
        </p:nvSpPr>
        <p:spPr>
          <a:xfrm>
            <a:off x="715328" y="3304937"/>
            <a:ext cx="225266"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3</a:t>
            </a:r>
            <a:endParaRPr lang="en-US" sz="2100" dirty="0"/>
          </a:p>
        </p:txBody>
      </p:sp>
      <p:sp>
        <p:nvSpPr>
          <p:cNvPr id="13" name="Text 11"/>
          <p:cNvSpPr/>
          <p:nvPr/>
        </p:nvSpPr>
        <p:spPr>
          <a:xfrm>
            <a:off x="1208365" y="323790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Technologies</a:t>
            </a:r>
            <a:endParaRPr lang="en-US" sz="1750" dirty="0"/>
          </a:p>
        </p:txBody>
      </p:sp>
      <p:sp>
        <p:nvSpPr>
          <p:cNvPr id="14" name="Text 12"/>
          <p:cNvSpPr/>
          <p:nvPr/>
        </p:nvSpPr>
        <p:spPr>
          <a:xfrm>
            <a:off x="1208365" y="362509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provide an overview of the technologies powering our platform, emphasizing the robust infrastructure and cutting-edge features that enable seamless user experience.</a:t>
            </a:r>
            <a:endParaRPr lang="en-US" sz="1400" dirty="0"/>
          </a:p>
        </p:txBody>
      </p:sp>
      <p:sp>
        <p:nvSpPr>
          <p:cNvPr id="15" name="Shape 13"/>
          <p:cNvSpPr/>
          <p:nvPr/>
        </p:nvSpPr>
        <p:spPr>
          <a:xfrm>
            <a:off x="7404735" y="323790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6" name="Text 14"/>
          <p:cNvSpPr/>
          <p:nvPr/>
        </p:nvSpPr>
        <p:spPr>
          <a:xfrm>
            <a:off x="7490460" y="3304937"/>
            <a:ext cx="231219"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4</a:t>
            </a:r>
            <a:endParaRPr lang="en-US" sz="2100" dirty="0"/>
          </a:p>
        </p:txBody>
      </p:sp>
      <p:sp>
        <p:nvSpPr>
          <p:cNvPr id="17" name="Text 15"/>
          <p:cNvSpPr/>
          <p:nvPr/>
        </p:nvSpPr>
        <p:spPr>
          <a:xfrm>
            <a:off x="7986474" y="323790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Objectives</a:t>
            </a:r>
            <a:endParaRPr lang="en-US" sz="1750" dirty="0"/>
          </a:p>
        </p:txBody>
      </p:sp>
      <p:sp>
        <p:nvSpPr>
          <p:cNvPr id="18" name="Text 16"/>
          <p:cNvSpPr/>
          <p:nvPr/>
        </p:nvSpPr>
        <p:spPr>
          <a:xfrm>
            <a:off x="7986474" y="362509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delve into our overarching goals, outlining how our platform aims to revolutionize e-commerce by fostering social engagement and community building</a:t>
            </a:r>
            <a:endParaRPr lang="en-US" sz="1400" dirty="0"/>
          </a:p>
        </p:txBody>
      </p:sp>
      <p:sp>
        <p:nvSpPr>
          <p:cNvPr id="19" name="Shape 17"/>
          <p:cNvSpPr/>
          <p:nvPr/>
        </p:nvSpPr>
        <p:spPr>
          <a:xfrm>
            <a:off x="626626" y="486477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0" name="Text 18"/>
          <p:cNvSpPr/>
          <p:nvPr/>
        </p:nvSpPr>
        <p:spPr>
          <a:xfrm>
            <a:off x="719614" y="4931807"/>
            <a:ext cx="216694"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5</a:t>
            </a:r>
            <a:endParaRPr lang="en-US" sz="2100" dirty="0"/>
          </a:p>
        </p:txBody>
      </p:sp>
      <p:sp>
        <p:nvSpPr>
          <p:cNvPr id="21" name="Text 19"/>
          <p:cNvSpPr/>
          <p:nvPr/>
        </p:nvSpPr>
        <p:spPr>
          <a:xfrm>
            <a:off x="1208365" y="486477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Features</a:t>
            </a:r>
            <a:endParaRPr lang="en-US" sz="1750" dirty="0"/>
          </a:p>
        </p:txBody>
      </p:sp>
      <p:sp>
        <p:nvSpPr>
          <p:cNvPr id="22" name="Text 20"/>
          <p:cNvSpPr/>
          <p:nvPr/>
        </p:nvSpPr>
        <p:spPr>
          <a:xfrm>
            <a:off x="1208365" y="525196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showcase the key features of our platform, highlighting how they empower users and businesses to connect, share, and grow within our ecosystem.</a:t>
            </a:r>
            <a:endParaRPr lang="en-US" sz="1400" dirty="0"/>
          </a:p>
        </p:txBody>
      </p:sp>
      <p:sp>
        <p:nvSpPr>
          <p:cNvPr id="23" name="Shape 21"/>
          <p:cNvSpPr/>
          <p:nvPr/>
        </p:nvSpPr>
        <p:spPr>
          <a:xfrm>
            <a:off x="7404735" y="486477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4" name="Text 22"/>
          <p:cNvSpPr/>
          <p:nvPr/>
        </p:nvSpPr>
        <p:spPr>
          <a:xfrm>
            <a:off x="7491055" y="4931807"/>
            <a:ext cx="230148"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6</a:t>
            </a:r>
            <a:endParaRPr lang="en-US" sz="2100" dirty="0"/>
          </a:p>
        </p:txBody>
      </p:sp>
      <p:sp>
        <p:nvSpPr>
          <p:cNvPr id="25" name="Text 23"/>
          <p:cNvSpPr/>
          <p:nvPr/>
        </p:nvSpPr>
        <p:spPr>
          <a:xfrm>
            <a:off x="7986474" y="486477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Design</a:t>
            </a:r>
            <a:endParaRPr lang="en-US" sz="1750" dirty="0"/>
          </a:p>
        </p:txBody>
      </p:sp>
      <p:sp>
        <p:nvSpPr>
          <p:cNvPr id="26" name="Text 24"/>
          <p:cNvSpPr/>
          <p:nvPr/>
        </p:nvSpPr>
        <p:spPr>
          <a:xfrm>
            <a:off x="7986474" y="525196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delve into the design philosophy behind our platform, focusing on user-friendliness, intuitive navigation, and visually appealing aesthetics that enhance user engagement.</a:t>
            </a:r>
            <a:endParaRPr lang="en-US" sz="1400" dirty="0"/>
          </a:p>
        </p:txBody>
      </p:sp>
      <p:sp>
        <p:nvSpPr>
          <p:cNvPr id="27" name="Shape 25"/>
          <p:cNvSpPr/>
          <p:nvPr/>
        </p:nvSpPr>
        <p:spPr>
          <a:xfrm>
            <a:off x="626626" y="649164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8" name="Text 26"/>
          <p:cNvSpPr/>
          <p:nvPr/>
        </p:nvSpPr>
        <p:spPr>
          <a:xfrm>
            <a:off x="726877" y="6558677"/>
            <a:ext cx="202287"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7</a:t>
            </a:r>
            <a:endParaRPr lang="en-US" sz="2100" dirty="0"/>
          </a:p>
        </p:txBody>
      </p:sp>
      <p:sp>
        <p:nvSpPr>
          <p:cNvPr id="29" name="Text 27"/>
          <p:cNvSpPr/>
          <p:nvPr/>
        </p:nvSpPr>
        <p:spPr>
          <a:xfrm>
            <a:off x="1208365" y="6491645"/>
            <a:ext cx="3124914"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Future Enhancements</a:t>
            </a:r>
            <a:endParaRPr lang="en-US" sz="1750" dirty="0"/>
          </a:p>
        </p:txBody>
      </p:sp>
      <p:sp>
        <p:nvSpPr>
          <p:cNvPr id="30" name="Text 28"/>
          <p:cNvSpPr/>
          <p:nvPr/>
        </p:nvSpPr>
        <p:spPr>
          <a:xfrm>
            <a:off x="1208365" y="687883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outline our vision for future platform developments, showcasing our commitment to continuous innovation and adapting to evolving user needs.</a:t>
            </a:r>
            <a:endParaRPr lang="en-US" sz="1400" dirty="0"/>
          </a:p>
        </p:txBody>
      </p:sp>
      <p:sp>
        <p:nvSpPr>
          <p:cNvPr id="31" name="Shape 29"/>
          <p:cNvSpPr/>
          <p:nvPr/>
        </p:nvSpPr>
        <p:spPr>
          <a:xfrm>
            <a:off x="7404735" y="649164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32" name="Text 30"/>
          <p:cNvSpPr/>
          <p:nvPr/>
        </p:nvSpPr>
        <p:spPr>
          <a:xfrm>
            <a:off x="7486293" y="6558677"/>
            <a:ext cx="239554"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8</a:t>
            </a:r>
            <a:endParaRPr lang="en-US" sz="2100" dirty="0"/>
          </a:p>
        </p:txBody>
      </p:sp>
      <p:sp>
        <p:nvSpPr>
          <p:cNvPr id="33" name="Text 31"/>
          <p:cNvSpPr/>
          <p:nvPr/>
        </p:nvSpPr>
        <p:spPr>
          <a:xfrm>
            <a:off x="7986474" y="6491645"/>
            <a:ext cx="2544366"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Website Overview</a:t>
            </a:r>
            <a:endParaRPr lang="en-US" sz="1750" dirty="0"/>
          </a:p>
        </p:txBody>
      </p:sp>
      <p:sp>
        <p:nvSpPr>
          <p:cNvPr id="34" name="Text 32"/>
          <p:cNvSpPr/>
          <p:nvPr/>
        </p:nvSpPr>
        <p:spPr>
          <a:xfrm>
            <a:off x="7986474" y="6878836"/>
            <a:ext cx="6017419" cy="572929"/>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provide a comprehensive tour of our website, demonstrating its functionalities and showcasing the engaging user experience it offers.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29734"/>
            <a:ext cx="9344382"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Challenges in E-commerce</a:t>
            </a:r>
            <a:endParaRPr lang="en-US" sz="4450" dirty="0"/>
          </a:p>
        </p:txBody>
      </p:sp>
      <p:sp>
        <p:nvSpPr>
          <p:cNvPr id="3" name="Text 1"/>
          <p:cNvSpPr/>
          <p:nvPr/>
        </p:nvSpPr>
        <p:spPr>
          <a:xfrm>
            <a:off x="793790" y="2005489"/>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Lack of Personalization</a:t>
            </a:r>
            <a:endParaRPr lang="en-US" sz="2200" dirty="0"/>
          </a:p>
        </p:txBody>
      </p:sp>
      <p:sp>
        <p:nvSpPr>
          <p:cNvPr id="4" name="Text 2"/>
          <p:cNvSpPr/>
          <p:nvPr/>
        </p:nvSpPr>
        <p:spPr>
          <a:xfrm>
            <a:off x="793790" y="2940963"/>
            <a:ext cx="3978116" cy="435483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E-commerce has transformed how consumers shop, but it often lacks social interaction.
This lack of interaction can lead to lower user engagement and customer loyalty.
Understanding these challenges is crucial for businesses seeking to enhance their reach and connection with users.</a:t>
            </a:r>
            <a:endParaRPr lang="en-US" sz="1750" dirty="0"/>
          </a:p>
        </p:txBody>
      </p:sp>
      <p:sp>
        <p:nvSpPr>
          <p:cNvPr id="5" name="Text 3"/>
          <p:cNvSpPr/>
          <p:nvPr/>
        </p:nvSpPr>
        <p:spPr>
          <a:xfrm>
            <a:off x="5332928" y="2005489"/>
            <a:ext cx="3978116"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Low user engagement </a:t>
            </a:r>
            <a:endParaRPr lang="en-US" sz="2200" dirty="0"/>
          </a:p>
        </p:txBody>
      </p:sp>
      <p:sp>
        <p:nvSpPr>
          <p:cNvPr id="6" name="Shape 4"/>
          <p:cNvSpPr/>
          <p:nvPr/>
        </p:nvSpPr>
        <p:spPr>
          <a:xfrm>
            <a:off x="5332928" y="2614970"/>
            <a:ext cx="3978116" cy="3931682"/>
          </a:xfrm>
          <a:prstGeom prst="roundRect">
            <a:avLst>
              <a:gd name="adj" fmla="val 2423"/>
            </a:avLst>
          </a:prstGeom>
          <a:noFill/>
          <a:ln w="7620">
            <a:solidFill>
              <a:srgbClr val="000000">
                <a:alpha val="8000"/>
              </a:srgbClr>
            </a:solidFill>
            <a:prstDash val="solid"/>
          </a:ln>
        </p:spPr>
        <p:txBody>
          <a:bodyPr/>
          <a:lstStyle/>
          <a:p>
            <a:endParaRPr lang="en-US"/>
          </a:p>
        </p:txBody>
      </p:sp>
      <p:sp>
        <p:nvSpPr>
          <p:cNvPr id="7" name="Shape 5"/>
          <p:cNvSpPr/>
          <p:nvPr/>
        </p:nvSpPr>
        <p:spPr>
          <a:xfrm>
            <a:off x="5340548" y="2622590"/>
            <a:ext cx="3962876" cy="3916442"/>
          </a:xfrm>
          <a:prstGeom prst="rect">
            <a:avLst/>
          </a:prstGeom>
          <a:solidFill>
            <a:srgbClr val="FFFFFF">
              <a:alpha val="4000"/>
            </a:srgbClr>
          </a:solidFill>
          <a:ln/>
        </p:spPr>
        <p:txBody>
          <a:bodyPr/>
          <a:lstStyle/>
          <a:p>
            <a:endParaRPr lang="en-US"/>
          </a:p>
        </p:txBody>
      </p:sp>
      <p:sp>
        <p:nvSpPr>
          <p:cNvPr id="8" name="Text 6"/>
          <p:cNvSpPr/>
          <p:nvPr/>
        </p:nvSpPr>
        <p:spPr>
          <a:xfrm>
            <a:off x="5567362" y="2766298"/>
            <a:ext cx="3509248" cy="362902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can result in decreased sales and reduced customer retention.
Customers may feel disconnected, leading to a lack of brand loyalty.
Businesses risk losing market share to competitors who prioritize social interaction.</a:t>
            </a:r>
            <a:endParaRPr lang="en-US" sz="1750" dirty="0"/>
          </a:p>
        </p:txBody>
      </p:sp>
      <p:sp>
        <p:nvSpPr>
          <p:cNvPr id="9" name="Text 7"/>
          <p:cNvSpPr/>
          <p:nvPr/>
        </p:nvSpPr>
        <p:spPr>
          <a:xfrm>
            <a:off x="5332928" y="6801803"/>
            <a:ext cx="3978116"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9872067" y="2005489"/>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Inefficient Growth Strategies</a:t>
            </a:r>
            <a:endParaRPr lang="en-US" sz="2200" dirty="0"/>
          </a:p>
        </p:txBody>
      </p:sp>
      <p:sp>
        <p:nvSpPr>
          <p:cNvPr id="11" name="Text 9"/>
          <p:cNvSpPr/>
          <p:nvPr/>
        </p:nvSpPr>
        <p:spPr>
          <a:xfrm>
            <a:off x="9872067" y="2940963"/>
            <a:ext cx="3978116" cy="3266123"/>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Many businesses struggle to effectively reach and engage new audiences, often relying on limited marketing channels. Our platform empowers businesses to grow their audience organically by providing them with tools to interact directly with potential customers, share their products, and build brand loyalty.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36383"/>
            <a:ext cx="11075313"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Problem Statement: Key Issues</a:t>
            </a:r>
            <a:endParaRPr lang="en-US" sz="4450" dirty="0"/>
          </a:p>
        </p:txBody>
      </p:sp>
      <p:pic>
        <p:nvPicPr>
          <p:cNvPr id="3" name="Image 0" descr="preencoded.png"/>
          <p:cNvPicPr>
            <a:picLocks noChangeAspect="1"/>
          </p:cNvPicPr>
          <p:nvPr/>
        </p:nvPicPr>
        <p:blipFill>
          <a:blip r:embed="rId3"/>
          <a:stretch>
            <a:fillRect/>
          </a:stretch>
        </p:blipFill>
        <p:spPr>
          <a:xfrm>
            <a:off x="793790" y="2585323"/>
            <a:ext cx="3260646" cy="907256"/>
          </a:xfrm>
          <a:prstGeom prst="rect">
            <a:avLst/>
          </a:prstGeom>
        </p:spPr>
      </p:pic>
      <p:sp>
        <p:nvSpPr>
          <p:cNvPr id="4" name="Text 1"/>
          <p:cNvSpPr/>
          <p:nvPr/>
        </p:nvSpPr>
        <p:spPr>
          <a:xfrm>
            <a:off x="1020604" y="3832741"/>
            <a:ext cx="2807018"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Lack of social interaction: </a:t>
            </a:r>
            <a:endParaRPr lang="en-US" sz="2200" dirty="0"/>
          </a:p>
        </p:txBody>
      </p:sp>
      <p:sp>
        <p:nvSpPr>
          <p:cNvPr id="5" name="Text 2"/>
          <p:cNvSpPr/>
          <p:nvPr/>
        </p:nvSpPr>
        <p:spPr>
          <a:xfrm>
            <a:off x="1020604" y="4677489"/>
            <a:ext cx="2807018"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Shopping platforms feel impersonal without social features.</a:t>
            </a:r>
            <a:endParaRPr lang="en-US" sz="1750" dirty="0"/>
          </a:p>
        </p:txBody>
      </p:sp>
      <p:pic>
        <p:nvPicPr>
          <p:cNvPr id="6" name="Image 1" descr="preencoded.png"/>
          <p:cNvPicPr>
            <a:picLocks noChangeAspect="1"/>
          </p:cNvPicPr>
          <p:nvPr/>
        </p:nvPicPr>
        <p:blipFill>
          <a:blip r:embed="rId4"/>
          <a:stretch>
            <a:fillRect/>
          </a:stretch>
        </p:blipFill>
        <p:spPr>
          <a:xfrm>
            <a:off x="4054435" y="2585323"/>
            <a:ext cx="3260765" cy="907256"/>
          </a:xfrm>
          <a:prstGeom prst="rect">
            <a:avLst/>
          </a:prstGeom>
        </p:spPr>
      </p:pic>
      <p:sp>
        <p:nvSpPr>
          <p:cNvPr id="7" name="Text 3"/>
          <p:cNvSpPr/>
          <p:nvPr/>
        </p:nvSpPr>
        <p:spPr>
          <a:xfrm>
            <a:off x="4281249" y="3832741"/>
            <a:ext cx="2807137" cy="177165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Difficulty following favorite products or sellers:</a:t>
            </a:r>
            <a:endParaRPr lang="en-US" sz="2200" dirty="0"/>
          </a:p>
        </p:txBody>
      </p:sp>
      <p:sp>
        <p:nvSpPr>
          <p:cNvPr id="8" name="Text 4"/>
          <p:cNvSpPr/>
          <p:nvPr/>
        </p:nvSpPr>
        <p:spPr>
          <a:xfrm>
            <a:off x="4281249" y="5740479"/>
            <a:ext cx="2807137"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Users cannot easily keep track of what they like.</a:t>
            </a:r>
            <a:endParaRPr lang="en-US" sz="1750" dirty="0"/>
          </a:p>
        </p:txBody>
      </p:sp>
      <p:pic>
        <p:nvPicPr>
          <p:cNvPr id="9" name="Image 2" descr="preencoded.png"/>
          <p:cNvPicPr>
            <a:picLocks noChangeAspect="1"/>
          </p:cNvPicPr>
          <p:nvPr/>
        </p:nvPicPr>
        <p:blipFill>
          <a:blip r:embed="rId5"/>
          <a:stretch>
            <a:fillRect/>
          </a:stretch>
        </p:blipFill>
        <p:spPr>
          <a:xfrm>
            <a:off x="7315200" y="2585323"/>
            <a:ext cx="3260646" cy="907256"/>
          </a:xfrm>
          <a:prstGeom prst="rect">
            <a:avLst/>
          </a:prstGeom>
        </p:spPr>
      </p:pic>
      <p:sp>
        <p:nvSpPr>
          <p:cNvPr id="10" name="Text 5"/>
          <p:cNvSpPr/>
          <p:nvPr/>
        </p:nvSpPr>
        <p:spPr>
          <a:xfrm>
            <a:off x="7542014" y="3832741"/>
            <a:ext cx="2807018"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Communication issues: </a:t>
            </a:r>
            <a:endParaRPr lang="en-US" sz="2200" dirty="0"/>
          </a:p>
        </p:txBody>
      </p:sp>
      <p:sp>
        <p:nvSpPr>
          <p:cNvPr id="11" name="Text 6"/>
          <p:cNvSpPr/>
          <p:nvPr/>
        </p:nvSpPr>
        <p:spPr>
          <a:xfrm>
            <a:off x="7542014" y="4677489"/>
            <a:ext cx="2807018"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Users find it hard to contact sellers or stay updated on new products.</a:t>
            </a:r>
            <a:endParaRPr lang="en-US" sz="1750" dirty="0"/>
          </a:p>
        </p:txBody>
      </p:sp>
      <p:pic>
        <p:nvPicPr>
          <p:cNvPr id="12" name="Image 3" descr="preencoded.png"/>
          <p:cNvPicPr>
            <a:picLocks noChangeAspect="1"/>
          </p:cNvPicPr>
          <p:nvPr/>
        </p:nvPicPr>
        <p:blipFill>
          <a:blip r:embed="rId6"/>
          <a:stretch>
            <a:fillRect/>
          </a:stretch>
        </p:blipFill>
        <p:spPr>
          <a:xfrm>
            <a:off x="10575846" y="2585323"/>
            <a:ext cx="3260765" cy="907256"/>
          </a:xfrm>
          <a:prstGeom prst="rect">
            <a:avLst/>
          </a:prstGeom>
        </p:spPr>
      </p:pic>
      <p:sp>
        <p:nvSpPr>
          <p:cNvPr id="13" name="Text 7"/>
          <p:cNvSpPr/>
          <p:nvPr/>
        </p:nvSpPr>
        <p:spPr>
          <a:xfrm>
            <a:off x="10802660" y="3832741"/>
            <a:ext cx="2807137" cy="1814513"/>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Small business challenges: Owners struggle to showcase their products and reach a wider audience.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77228"/>
            <a:ext cx="7319129"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Research Objectives</a:t>
            </a:r>
            <a:endParaRPr lang="en-US" sz="4450" dirty="0"/>
          </a:p>
        </p:txBody>
      </p:sp>
      <p:sp>
        <p:nvSpPr>
          <p:cNvPr id="3" name="Shape 1"/>
          <p:cNvSpPr/>
          <p:nvPr/>
        </p:nvSpPr>
        <p:spPr>
          <a:xfrm>
            <a:off x="1118711" y="1726168"/>
            <a:ext cx="30480" cy="5826085"/>
          </a:xfrm>
          <a:prstGeom prst="roundRect">
            <a:avLst>
              <a:gd name="adj" fmla="val 312558"/>
            </a:avLst>
          </a:prstGeom>
          <a:solidFill>
            <a:srgbClr val="BCDBD4"/>
          </a:solidFill>
          <a:ln/>
        </p:spPr>
        <p:txBody>
          <a:bodyPr/>
          <a:lstStyle/>
          <a:p>
            <a:endParaRPr lang="en-US"/>
          </a:p>
        </p:txBody>
      </p:sp>
      <p:sp>
        <p:nvSpPr>
          <p:cNvPr id="4" name="Shape 2"/>
          <p:cNvSpPr/>
          <p:nvPr/>
        </p:nvSpPr>
        <p:spPr>
          <a:xfrm>
            <a:off x="1358622" y="2221230"/>
            <a:ext cx="793790" cy="30480"/>
          </a:xfrm>
          <a:prstGeom prst="roundRect">
            <a:avLst>
              <a:gd name="adj" fmla="val 312558"/>
            </a:avLst>
          </a:prstGeom>
          <a:solidFill>
            <a:srgbClr val="BCDBD4"/>
          </a:solidFill>
          <a:ln/>
        </p:spPr>
        <p:txBody>
          <a:bodyPr/>
          <a:lstStyle/>
          <a:p>
            <a:endParaRPr lang="en-US"/>
          </a:p>
        </p:txBody>
      </p:sp>
      <p:sp>
        <p:nvSpPr>
          <p:cNvPr id="5" name="Shape 3"/>
          <p:cNvSpPr/>
          <p:nvPr/>
        </p:nvSpPr>
        <p:spPr>
          <a:xfrm>
            <a:off x="878800" y="1981319"/>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6" name="Text 4"/>
          <p:cNvSpPr/>
          <p:nvPr/>
        </p:nvSpPr>
        <p:spPr>
          <a:xfrm>
            <a:off x="1045488" y="2066330"/>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7" name="Text 5"/>
          <p:cNvSpPr/>
          <p:nvPr/>
        </p:nvSpPr>
        <p:spPr>
          <a:xfrm>
            <a:off x="2381488" y="1952982"/>
            <a:ext cx="4592836"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User Needs &amp; Preferences</a:t>
            </a:r>
            <a:endParaRPr lang="en-US" sz="2200" dirty="0"/>
          </a:p>
        </p:txBody>
      </p:sp>
      <p:sp>
        <p:nvSpPr>
          <p:cNvPr id="8" name="Text 6"/>
          <p:cNvSpPr/>
          <p:nvPr/>
        </p:nvSpPr>
        <p:spPr>
          <a:xfrm>
            <a:off x="2381488" y="2443401"/>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Conducting user research to identify the pain points and aspirations of e-commerce shoppers, understanding their preferences for social interaction, product discovery, and personalized experiences.</a:t>
            </a:r>
            <a:endParaRPr lang="en-US" sz="1750" dirty="0"/>
          </a:p>
        </p:txBody>
      </p:sp>
      <p:sp>
        <p:nvSpPr>
          <p:cNvPr id="9" name="Shape 7"/>
          <p:cNvSpPr/>
          <p:nvPr/>
        </p:nvSpPr>
        <p:spPr>
          <a:xfrm>
            <a:off x="1358622" y="4117896"/>
            <a:ext cx="793790" cy="30480"/>
          </a:xfrm>
          <a:prstGeom prst="roundRect">
            <a:avLst>
              <a:gd name="adj" fmla="val 312558"/>
            </a:avLst>
          </a:prstGeom>
          <a:solidFill>
            <a:srgbClr val="BCDBD4"/>
          </a:solidFill>
          <a:ln/>
        </p:spPr>
        <p:txBody>
          <a:bodyPr/>
          <a:lstStyle/>
          <a:p>
            <a:endParaRPr lang="en-US"/>
          </a:p>
        </p:txBody>
      </p:sp>
      <p:sp>
        <p:nvSpPr>
          <p:cNvPr id="10" name="Shape 8"/>
          <p:cNvSpPr/>
          <p:nvPr/>
        </p:nvSpPr>
        <p:spPr>
          <a:xfrm>
            <a:off x="878800" y="3877985"/>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1" name="Text 9"/>
          <p:cNvSpPr/>
          <p:nvPr/>
        </p:nvSpPr>
        <p:spPr>
          <a:xfrm>
            <a:off x="991910" y="3962995"/>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12" name="Text 10"/>
          <p:cNvSpPr/>
          <p:nvPr/>
        </p:nvSpPr>
        <p:spPr>
          <a:xfrm>
            <a:off x="2381488" y="3849648"/>
            <a:ext cx="5252323"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Market Trends &amp; Competition</a:t>
            </a:r>
            <a:endParaRPr lang="en-US" sz="2200" dirty="0"/>
          </a:p>
        </p:txBody>
      </p:sp>
      <p:sp>
        <p:nvSpPr>
          <p:cNvPr id="13" name="Text 11"/>
          <p:cNvSpPr/>
          <p:nvPr/>
        </p:nvSpPr>
        <p:spPr>
          <a:xfrm>
            <a:off x="2381488" y="4340066"/>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Analyzing market trends in e-commerce and social media integration, identifying competitor strategies and identifying opportunities for differentiation and innovation.</a:t>
            </a:r>
            <a:endParaRPr lang="en-US" sz="1750" dirty="0"/>
          </a:p>
        </p:txBody>
      </p:sp>
      <p:sp>
        <p:nvSpPr>
          <p:cNvPr id="14" name="Shape 12"/>
          <p:cNvSpPr/>
          <p:nvPr/>
        </p:nvSpPr>
        <p:spPr>
          <a:xfrm>
            <a:off x="1358622" y="6014561"/>
            <a:ext cx="793790" cy="30480"/>
          </a:xfrm>
          <a:prstGeom prst="roundRect">
            <a:avLst>
              <a:gd name="adj" fmla="val 312558"/>
            </a:avLst>
          </a:prstGeom>
          <a:solidFill>
            <a:srgbClr val="BCDBD4"/>
          </a:solidFill>
          <a:ln/>
        </p:spPr>
        <p:txBody>
          <a:bodyPr/>
          <a:lstStyle/>
          <a:p>
            <a:endParaRPr lang="en-US"/>
          </a:p>
        </p:txBody>
      </p:sp>
      <p:sp>
        <p:nvSpPr>
          <p:cNvPr id="15" name="Shape 13"/>
          <p:cNvSpPr/>
          <p:nvPr/>
        </p:nvSpPr>
        <p:spPr>
          <a:xfrm>
            <a:off x="878800" y="5774650"/>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6" name="Text 14"/>
          <p:cNvSpPr/>
          <p:nvPr/>
        </p:nvSpPr>
        <p:spPr>
          <a:xfrm>
            <a:off x="991195" y="5859661"/>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7" name="Text 15"/>
          <p:cNvSpPr/>
          <p:nvPr/>
        </p:nvSpPr>
        <p:spPr>
          <a:xfrm>
            <a:off x="2381488" y="5746313"/>
            <a:ext cx="5258753"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Technological Advancements</a:t>
            </a:r>
            <a:endParaRPr lang="en-US" sz="2200" dirty="0"/>
          </a:p>
        </p:txBody>
      </p:sp>
      <p:sp>
        <p:nvSpPr>
          <p:cNvPr id="18" name="Text 16"/>
          <p:cNvSpPr/>
          <p:nvPr/>
        </p:nvSpPr>
        <p:spPr>
          <a:xfrm>
            <a:off x="2381488" y="6236732"/>
            <a:ext cx="11455122"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Evaluating emerging technologies relevant to social commerce, including artificial intelligence for personalized recommendations, blockchain for secure transactions, and augmented reality for immersive shopping experiences.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56408" y="2849404"/>
            <a:ext cx="5061585" cy="2530793"/>
          </a:xfrm>
          <a:prstGeom prst="rect">
            <a:avLst/>
          </a:prstGeom>
        </p:spPr>
      </p:pic>
      <p:sp>
        <p:nvSpPr>
          <p:cNvPr id="4" name="Text 0"/>
          <p:cNvSpPr/>
          <p:nvPr/>
        </p:nvSpPr>
        <p:spPr>
          <a:xfrm>
            <a:off x="594955" y="718899"/>
            <a:ext cx="4250174" cy="531257"/>
          </a:xfrm>
          <a:prstGeom prst="rect">
            <a:avLst/>
          </a:prstGeom>
          <a:noFill/>
          <a:ln/>
        </p:spPr>
        <p:txBody>
          <a:bodyPr wrap="none" lIns="0" tIns="0" rIns="0" bIns="0" rtlCol="0" anchor="t"/>
          <a:lstStyle/>
          <a:p>
            <a:pPr marL="0" indent="0">
              <a:lnSpc>
                <a:spcPts val="4150"/>
              </a:lnSpc>
              <a:buNone/>
            </a:pPr>
            <a:r>
              <a:rPr lang="en-US" sz="3300" b="1" dirty="0">
                <a:solidFill>
                  <a:srgbClr val="333F70"/>
                </a:solidFill>
                <a:latin typeface="Unbounded Bold" pitchFamily="34" charset="0"/>
                <a:ea typeface="Unbounded Bold" pitchFamily="34" charset="-122"/>
                <a:cs typeface="Unbounded Bold" pitchFamily="34" charset="-120"/>
              </a:rPr>
              <a:t>Technologies</a:t>
            </a:r>
            <a:endParaRPr lang="en-US" sz="3300" dirty="0"/>
          </a:p>
        </p:txBody>
      </p:sp>
      <p:sp>
        <p:nvSpPr>
          <p:cNvPr id="5" name="Shape 1"/>
          <p:cNvSpPr/>
          <p:nvPr/>
        </p:nvSpPr>
        <p:spPr>
          <a:xfrm>
            <a:off x="594955" y="1505069"/>
            <a:ext cx="7954089" cy="6005513"/>
          </a:xfrm>
          <a:prstGeom prst="roundRect">
            <a:avLst>
              <a:gd name="adj" fmla="val 1189"/>
            </a:avLst>
          </a:prstGeom>
          <a:noFill/>
          <a:ln w="7620">
            <a:solidFill>
              <a:srgbClr val="000000">
                <a:alpha val="8000"/>
              </a:srgbClr>
            </a:solidFill>
            <a:prstDash val="solid"/>
          </a:ln>
        </p:spPr>
        <p:txBody>
          <a:bodyPr/>
          <a:lstStyle/>
          <a:p>
            <a:endParaRPr lang="en-US"/>
          </a:p>
        </p:txBody>
      </p:sp>
      <p:sp>
        <p:nvSpPr>
          <p:cNvPr id="6" name="Shape 2"/>
          <p:cNvSpPr/>
          <p:nvPr/>
        </p:nvSpPr>
        <p:spPr>
          <a:xfrm>
            <a:off x="602575" y="1512689"/>
            <a:ext cx="7938849" cy="1034891"/>
          </a:xfrm>
          <a:prstGeom prst="rect">
            <a:avLst/>
          </a:prstGeom>
          <a:solidFill>
            <a:srgbClr val="FFFFFF">
              <a:alpha val="4000"/>
            </a:srgbClr>
          </a:solidFill>
          <a:ln/>
        </p:spPr>
        <p:txBody>
          <a:bodyPr/>
          <a:lstStyle/>
          <a:p>
            <a:endParaRPr lang="en-US"/>
          </a:p>
        </p:txBody>
      </p:sp>
      <p:sp>
        <p:nvSpPr>
          <p:cNvPr id="7" name="Text 3"/>
          <p:cNvSpPr/>
          <p:nvPr/>
        </p:nvSpPr>
        <p:spPr>
          <a:xfrm>
            <a:off x="772478" y="1622227"/>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HTML</a:t>
            </a:r>
            <a:endParaRPr lang="en-US" sz="1300" dirty="0"/>
          </a:p>
        </p:txBody>
      </p:sp>
      <p:sp>
        <p:nvSpPr>
          <p:cNvPr id="8" name="Text 4"/>
          <p:cNvSpPr/>
          <p:nvPr/>
        </p:nvSpPr>
        <p:spPr>
          <a:xfrm>
            <a:off x="4745712" y="1622227"/>
            <a:ext cx="3625810" cy="815816"/>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The foundation of our platform's structure and layout, ensuring a clean and responsive web design.</a:t>
            </a:r>
            <a:endParaRPr lang="en-US" sz="1300" dirty="0"/>
          </a:p>
        </p:txBody>
      </p:sp>
      <p:sp>
        <p:nvSpPr>
          <p:cNvPr id="9" name="Shape 5"/>
          <p:cNvSpPr/>
          <p:nvPr/>
        </p:nvSpPr>
        <p:spPr>
          <a:xfrm>
            <a:off x="602575" y="2547580"/>
            <a:ext cx="7938849" cy="1034891"/>
          </a:xfrm>
          <a:prstGeom prst="rect">
            <a:avLst/>
          </a:prstGeom>
          <a:solidFill>
            <a:srgbClr val="000000">
              <a:alpha val="4000"/>
            </a:srgbClr>
          </a:solidFill>
          <a:ln/>
        </p:spPr>
        <p:txBody>
          <a:bodyPr/>
          <a:lstStyle/>
          <a:p>
            <a:endParaRPr lang="en-US"/>
          </a:p>
        </p:txBody>
      </p:sp>
      <p:sp>
        <p:nvSpPr>
          <p:cNvPr id="10" name="Text 6"/>
          <p:cNvSpPr/>
          <p:nvPr/>
        </p:nvSpPr>
        <p:spPr>
          <a:xfrm>
            <a:off x="772478" y="2657118"/>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CSS</a:t>
            </a:r>
            <a:endParaRPr lang="en-US" sz="1300" dirty="0"/>
          </a:p>
        </p:txBody>
      </p:sp>
      <p:sp>
        <p:nvSpPr>
          <p:cNvPr id="11" name="Text 7"/>
          <p:cNvSpPr/>
          <p:nvPr/>
        </p:nvSpPr>
        <p:spPr>
          <a:xfrm>
            <a:off x="4745712" y="2657118"/>
            <a:ext cx="3625810" cy="815816"/>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Responsible for the platform's visual presentation, enhancing user experience with aesthetic appeal and intuitive navigation.</a:t>
            </a:r>
            <a:endParaRPr lang="en-US" sz="1300" dirty="0"/>
          </a:p>
        </p:txBody>
      </p:sp>
      <p:sp>
        <p:nvSpPr>
          <p:cNvPr id="12" name="Shape 8"/>
          <p:cNvSpPr/>
          <p:nvPr/>
        </p:nvSpPr>
        <p:spPr>
          <a:xfrm>
            <a:off x="602575" y="3582472"/>
            <a:ext cx="7938849" cy="1306830"/>
          </a:xfrm>
          <a:prstGeom prst="rect">
            <a:avLst/>
          </a:prstGeom>
          <a:solidFill>
            <a:srgbClr val="FFFFFF">
              <a:alpha val="4000"/>
            </a:srgbClr>
          </a:solidFill>
          <a:ln/>
        </p:spPr>
        <p:txBody>
          <a:bodyPr/>
          <a:lstStyle/>
          <a:p>
            <a:endParaRPr lang="en-US"/>
          </a:p>
        </p:txBody>
      </p:sp>
      <p:sp>
        <p:nvSpPr>
          <p:cNvPr id="13" name="Text 9"/>
          <p:cNvSpPr/>
          <p:nvPr/>
        </p:nvSpPr>
        <p:spPr>
          <a:xfrm>
            <a:off x="772478" y="369200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JavaScript</a:t>
            </a:r>
            <a:endParaRPr lang="en-US" sz="1300" dirty="0"/>
          </a:p>
        </p:txBody>
      </p:sp>
      <p:sp>
        <p:nvSpPr>
          <p:cNvPr id="14" name="Text 10"/>
          <p:cNvSpPr/>
          <p:nvPr/>
        </p:nvSpPr>
        <p:spPr>
          <a:xfrm>
            <a:off x="4745712" y="369200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The backbone of our platform's interactivity, enabling dynamic features like user interactions, real-time updates, and engaging animations.</a:t>
            </a:r>
            <a:endParaRPr lang="en-US" sz="1300" dirty="0"/>
          </a:p>
        </p:txBody>
      </p:sp>
      <p:sp>
        <p:nvSpPr>
          <p:cNvPr id="15" name="Shape 11"/>
          <p:cNvSpPr/>
          <p:nvPr/>
        </p:nvSpPr>
        <p:spPr>
          <a:xfrm>
            <a:off x="602575" y="4889302"/>
            <a:ext cx="7938849" cy="1306830"/>
          </a:xfrm>
          <a:prstGeom prst="rect">
            <a:avLst/>
          </a:prstGeom>
          <a:solidFill>
            <a:srgbClr val="000000">
              <a:alpha val="4000"/>
            </a:srgbClr>
          </a:solidFill>
          <a:ln/>
        </p:spPr>
        <p:txBody>
          <a:bodyPr/>
          <a:lstStyle/>
          <a:p>
            <a:endParaRPr lang="en-US"/>
          </a:p>
        </p:txBody>
      </p:sp>
      <p:sp>
        <p:nvSpPr>
          <p:cNvPr id="16" name="Text 12"/>
          <p:cNvSpPr/>
          <p:nvPr/>
        </p:nvSpPr>
        <p:spPr>
          <a:xfrm>
            <a:off x="772478" y="499883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Databases : SQL</a:t>
            </a:r>
            <a:endParaRPr lang="en-US" sz="1300" dirty="0"/>
          </a:p>
        </p:txBody>
      </p:sp>
      <p:sp>
        <p:nvSpPr>
          <p:cNvPr id="17" name="Text 13"/>
          <p:cNvSpPr/>
          <p:nvPr/>
        </p:nvSpPr>
        <p:spPr>
          <a:xfrm>
            <a:off x="4745712" y="499883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Securely storing and managing user data, product information, and transaction history, ensuring data integrity and reliable platform performance.</a:t>
            </a:r>
            <a:endParaRPr lang="en-US" sz="1300" dirty="0"/>
          </a:p>
        </p:txBody>
      </p:sp>
      <p:sp>
        <p:nvSpPr>
          <p:cNvPr id="18" name="Shape 14"/>
          <p:cNvSpPr/>
          <p:nvPr/>
        </p:nvSpPr>
        <p:spPr>
          <a:xfrm>
            <a:off x="602575" y="6196132"/>
            <a:ext cx="7938849" cy="1306830"/>
          </a:xfrm>
          <a:prstGeom prst="rect">
            <a:avLst/>
          </a:prstGeom>
          <a:solidFill>
            <a:srgbClr val="FFFFFF">
              <a:alpha val="4000"/>
            </a:srgbClr>
          </a:solidFill>
          <a:ln/>
        </p:spPr>
        <p:txBody>
          <a:bodyPr/>
          <a:lstStyle/>
          <a:p>
            <a:endParaRPr lang="en-US"/>
          </a:p>
        </p:txBody>
      </p:sp>
      <p:sp>
        <p:nvSpPr>
          <p:cNvPr id="19" name="Text 15"/>
          <p:cNvSpPr/>
          <p:nvPr/>
        </p:nvSpPr>
        <p:spPr>
          <a:xfrm>
            <a:off x="772478" y="630566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MVC</a:t>
            </a:r>
            <a:endParaRPr lang="en-US" sz="1300" dirty="0"/>
          </a:p>
        </p:txBody>
      </p:sp>
      <p:sp>
        <p:nvSpPr>
          <p:cNvPr id="20" name="Text 16"/>
          <p:cNvSpPr/>
          <p:nvPr/>
        </p:nvSpPr>
        <p:spPr>
          <a:xfrm>
            <a:off x="4745712" y="630566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Facilitating seamless integration with external services and platforms, extending our platform's functionality and connecting with diverse user needs.</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05207"/>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Features</a:t>
            </a:r>
            <a:endParaRPr lang="en-US" sz="4450" dirty="0"/>
          </a:p>
        </p:txBody>
      </p:sp>
      <p:sp>
        <p:nvSpPr>
          <p:cNvPr id="3" name="Shape 1"/>
          <p:cNvSpPr/>
          <p:nvPr/>
        </p:nvSpPr>
        <p:spPr>
          <a:xfrm>
            <a:off x="793790" y="1754148"/>
            <a:ext cx="13042821" cy="5770245"/>
          </a:xfrm>
          <a:prstGeom prst="roundRect">
            <a:avLst>
              <a:gd name="adj" fmla="val 1651"/>
            </a:avLst>
          </a:prstGeom>
          <a:solidFill>
            <a:srgbClr val="D6F5EE"/>
          </a:solidFill>
          <a:ln w="7620">
            <a:solidFill>
              <a:srgbClr val="BCDBD4"/>
            </a:solidFill>
            <a:prstDash val="solid"/>
          </a:ln>
        </p:spPr>
        <p:txBody>
          <a:bodyPr/>
          <a:lstStyle/>
          <a:p>
            <a:endParaRPr lang="en-US"/>
          </a:p>
        </p:txBody>
      </p:sp>
      <p:sp>
        <p:nvSpPr>
          <p:cNvPr id="4" name="Text 2"/>
          <p:cNvSpPr/>
          <p:nvPr/>
        </p:nvSpPr>
        <p:spPr>
          <a:xfrm>
            <a:off x="1028224" y="1988582"/>
            <a:ext cx="2842260"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Businessowner Features</a:t>
            </a:r>
            <a:endParaRPr lang="en-US" sz="2200" dirty="0"/>
          </a:p>
        </p:txBody>
      </p:sp>
      <p:sp>
        <p:nvSpPr>
          <p:cNvPr id="5" name="Text 3"/>
          <p:cNvSpPr/>
          <p:nvPr/>
        </p:nvSpPr>
        <p:spPr>
          <a:xfrm>
            <a:off x="1028224" y="2479000"/>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Add , Edit and Delete  products</a:t>
            </a:r>
            <a:endParaRPr lang="en-US" sz="1750" dirty="0"/>
          </a:p>
        </p:txBody>
      </p:sp>
      <p:sp>
        <p:nvSpPr>
          <p:cNvPr id="6" name="Text 4"/>
          <p:cNvSpPr/>
          <p:nvPr/>
        </p:nvSpPr>
        <p:spPr>
          <a:xfrm>
            <a:off x="1028224" y="2977991"/>
            <a:ext cx="5020151"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Interactive Product Reviews</a:t>
            </a:r>
            <a:endParaRPr lang="en-US" sz="2200" dirty="0"/>
          </a:p>
        </p:txBody>
      </p:sp>
      <p:sp>
        <p:nvSpPr>
          <p:cNvPr id="7" name="Text 5"/>
          <p:cNvSpPr/>
          <p:nvPr/>
        </p:nvSpPr>
        <p:spPr>
          <a:xfrm>
            <a:off x="1028224" y="3468410"/>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Users can share their experiences with products through detailed reviews Admin,Bussinessowner and users</a:t>
            </a:r>
            <a:endParaRPr lang="en-US" sz="1750" dirty="0"/>
          </a:p>
        </p:txBody>
      </p:sp>
      <p:sp>
        <p:nvSpPr>
          <p:cNvPr id="8" name="Text 6"/>
          <p:cNvSpPr/>
          <p:nvPr/>
        </p:nvSpPr>
        <p:spPr>
          <a:xfrm>
            <a:off x="1028224" y="3967401"/>
            <a:ext cx="3888462"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Filtering  by  Category</a:t>
            </a:r>
            <a:endParaRPr lang="en-US" sz="2200" dirty="0"/>
          </a:p>
        </p:txBody>
      </p:sp>
      <p:sp>
        <p:nvSpPr>
          <p:cNvPr id="9" name="Text 7"/>
          <p:cNvSpPr/>
          <p:nvPr/>
        </p:nvSpPr>
        <p:spPr>
          <a:xfrm>
            <a:off x="1028224" y="4457819"/>
            <a:ext cx="12573953"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1028224" y="4956810"/>
            <a:ext cx="3671649"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Search  for Products</a:t>
            </a:r>
            <a:endParaRPr lang="en-US" sz="2200" dirty="0"/>
          </a:p>
        </p:txBody>
      </p:sp>
      <p:sp>
        <p:nvSpPr>
          <p:cNvPr id="11" name="Text 9"/>
          <p:cNvSpPr/>
          <p:nvPr/>
        </p:nvSpPr>
        <p:spPr>
          <a:xfrm>
            <a:off x="1028224" y="5447228"/>
            <a:ext cx="12573953"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2" name="Text 10"/>
          <p:cNvSpPr/>
          <p:nvPr/>
        </p:nvSpPr>
        <p:spPr>
          <a:xfrm>
            <a:off x="1028224" y="5946219"/>
            <a:ext cx="4614148"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Create multiple Accounts </a:t>
            </a:r>
            <a:endParaRPr lang="en-US" sz="2200" dirty="0"/>
          </a:p>
        </p:txBody>
      </p:sp>
      <p:sp>
        <p:nvSpPr>
          <p:cNvPr id="13" name="Text 11"/>
          <p:cNvSpPr/>
          <p:nvPr/>
        </p:nvSpPr>
        <p:spPr>
          <a:xfrm>
            <a:off x="1028224" y="6436638"/>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 Admin, Business owners and users</a:t>
            </a:r>
            <a:endParaRPr lang="en-US" sz="1750" dirty="0"/>
          </a:p>
        </p:txBody>
      </p:sp>
      <p:sp>
        <p:nvSpPr>
          <p:cNvPr id="14" name="Text 12"/>
          <p:cNvSpPr/>
          <p:nvPr/>
        </p:nvSpPr>
        <p:spPr>
          <a:xfrm>
            <a:off x="1028224" y="6935629"/>
            <a:ext cx="2835235" cy="354330"/>
          </a:xfrm>
          <a:prstGeom prst="rect">
            <a:avLst/>
          </a:prstGeom>
          <a:noFill/>
          <a:ln/>
        </p:spPr>
        <p:txBody>
          <a:bodyPr wrap="none" lIns="0" tIns="0" rIns="0" bIns="0" rtlCol="0" anchor="t"/>
          <a:lstStyle/>
          <a:p>
            <a:pPr marL="0" indent="0">
              <a:lnSpc>
                <a:spcPts val="2750"/>
              </a:lnSpc>
              <a:buNone/>
            </a:pP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3523203" cy="2410367"/>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 name="TextBox 2">
            <a:extLst>
              <a:ext uri="{FF2B5EF4-FFF2-40B4-BE49-F238E27FC236}">
                <a16:creationId xmlns:a16="http://schemas.microsoft.com/office/drawing/2014/main" id="{C3A7FCF7-2B0F-549A-0B39-63D4A6A9A870}"/>
              </a:ext>
            </a:extLst>
          </p:cNvPr>
          <p:cNvSpPr txBox="1"/>
          <p:nvPr/>
        </p:nvSpPr>
        <p:spPr>
          <a:xfrm>
            <a:off x="868681" y="611504"/>
            <a:ext cx="9179087" cy="8915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300" kern="1200" dirty="0">
                <a:solidFill>
                  <a:schemeClr val="tx1"/>
                </a:solidFill>
                <a:latin typeface="+mj-lt"/>
                <a:ea typeface="+mj-ea"/>
                <a:cs typeface="+mj-cs"/>
              </a:rPr>
              <a:t>ERD</a:t>
            </a:r>
          </a:p>
        </p:txBody>
      </p:sp>
      <p:pic>
        <p:nvPicPr>
          <p:cNvPr id="5" name="Picture 4">
            <a:extLst>
              <a:ext uri="{FF2B5EF4-FFF2-40B4-BE49-F238E27FC236}">
                <a16:creationId xmlns:a16="http://schemas.microsoft.com/office/drawing/2014/main" id="{29E0DF95-EC19-50D8-DF0B-E96DAF667ACC}"/>
              </a:ext>
            </a:extLst>
          </p:cNvPr>
          <p:cNvPicPr>
            <a:picLocks noChangeAspect="1"/>
          </p:cNvPicPr>
          <p:nvPr/>
        </p:nvPicPr>
        <p:blipFill>
          <a:blip r:embed="rId2"/>
          <a:stretch>
            <a:fillRect/>
          </a:stretch>
        </p:blipFill>
        <p:spPr>
          <a:xfrm>
            <a:off x="2037144" y="1985974"/>
            <a:ext cx="9654791" cy="5454956"/>
          </a:xfrm>
          <a:prstGeom prst="rect">
            <a:avLst/>
          </a:prstGeom>
        </p:spPr>
      </p:pic>
      <p:sp>
        <p:nvSpPr>
          <p:cNvPr id="19" name="Freeform: Shape 1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8505" y="7533565"/>
            <a:ext cx="8261895" cy="696036"/>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02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52105" y="512445"/>
            <a:ext cx="4658558" cy="582335"/>
          </a:xfrm>
          <a:prstGeom prst="rect">
            <a:avLst/>
          </a:prstGeom>
          <a:noFill/>
          <a:ln/>
        </p:spPr>
        <p:txBody>
          <a:bodyPr wrap="none" lIns="0" tIns="0" rIns="0" bIns="0" rtlCol="0" anchor="t"/>
          <a:lstStyle/>
          <a:p>
            <a:pPr marL="0" indent="0">
              <a:lnSpc>
                <a:spcPts val="4550"/>
              </a:lnSpc>
              <a:buNone/>
            </a:pPr>
            <a:r>
              <a:rPr lang="en-US" sz="3650" dirty="0"/>
              <a:t>Design </a:t>
            </a:r>
          </a:p>
        </p:txBody>
      </p:sp>
      <p:pic>
        <p:nvPicPr>
          <p:cNvPr id="3" name="Image 0" descr="preencoded.png"/>
          <p:cNvPicPr>
            <a:picLocks noChangeAspect="1"/>
          </p:cNvPicPr>
          <p:nvPr/>
        </p:nvPicPr>
        <p:blipFill>
          <a:blip r:embed="rId3"/>
          <a:stretch>
            <a:fillRect/>
          </a:stretch>
        </p:blipFill>
        <p:spPr>
          <a:xfrm>
            <a:off x="652105" y="1583769"/>
            <a:ext cx="5134808" cy="4842986"/>
          </a:xfrm>
          <a:prstGeom prst="rect">
            <a:avLst/>
          </a:prstGeom>
        </p:spPr>
      </p:pic>
      <p:sp>
        <p:nvSpPr>
          <p:cNvPr id="4" name="Text 1"/>
          <p:cNvSpPr/>
          <p:nvPr/>
        </p:nvSpPr>
        <p:spPr>
          <a:xfrm>
            <a:off x="652105" y="6636306"/>
            <a:ext cx="2329220" cy="291108"/>
          </a:xfrm>
          <a:prstGeom prst="rect">
            <a:avLst/>
          </a:prstGeom>
          <a:noFill/>
          <a:ln/>
        </p:spPr>
        <p:txBody>
          <a:bodyPr wrap="none" lIns="0" tIns="0" rIns="0" bIns="0" rtlCol="0" anchor="t"/>
          <a:lstStyle/>
          <a:p>
            <a:pPr marL="0" indent="0">
              <a:lnSpc>
                <a:spcPts val="2250"/>
              </a:lnSpc>
              <a:buNone/>
            </a:pPr>
            <a:endParaRPr lang="en-US" sz="1800" dirty="0"/>
          </a:p>
        </p:txBody>
      </p:sp>
      <p:sp>
        <p:nvSpPr>
          <p:cNvPr id="5" name="Text 2"/>
          <p:cNvSpPr/>
          <p:nvPr/>
        </p:nvSpPr>
        <p:spPr>
          <a:xfrm>
            <a:off x="652105" y="7113746"/>
            <a:ext cx="6435804" cy="298133"/>
          </a:xfrm>
          <a:prstGeom prst="rect">
            <a:avLst/>
          </a:prstGeom>
          <a:noFill/>
          <a:ln/>
        </p:spPr>
        <p:txBody>
          <a:bodyPr wrap="none" lIns="0" tIns="0" rIns="0" bIns="0" rtlCol="0" anchor="t"/>
          <a:lstStyle/>
          <a:p>
            <a:pPr marL="0" indent="0">
              <a:lnSpc>
                <a:spcPts val="2300"/>
              </a:lnSpc>
              <a:buNone/>
            </a:pPr>
            <a:endParaRPr lang="en-US" sz="1450" dirty="0"/>
          </a:p>
        </p:txBody>
      </p:sp>
      <p:pic>
        <p:nvPicPr>
          <p:cNvPr id="6" name="Image 1" descr="preencoded.png"/>
          <p:cNvPicPr>
            <a:picLocks noChangeAspect="1"/>
          </p:cNvPicPr>
          <p:nvPr/>
        </p:nvPicPr>
        <p:blipFill>
          <a:blip r:embed="rId4"/>
          <a:stretch>
            <a:fillRect/>
          </a:stretch>
        </p:blipFill>
        <p:spPr>
          <a:xfrm>
            <a:off x="7550110" y="1583769"/>
            <a:ext cx="4710351" cy="4983837"/>
          </a:xfrm>
          <a:prstGeom prst="rect">
            <a:avLst/>
          </a:prstGeom>
        </p:spPr>
      </p:pic>
      <p:sp>
        <p:nvSpPr>
          <p:cNvPr id="7" name="Text 3"/>
          <p:cNvSpPr/>
          <p:nvPr/>
        </p:nvSpPr>
        <p:spPr>
          <a:xfrm>
            <a:off x="7550110" y="6777157"/>
            <a:ext cx="2329220" cy="291108"/>
          </a:xfrm>
          <a:prstGeom prst="rect">
            <a:avLst/>
          </a:prstGeom>
          <a:noFill/>
          <a:ln/>
        </p:spPr>
        <p:txBody>
          <a:bodyPr wrap="none" lIns="0" tIns="0" rIns="0" bIns="0" rtlCol="0" anchor="t"/>
          <a:lstStyle/>
          <a:p>
            <a:pPr marL="0" indent="0">
              <a:lnSpc>
                <a:spcPts val="2250"/>
              </a:lnSpc>
              <a:buNone/>
            </a:pPr>
            <a:endParaRPr lang="en-US" sz="1800" dirty="0"/>
          </a:p>
        </p:txBody>
      </p:sp>
      <p:sp>
        <p:nvSpPr>
          <p:cNvPr id="8" name="Text 4"/>
          <p:cNvSpPr/>
          <p:nvPr/>
        </p:nvSpPr>
        <p:spPr>
          <a:xfrm>
            <a:off x="7550110" y="7254597"/>
            <a:ext cx="6435804" cy="298133"/>
          </a:xfrm>
          <a:prstGeom prst="rect">
            <a:avLst/>
          </a:prstGeom>
          <a:noFill/>
          <a:ln/>
        </p:spPr>
        <p:txBody>
          <a:bodyPr wrap="none" lIns="0" tIns="0" rIns="0" bIns="0" rtlCol="0" anchor="t"/>
          <a:lstStyle/>
          <a:p>
            <a:pPr marL="0" indent="0">
              <a:lnSpc>
                <a:spcPts val="2300"/>
              </a:lnSpc>
              <a:buNone/>
            </a:pP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883</Words>
  <Application>Microsoft Office PowerPoint</Application>
  <PresentationFormat>Custom</PresentationFormat>
  <Paragraphs>102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Unbounded Bold</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Clara Ayman</cp:lastModifiedBy>
  <cp:revision>6</cp:revision>
  <dcterms:created xsi:type="dcterms:W3CDTF">2024-10-20T20:03:15Z</dcterms:created>
  <dcterms:modified xsi:type="dcterms:W3CDTF">2024-10-23T15:55:34Z</dcterms:modified>
</cp:coreProperties>
</file>