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3" r:id="rId4"/>
    <p:sldId id="264" r:id="rId5"/>
    <p:sldId id="267" r:id="rId6"/>
    <p:sldId id="265" r:id="rId7"/>
    <p:sldId id="259" r:id="rId8"/>
    <p:sldId id="268" r:id="rId9"/>
    <p:sldId id="266" r:id="rId10"/>
    <p:sldId id="260" r:id="rId11"/>
    <p:sldId id="261" r:id="rId12"/>
    <p:sldId id="269" r:id="rId13"/>
    <p:sldId id="262" r:id="rId14"/>
    <p:sldId id="270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alessiocorrado99/animals10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kaggle.com/datasets/alessiocorrado99/animals10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727D8-8CC3-4B9A-9928-8EBA8B6C330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FDD1F1-C559-41F1-847F-1DE5655652D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El objetivo del trabajo práctico es utilizar técnicas de visión por computadora para distinguir entre diez clases diferentes de animales.</a:t>
          </a:r>
          <a:endParaRPr lang="en-US"/>
        </a:p>
      </dgm:t>
    </dgm:pt>
    <dgm:pt modelId="{7083543D-9411-4EDD-9D13-61DDAFEF3234}" type="parTrans" cxnId="{F2698037-C455-472A-89F4-3D0EF1C02D55}">
      <dgm:prSet/>
      <dgm:spPr/>
      <dgm:t>
        <a:bodyPr/>
        <a:lstStyle/>
        <a:p>
          <a:endParaRPr lang="en-US"/>
        </a:p>
      </dgm:t>
    </dgm:pt>
    <dgm:pt modelId="{A9CCD94D-B7CC-4C89-9E9A-01888ADD9EC9}" type="sibTrans" cxnId="{F2698037-C455-472A-89F4-3D0EF1C02D55}">
      <dgm:prSet/>
      <dgm:spPr/>
      <dgm:t>
        <a:bodyPr/>
        <a:lstStyle/>
        <a:p>
          <a:endParaRPr lang="en-US"/>
        </a:p>
      </dgm:t>
    </dgm:pt>
    <dgm:pt modelId="{B473C5EA-E3B9-4797-8B00-B7BA6E23DEB4}">
      <dgm:prSet/>
      <dgm:spPr/>
      <dgm:t>
        <a:bodyPr/>
        <a:lstStyle/>
        <a:p>
          <a:pPr>
            <a:lnSpc>
              <a:spcPct val="100000"/>
            </a:lnSpc>
          </a:pPr>
          <a:r>
            <a:rPr lang="es-AR">
              <a:hlinkClick xmlns:r="http://schemas.openxmlformats.org/officeDocument/2006/relationships" r:id="rId1"/>
            </a:rPr>
            <a:t>https://www.kaggle.com/datasets/alessiocorrado99/animals10</a:t>
          </a:r>
          <a:endParaRPr lang="en-US"/>
        </a:p>
      </dgm:t>
    </dgm:pt>
    <dgm:pt modelId="{D0547129-ACF8-4864-BE2E-73067C7E171F}" type="parTrans" cxnId="{13C9E5F5-5A0B-4E08-BA49-0794F96E3180}">
      <dgm:prSet/>
      <dgm:spPr/>
      <dgm:t>
        <a:bodyPr/>
        <a:lstStyle/>
        <a:p>
          <a:endParaRPr lang="en-US"/>
        </a:p>
      </dgm:t>
    </dgm:pt>
    <dgm:pt modelId="{93C1F0D2-F03A-4594-9983-F17D99EEDA0D}" type="sibTrans" cxnId="{13C9E5F5-5A0B-4E08-BA49-0794F96E3180}">
      <dgm:prSet/>
      <dgm:spPr/>
      <dgm:t>
        <a:bodyPr/>
        <a:lstStyle/>
        <a:p>
          <a:endParaRPr lang="en-US"/>
        </a:p>
      </dgm:t>
    </dgm:pt>
    <dgm:pt modelId="{140D8160-E884-4443-A031-3361C802BCB3}" type="pres">
      <dgm:prSet presAssocID="{B3F727D8-8CC3-4B9A-9928-8EBA8B6C3302}" presName="root" presStyleCnt="0">
        <dgm:presLayoutVars>
          <dgm:dir/>
          <dgm:resizeHandles val="exact"/>
        </dgm:presLayoutVars>
      </dgm:prSet>
      <dgm:spPr/>
    </dgm:pt>
    <dgm:pt modelId="{EAD0F223-5DEF-4510-A080-866A4FFD2CC4}" type="pres">
      <dgm:prSet presAssocID="{2FFDD1F1-C559-41F1-847F-1DE5655652D9}" presName="compNode" presStyleCnt="0"/>
      <dgm:spPr/>
    </dgm:pt>
    <dgm:pt modelId="{F09DC4A2-17FC-4958-BC78-9C7A65DDD0D5}" type="pres">
      <dgm:prSet presAssocID="{2FFDD1F1-C559-41F1-847F-1DE5655652D9}" presName="bgRect" presStyleLbl="bgShp" presStyleIdx="0" presStyleCnt="2"/>
      <dgm:spPr/>
    </dgm:pt>
    <dgm:pt modelId="{05CBB44E-599F-480B-B473-E055610ECF7F}" type="pres">
      <dgm:prSet presAssocID="{2FFDD1F1-C559-41F1-847F-1DE5655652D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6A83C016-96BA-4CC0-BA88-F888C0884D37}" type="pres">
      <dgm:prSet presAssocID="{2FFDD1F1-C559-41F1-847F-1DE5655652D9}" presName="spaceRect" presStyleCnt="0"/>
      <dgm:spPr/>
    </dgm:pt>
    <dgm:pt modelId="{B247DC49-C889-45B8-8659-DC46328DC9A1}" type="pres">
      <dgm:prSet presAssocID="{2FFDD1F1-C559-41F1-847F-1DE5655652D9}" presName="parTx" presStyleLbl="revTx" presStyleIdx="0" presStyleCnt="2">
        <dgm:presLayoutVars>
          <dgm:chMax val="0"/>
          <dgm:chPref val="0"/>
        </dgm:presLayoutVars>
      </dgm:prSet>
      <dgm:spPr/>
    </dgm:pt>
    <dgm:pt modelId="{056021E2-D6EE-42D0-8E40-4B30FB194D04}" type="pres">
      <dgm:prSet presAssocID="{A9CCD94D-B7CC-4C89-9E9A-01888ADD9EC9}" presName="sibTrans" presStyleCnt="0"/>
      <dgm:spPr/>
    </dgm:pt>
    <dgm:pt modelId="{A84349BE-40F4-45B7-966D-50B1761AD1D1}" type="pres">
      <dgm:prSet presAssocID="{B473C5EA-E3B9-4797-8B00-B7BA6E23DEB4}" presName="compNode" presStyleCnt="0"/>
      <dgm:spPr/>
    </dgm:pt>
    <dgm:pt modelId="{0D04FF8C-5299-4A28-B075-F00242C9F981}" type="pres">
      <dgm:prSet presAssocID="{B473C5EA-E3B9-4797-8B00-B7BA6E23DEB4}" presName="bgRect" presStyleLbl="bgShp" presStyleIdx="1" presStyleCnt="2"/>
      <dgm:spPr/>
    </dgm:pt>
    <dgm:pt modelId="{A847BCBF-7A9B-4B0C-980F-E14E98538B59}" type="pres">
      <dgm:prSet presAssocID="{B473C5EA-E3B9-4797-8B00-B7BA6E23DEB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A5DC489-BCE4-4FDC-AB3D-8638F7DB41BF}" type="pres">
      <dgm:prSet presAssocID="{B473C5EA-E3B9-4797-8B00-B7BA6E23DEB4}" presName="spaceRect" presStyleCnt="0"/>
      <dgm:spPr/>
    </dgm:pt>
    <dgm:pt modelId="{6BBF5F0D-1375-45A1-AFF4-82E84B0933D2}" type="pres">
      <dgm:prSet presAssocID="{B473C5EA-E3B9-4797-8B00-B7BA6E23DEB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698037-C455-472A-89F4-3D0EF1C02D55}" srcId="{B3F727D8-8CC3-4B9A-9928-8EBA8B6C3302}" destId="{2FFDD1F1-C559-41F1-847F-1DE5655652D9}" srcOrd="0" destOrd="0" parTransId="{7083543D-9411-4EDD-9D13-61DDAFEF3234}" sibTransId="{A9CCD94D-B7CC-4C89-9E9A-01888ADD9EC9}"/>
    <dgm:cxn modelId="{66350640-04FB-4739-832F-A0CE5460ECE2}" type="presOf" srcId="{2FFDD1F1-C559-41F1-847F-1DE5655652D9}" destId="{B247DC49-C889-45B8-8659-DC46328DC9A1}" srcOrd="0" destOrd="0" presId="urn:microsoft.com/office/officeart/2018/2/layout/IconVerticalSolidList"/>
    <dgm:cxn modelId="{36DE374D-2648-44CC-8DC6-797E97407963}" type="presOf" srcId="{B3F727D8-8CC3-4B9A-9928-8EBA8B6C3302}" destId="{140D8160-E884-4443-A031-3361C802BCB3}" srcOrd="0" destOrd="0" presId="urn:microsoft.com/office/officeart/2018/2/layout/IconVerticalSolidList"/>
    <dgm:cxn modelId="{05EA8ACA-CC87-4F27-B87B-AD6775A39CC0}" type="presOf" srcId="{B473C5EA-E3B9-4797-8B00-B7BA6E23DEB4}" destId="{6BBF5F0D-1375-45A1-AFF4-82E84B0933D2}" srcOrd="0" destOrd="0" presId="urn:microsoft.com/office/officeart/2018/2/layout/IconVerticalSolidList"/>
    <dgm:cxn modelId="{13C9E5F5-5A0B-4E08-BA49-0794F96E3180}" srcId="{B3F727D8-8CC3-4B9A-9928-8EBA8B6C3302}" destId="{B473C5EA-E3B9-4797-8B00-B7BA6E23DEB4}" srcOrd="1" destOrd="0" parTransId="{D0547129-ACF8-4864-BE2E-73067C7E171F}" sibTransId="{93C1F0D2-F03A-4594-9983-F17D99EEDA0D}"/>
    <dgm:cxn modelId="{10D47550-8A15-4255-8548-108B5FA14AE9}" type="presParOf" srcId="{140D8160-E884-4443-A031-3361C802BCB3}" destId="{EAD0F223-5DEF-4510-A080-866A4FFD2CC4}" srcOrd="0" destOrd="0" presId="urn:microsoft.com/office/officeart/2018/2/layout/IconVerticalSolidList"/>
    <dgm:cxn modelId="{6770CEF9-B8A0-499A-8E5E-F182E119BB46}" type="presParOf" srcId="{EAD0F223-5DEF-4510-A080-866A4FFD2CC4}" destId="{F09DC4A2-17FC-4958-BC78-9C7A65DDD0D5}" srcOrd="0" destOrd="0" presId="urn:microsoft.com/office/officeart/2018/2/layout/IconVerticalSolidList"/>
    <dgm:cxn modelId="{8091E5F6-D7CD-4AD0-A99D-88AEB2788655}" type="presParOf" srcId="{EAD0F223-5DEF-4510-A080-866A4FFD2CC4}" destId="{05CBB44E-599F-480B-B473-E055610ECF7F}" srcOrd="1" destOrd="0" presId="urn:microsoft.com/office/officeart/2018/2/layout/IconVerticalSolidList"/>
    <dgm:cxn modelId="{FD43DD4D-5233-4823-AF63-6FD5F301F0D9}" type="presParOf" srcId="{EAD0F223-5DEF-4510-A080-866A4FFD2CC4}" destId="{6A83C016-96BA-4CC0-BA88-F888C0884D37}" srcOrd="2" destOrd="0" presId="urn:microsoft.com/office/officeart/2018/2/layout/IconVerticalSolidList"/>
    <dgm:cxn modelId="{DFD3DE23-5B85-4B2F-B244-7D3D0578340C}" type="presParOf" srcId="{EAD0F223-5DEF-4510-A080-866A4FFD2CC4}" destId="{B247DC49-C889-45B8-8659-DC46328DC9A1}" srcOrd="3" destOrd="0" presId="urn:microsoft.com/office/officeart/2018/2/layout/IconVerticalSolidList"/>
    <dgm:cxn modelId="{AB0E90AD-46C0-4C1B-8D35-CC007B0EEDFE}" type="presParOf" srcId="{140D8160-E884-4443-A031-3361C802BCB3}" destId="{056021E2-D6EE-42D0-8E40-4B30FB194D04}" srcOrd="1" destOrd="0" presId="urn:microsoft.com/office/officeart/2018/2/layout/IconVerticalSolidList"/>
    <dgm:cxn modelId="{0EDA18EA-9A8E-475B-A954-1F3D66E6B009}" type="presParOf" srcId="{140D8160-E884-4443-A031-3361C802BCB3}" destId="{A84349BE-40F4-45B7-966D-50B1761AD1D1}" srcOrd="2" destOrd="0" presId="urn:microsoft.com/office/officeart/2018/2/layout/IconVerticalSolidList"/>
    <dgm:cxn modelId="{BA1B14F4-9D7C-4C14-A73F-9B5A6FBFDD30}" type="presParOf" srcId="{A84349BE-40F4-45B7-966D-50B1761AD1D1}" destId="{0D04FF8C-5299-4A28-B075-F00242C9F981}" srcOrd="0" destOrd="0" presId="urn:microsoft.com/office/officeart/2018/2/layout/IconVerticalSolidList"/>
    <dgm:cxn modelId="{30CB2FA4-A3A6-48E2-937E-29E437C7FC86}" type="presParOf" srcId="{A84349BE-40F4-45B7-966D-50B1761AD1D1}" destId="{A847BCBF-7A9B-4B0C-980F-E14E98538B59}" srcOrd="1" destOrd="0" presId="urn:microsoft.com/office/officeart/2018/2/layout/IconVerticalSolidList"/>
    <dgm:cxn modelId="{A76F7134-7601-40EA-8C21-92CA726477F2}" type="presParOf" srcId="{A84349BE-40F4-45B7-966D-50B1761AD1D1}" destId="{2A5DC489-BCE4-4FDC-AB3D-8638F7DB41BF}" srcOrd="2" destOrd="0" presId="urn:microsoft.com/office/officeart/2018/2/layout/IconVerticalSolidList"/>
    <dgm:cxn modelId="{2AF4474F-92CA-49CE-8CFF-C09F11E01914}" type="presParOf" srcId="{A84349BE-40F4-45B7-966D-50B1761AD1D1}" destId="{6BBF5F0D-1375-45A1-AFF4-82E84B0933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DC4A2-17FC-4958-BC78-9C7A65DDD0D5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BB44E-599F-480B-B473-E055610ECF7F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DC49-C889-45B8-8659-DC46328DC9A1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/>
            <a:t>El objetivo del trabajo práctico es utilizar técnicas de visión por computadora para distinguir entre diez clases diferentes de animales.</a:t>
          </a:r>
          <a:endParaRPr lang="en-US" sz="2500" kern="1200"/>
        </a:p>
      </dsp:txBody>
      <dsp:txXfrm>
        <a:off x="1452806" y="681330"/>
        <a:ext cx="9475022" cy="1257841"/>
      </dsp:txXfrm>
    </dsp:sp>
    <dsp:sp modelId="{0D04FF8C-5299-4A28-B075-F00242C9F981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7BCBF-7A9B-4B0C-980F-E14E98538B59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F5F0D-1375-45A1-AFF4-82E84B0933D2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>
              <a:hlinkClick xmlns:r="http://schemas.openxmlformats.org/officeDocument/2006/relationships" r:id="rId5"/>
            </a:rPr>
            <a:t>https://www.kaggle.com/datasets/alessiocorrado99/animals10</a:t>
          </a:r>
          <a:endParaRPr lang="en-US" sz="2500" kern="1200"/>
        </a:p>
      </dsp:txBody>
      <dsp:txXfrm>
        <a:off x="1452806" y="2253632"/>
        <a:ext cx="9475022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447C-8C2B-4594-8B70-59FCCBCF1C7B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05D3B-F3CB-4922-B0D2-3AEBCA03F9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804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05D3B-F3CB-4922-B0D2-3AEBCA03F90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505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FF8A9-44DA-81BE-8787-6CDEEFE3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F44769-3D2A-CB39-7203-D51F1CEE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2664A-9B93-E2BD-EEAA-8EC27E62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779D9-4D75-08C8-DC6A-26624D03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A2760-5E7D-830D-4DBD-0E8EA69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300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C1697-0DB7-2F70-C446-8C5A369B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BEA3F-B052-6282-8FDF-AAB40B21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B6E73-31F5-C718-92C4-E199DC2F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6F133-D557-C33C-990A-7E4E93B6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D3C59-9FF2-51C0-4BDA-E1DFA0B1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02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41A8C-BE45-A98B-62A5-FE2B5A5E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6E80D-8BE1-A5E2-1EF4-2CAB313D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84DA56-56FA-F399-47F8-C818E203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AF1F8-31BD-1E80-563D-A0482FEB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61E26-7ECB-4C53-1610-9026F73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91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FA905-83E0-3A78-E463-51186B89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DABB6-086B-0580-35B6-B7604964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724B0-E480-1DD1-29FC-679D37A0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224E9-E5F3-7965-323B-1B38BFC7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DF601-FFC7-475F-7F4B-7255382B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0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BA687-C7CF-D078-3517-E3D0D869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ACD9C-AF3B-DFBA-BFBD-B6AE3C42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23C27A-675E-57F3-81D4-2CA5FA4D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3391F-43D1-09D0-0AA0-C8B941AB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BC646-4836-69D5-669C-27E2302D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6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2189A-E07E-F328-1801-115C9E60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B1185-4F3E-B332-3F84-F6F35F9D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B5D021-35C3-45FD-DA29-AB6AB030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9E5774-5864-AF39-511A-B27CF51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F320B-FC70-54BA-B69B-38362F5C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A78068-6184-DE6A-6993-11A13E36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4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6522-CEA2-51F2-9B00-5591437B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F9F03-B663-00C6-61F9-A04C47EC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BA5A3-8B97-73EA-A5D5-4026BF43A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AE143D-2024-13DB-01CF-74F66B35C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47B49E-0100-D261-DEE3-9D688AC64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877D-53E7-0DDB-245F-1F3806A8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4A18-3114-2E8F-A5BF-E0AC631C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1AE60-0CC9-B25C-6338-9326150D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00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CEB8-C58C-19F8-756B-01B8868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7441A2-596A-12E9-E3C9-64357FB2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1774EF-6311-1E88-CC7F-378A1316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0059F2-0DC4-C00D-BE50-B59044D8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9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5BE2D-C1DF-F1E5-A770-A74ABF08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A42D35-8182-D6BC-730A-F8A38097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3D354C-9A65-B655-4D4D-86A52845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7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B5D9E-B166-8DAB-F3F6-E3834BA7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2B4CA-5414-E013-D27B-F7063BE0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0BE50-7A5C-A020-676C-00FEB4376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E8888-E5C6-8AA6-1AF4-D903F8E3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89D33-E0E7-CE32-1504-7A01089B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E293ED-5CF2-1C9F-2018-042653C4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D1CB0-2F7D-BA1E-90F9-7CC7F7F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1F1812-290F-B1F3-29CC-95C90929B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9AD74-49EC-4C8B-D72D-64E7E1BA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47DB2-F52C-E58D-B89E-EAE9EA6E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31479A-7306-AC71-C3D3-2743ED3C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5DF762-E9F6-93EF-A35C-4267EEFE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79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A32BC0-9380-3584-397A-34AFCEF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A4877-D803-1DBB-7579-8C6D63A8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2DDBF-EE76-0270-79C8-71C890B78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C2D4-8635-4CB3-9F5B-908C924F2EF4}" type="datetimeFigureOut">
              <a:rPr lang="es-AR" smtClean="0"/>
              <a:t>18/4/2024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18DF3-6772-7B3C-90E9-33C4A9F30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3C023-246A-715C-D857-B38B47E2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82FB-C53D-43B5-ACE3-E94FA747A9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581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hodadad.pakdaman@gmail.com" TargetMode="External"/><Relationship Id="rId5" Type="http://schemas.openxmlformats.org/officeDocument/2006/relationships/hyperlink" Target="mailto:juanignaciocornet@gmail.com" TargetMode="External"/><Relationship Id="rId4" Type="http://schemas.openxmlformats.org/officeDocument/2006/relationships/hyperlink" Target="mailto:juanignaciocavalieri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"/>
          <p:cNvSpPr txBox="1"/>
          <p:nvPr/>
        </p:nvSpPr>
        <p:spPr>
          <a:xfrm>
            <a:off x="954365" y="2216548"/>
            <a:ext cx="10283267" cy="90541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200"/>
            </a:pP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Visión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por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Computadora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 II</a:t>
            </a: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/>
          <a:stretch/>
        </p:blipFill>
        <p:spPr>
          <a:xfrm>
            <a:off x="4157917" y="338655"/>
            <a:ext cx="3876165" cy="1877893"/>
          </a:xfrm>
          <a:prstGeom prst="rect">
            <a:avLst/>
          </a:prstGeom>
          <a:noFill/>
        </p:spPr>
      </p:pic>
      <p:sp>
        <p:nvSpPr>
          <p:cNvPr id="87" name="Google Shape;87;p1"/>
          <p:cNvSpPr txBox="1"/>
          <p:nvPr/>
        </p:nvSpPr>
        <p:spPr>
          <a:xfrm>
            <a:off x="1068130" y="3844480"/>
            <a:ext cx="5754896" cy="231048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</a:pPr>
            <a:r>
              <a:rPr lang="en-US" sz="2200" b="1" dirty="0">
                <a:sym typeface="Montserrat"/>
              </a:rPr>
              <a:t>Alumna:</a:t>
            </a: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Bureu Clara – </a:t>
            </a:r>
            <a:r>
              <a:rPr lang="en-US" sz="2200" u="sng" dirty="0">
                <a:sym typeface="Montserrat"/>
              </a:rPr>
              <a:t>clarabureumakianich</a:t>
            </a:r>
            <a:r>
              <a:rPr lang="en-US" sz="2200" u="sng" dirty="0"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lang="en-US" sz="2200" u="sng" dirty="0">
              <a:sym typeface="Montserra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lang="en-US" dirty="0">
              <a:sym typeface="Montserra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</a:pPr>
            <a:r>
              <a:rPr lang="en-US" sz="2200" b="1" dirty="0" err="1">
                <a:sym typeface="Montserrat"/>
              </a:rPr>
              <a:t>Profesores</a:t>
            </a:r>
            <a:r>
              <a:rPr lang="en-US" sz="2200" b="1" dirty="0">
                <a:sym typeface="Montserrat"/>
              </a:rPr>
              <a:t>:</a:t>
            </a: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Cavalieri Juan Ignacio - </a:t>
            </a:r>
            <a:r>
              <a:rPr lang="en-US" sz="2200" u="sng" dirty="0"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juanignaciocavalieri@gmail.com</a:t>
            </a:r>
            <a:endParaRPr lang="en-US" sz="2200" dirty="0">
              <a:sym typeface="Montserrat"/>
            </a:endParaRP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>
                <a:sym typeface="Montserrat"/>
              </a:rPr>
              <a:t>Cornet Juan Ignacio - </a:t>
            </a:r>
            <a:r>
              <a:rPr lang="en-US" sz="2200" u="sng" dirty="0"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juanignaciocornet@gmail.com</a:t>
            </a:r>
            <a:endParaRPr lang="en-US" sz="2200" dirty="0">
              <a:sym typeface="Montserrat"/>
            </a:endParaRPr>
          </a:p>
          <a:p>
            <a:pPr marL="609585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200" dirty="0" err="1">
                <a:sym typeface="Montserrat"/>
              </a:rPr>
              <a:t>Seyed</a:t>
            </a:r>
            <a:r>
              <a:rPr lang="en-US" sz="2200" dirty="0">
                <a:sym typeface="Montserrat"/>
              </a:rPr>
              <a:t> </a:t>
            </a:r>
            <a:r>
              <a:rPr lang="en-US" sz="2200" dirty="0" err="1">
                <a:sym typeface="Montserrat"/>
              </a:rPr>
              <a:t>Pakdaman</a:t>
            </a:r>
            <a:r>
              <a:rPr lang="en-US" sz="2200" dirty="0">
                <a:sym typeface="Montserrat"/>
              </a:rPr>
              <a:t> - </a:t>
            </a:r>
            <a:r>
              <a:rPr lang="en-US" sz="2200" u="sng" dirty="0"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khodadad.pakdaman@gmail.com</a:t>
            </a:r>
            <a:endParaRPr lang="en-US" sz="2200" dirty="0">
              <a:sym typeface="Montserra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EC71AE-E386-D30A-76F5-DC7EE71E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Transfer Learning con Resnet18</a:t>
            </a:r>
            <a:endParaRPr lang="es-AR" sz="400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343198-0BE0-D4D4-E1F8-A83EC187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3" y="1934107"/>
            <a:ext cx="5953127" cy="2976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45D2A3-9674-8B56-9095-C766928D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3" y="3669318"/>
            <a:ext cx="5767574" cy="28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8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AAC89-348E-1153-6285-884C5C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Densenet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9A00FA-6426-D7B8-A898-923776EE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40" y="1966293"/>
            <a:ext cx="903991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DBBDB8-BB3A-6D2A-C87C-8596D36F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de modelo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86D560-AB27-4C89-9F67-D0422E1A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1" y="1655276"/>
            <a:ext cx="11479117" cy="50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E362E3-697C-71CE-3D37-84EE03DD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Grad-CAM</a:t>
            </a:r>
          </a:p>
        </p:txBody>
      </p:sp>
      <p:pic>
        <p:nvPicPr>
          <p:cNvPr id="5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AE0F2D-B0CF-4D29-DEF0-A1A655B3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81" y="467208"/>
            <a:ext cx="370224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84466A-48FD-60FF-FCEE-40CBE718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41423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81C7A-9224-15A1-8233-A98CDC7B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Problema elegido</a:t>
            </a:r>
            <a:endParaRPr lang="es-A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8624EF-C78C-33D7-8737-C82E274F3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9796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52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88BDC-6474-B756-303E-AF81843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13" y="514197"/>
            <a:ext cx="4977976" cy="1454051"/>
          </a:xfrm>
        </p:spPr>
        <p:txBody>
          <a:bodyPr>
            <a:norm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Dataset</a:t>
            </a:r>
            <a:endParaRPr lang="es-AR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C9242-5528-D427-2BD4-BEBF072F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169019"/>
            <a:ext cx="5291329" cy="3639289"/>
          </a:xfrm>
        </p:spPr>
        <p:txBody>
          <a:bodyPr anchor="ctr">
            <a:normAutofit/>
          </a:bodyPr>
          <a:lstStyle/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cane, Cantidad de imágenes: 4863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cavallo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2623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elefante, Cantidad de imágenes: 1446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farfalla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2112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gallina, Cantidad de imágenes: 3098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gatto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1668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mucca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1866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pecora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1820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ragno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4821 </a:t>
            </a:r>
          </a:p>
          <a:p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Carpeta: </a:t>
            </a:r>
            <a:r>
              <a:rPr lang="es-AR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scoiattolo</a:t>
            </a:r>
            <a:r>
              <a:rPr lang="es-AR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, Cantidad de imágenes: 1862</a:t>
            </a:r>
            <a:endParaRPr lang="es-AR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A0FDCB8C-0292-C07A-194D-19C18E1A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1565F3-2413-2694-C39B-6612EC55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710" y="628651"/>
            <a:ext cx="10466579" cy="4933950"/>
          </a:xfrm>
        </p:spPr>
      </p:pic>
    </p:spTree>
    <p:extLst>
      <p:ext uri="{BB962C8B-B14F-4D97-AF65-F5344CB8AC3E}">
        <p14:creationId xmlns:p14="http://schemas.microsoft.com/office/powerpoint/2010/main" val="42538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64AE4-7175-D233-54CC-54D37229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ConvNet básica de cuatro capas convolucionales y dos capas completamente conectadas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D9A0ED-EF44-052E-06F3-D482C5609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44"/>
          <a:stretch/>
        </p:blipFill>
        <p:spPr>
          <a:xfrm>
            <a:off x="-4" y="1574311"/>
            <a:ext cx="5110165" cy="17403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5D3FE-C42F-C45A-CF93-66337389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63" y="2517654"/>
            <a:ext cx="7096125" cy="44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EEC9D9-AF59-E09F-DD6C-4542897E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8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7B0D69-3A06-84B8-3504-4271BCEC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Data </a:t>
            </a:r>
            <a:r>
              <a:rPr lang="es-ES" sz="4000" dirty="0" err="1">
                <a:solidFill>
                  <a:srgbClr val="FFFFFF"/>
                </a:solidFill>
              </a:rPr>
              <a:t>Augmentation</a:t>
            </a:r>
            <a:endParaRPr lang="es-AR" sz="40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4E533E-1A7E-313C-9086-304959B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319152"/>
            <a:ext cx="9353550" cy="2114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A90369-B546-7013-6193-C3802852A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4909070"/>
            <a:ext cx="9077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0DD7BD-B825-DF56-C32D-1BF504F5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Prueba de modelo</a:t>
            </a:r>
          </a:p>
        </p:txBody>
      </p:sp>
      <p:pic>
        <p:nvPicPr>
          <p:cNvPr id="5" name="Marcador de contenido 4" descr="Un perro con la lengua de fuera&#10;&#10;Descripción generada automáticamente con confianza media">
            <a:extLst>
              <a:ext uri="{FF2B5EF4-FFF2-40B4-BE49-F238E27FC236}">
                <a16:creationId xmlns:a16="http://schemas.microsoft.com/office/drawing/2014/main" id="{89A813C2-34E8-ACB5-5547-BF9D7A1FF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29" y="467208"/>
            <a:ext cx="428054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5D1F54-60ED-C6CA-3C99-3CE1857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Augmentation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2CD554-FB13-9054-2AD4-9AB56FA3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80" y="1966293"/>
            <a:ext cx="90860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7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202</Words>
  <Application>Microsoft Office PowerPoint</Application>
  <PresentationFormat>Panorámica</PresentationFormat>
  <Paragraphs>32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Montserrat</vt:lpstr>
      <vt:lpstr>Tema de Office</vt:lpstr>
      <vt:lpstr>Presentación de PowerPoint</vt:lpstr>
      <vt:lpstr>Problema elegido</vt:lpstr>
      <vt:lpstr>Dataset</vt:lpstr>
      <vt:lpstr>Presentación de PowerPoint</vt:lpstr>
      <vt:lpstr>ConvNet básica de cuatro capas convolucionales y dos capas completamente conectadas</vt:lpstr>
      <vt:lpstr>Presentación de PowerPoint</vt:lpstr>
      <vt:lpstr>Data Augmentation</vt:lpstr>
      <vt:lpstr>Prueba de modelo</vt:lpstr>
      <vt:lpstr>Data Augmentation</vt:lpstr>
      <vt:lpstr>Transfer Learning con Resnet18</vt:lpstr>
      <vt:lpstr>Densenet</vt:lpstr>
      <vt:lpstr>Prueba de modelo</vt:lpstr>
      <vt:lpstr>Grad-CAM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Clara Bureu</dc:creator>
  <cp:lastModifiedBy>Clara Bureu</cp:lastModifiedBy>
  <cp:revision>2</cp:revision>
  <dcterms:created xsi:type="dcterms:W3CDTF">2024-04-17T23:51:20Z</dcterms:created>
  <dcterms:modified xsi:type="dcterms:W3CDTF">2024-04-18T11:19:56Z</dcterms:modified>
</cp:coreProperties>
</file>