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3" r:id="rId4"/>
    <p:sldId id="264" r:id="rId5"/>
    <p:sldId id="270" r:id="rId6"/>
    <p:sldId id="272" r:id="rId7"/>
    <p:sldId id="267" r:id="rId8"/>
    <p:sldId id="265" r:id="rId9"/>
    <p:sldId id="259" r:id="rId10"/>
    <p:sldId id="266" r:id="rId11"/>
    <p:sldId id="268" r:id="rId12"/>
    <p:sldId id="260" r:id="rId13"/>
    <p:sldId id="261" r:id="rId14"/>
    <p:sldId id="269" r:id="rId15"/>
    <p:sldId id="262" r:id="rId16"/>
    <p:sldId id="273" r:id="rId17"/>
    <p:sldId id="271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A06B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53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alessiocorrado99/animals10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datasets/alessiocorrado99/animals10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27D8-8CC3-4B9A-9928-8EBA8B6C3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FDD1F1-C559-41F1-847F-1DE5655652D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El objetivo del trabajo práctico es utilizar técnicas de visión por computadora para distinguir entre diez clases diferentes de animales.</a:t>
          </a:r>
          <a:endParaRPr lang="en-US" dirty="0"/>
        </a:p>
      </dgm:t>
    </dgm:pt>
    <dgm:pt modelId="{7083543D-9411-4EDD-9D13-61DDAFEF3234}" type="parTrans" cxnId="{F2698037-C455-472A-89F4-3D0EF1C02D55}">
      <dgm:prSet/>
      <dgm:spPr/>
      <dgm:t>
        <a:bodyPr/>
        <a:lstStyle/>
        <a:p>
          <a:endParaRPr lang="en-US"/>
        </a:p>
      </dgm:t>
    </dgm:pt>
    <dgm:pt modelId="{A9CCD94D-B7CC-4C89-9E9A-01888ADD9EC9}" type="sibTrans" cxnId="{F2698037-C455-472A-89F4-3D0EF1C02D55}">
      <dgm:prSet/>
      <dgm:spPr/>
      <dgm:t>
        <a:bodyPr/>
        <a:lstStyle/>
        <a:p>
          <a:endParaRPr lang="en-US"/>
        </a:p>
      </dgm:t>
    </dgm:pt>
    <dgm:pt modelId="{B473C5EA-E3B9-4797-8B00-B7BA6E23DEB4}">
      <dgm:prSet/>
      <dgm:spPr/>
      <dgm:t>
        <a:bodyPr/>
        <a:lstStyle/>
        <a:p>
          <a:pPr>
            <a:lnSpc>
              <a:spcPct val="100000"/>
            </a:lnSpc>
          </a:pPr>
          <a:r>
            <a:rPr lang="es-AR">
              <a:hlinkClick xmlns:r="http://schemas.openxmlformats.org/officeDocument/2006/relationships" r:id="rId1"/>
            </a:rPr>
            <a:t>https://www.kaggle.com/datasets/alessiocorrado99/animals10</a:t>
          </a:r>
          <a:endParaRPr lang="en-US"/>
        </a:p>
      </dgm:t>
    </dgm:pt>
    <dgm:pt modelId="{D0547129-ACF8-4864-BE2E-73067C7E171F}" type="parTrans" cxnId="{13C9E5F5-5A0B-4E08-BA49-0794F96E3180}">
      <dgm:prSet/>
      <dgm:spPr/>
      <dgm:t>
        <a:bodyPr/>
        <a:lstStyle/>
        <a:p>
          <a:endParaRPr lang="en-US"/>
        </a:p>
      </dgm:t>
    </dgm:pt>
    <dgm:pt modelId="{93C1F0D2-F03A-4594-9983-F17D99EEDA0D}" type="sibTrans" cxnId="{13C9E5F5-5A0B-4E08-BA49-0794F96E3180}">
      <dgm:prSet/>
      <dgm:spPr/>
      <dgm:t>
        <a:bodyPr/>
        <a:lstStyle/>
        <a:p>
          <a:endParaRPr lang="en-US"/>
        </a:p>
      </dgm:t>
    </dgm:pt>
    <dgm:pt modelId="{140D8160-E884-4443-A031-3361C802BCB3}" type="pres">
      <dgm:prSet presAssocID="{B3F727D8-8CC3-4B9A-9928-8EBA8B6C3302}" presName="root" presStyleCnt="0">
        <dgm:presLayoutVars>
          <dgm:dir/>
          <dgm:resizeHandles val="exact"/>
        </dgm:presLayoutVars>
      </dgm:prSet>
      <dgm:spPr/>
    </dgm:pt>
    <dgm:pt modelId="{EAD0F223-5DEF-4510-A080-866A4FFD2CC4}" type="pres">
      <dgm:prSet presAssocID="{2FFDD1F1-C559-41F1-847F-1DE5655652D9}" presName="compNode" presStyleCnt="0"/>
      <dgm:spPr/>
    </dgm:pt>
    <dgm:pt modelId="{F09DC4A2-17FC-4958-BC78-9C7A65DDD0D5}" type="pres">
      <dgm:prSet presAssocID="{2FFDD1F1-C559-41F1-847F-1DE5655652D9}" presName="bgRect" presStyleLbl="bgShp" presStyleIdx="0" presStyleCnt="2"/>
      <dgm:spPr/>
    </dgm:pt>
    <dgm:pt modelId="{05CBB44E-599F-480B-B473-E055610ECF7F}" type="pres">
      <dgm:prSet presAssocID="{2FFDD1F1-C559-41F1-847F-1DE5655652D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6A83C016-96BA-4CC0-BA88-F888C0884D37}" type="pres">
      <dgm:prSet presAssocID="{2FFDD1F1-C559-41F1-847F-1DE5655652D9}" presName="spaceRect" presStyleCnt="0"/>
      <dgm:spPr/>
    </dgm:pt>
    <dgm:pt modelId="{B247DC49-C889-45B8-8659-DC46328DC9A1}" type="pres">
      <dgm:prSet presAssocID="{2FFDD1F1-C559-41F1-847F-1DE5655652D9}" presName="parTx" presStyleLbl="revTx" presStyleIdx="0" presStyleCnt="2">
        <dgm:presLayoutVars>
          <dgm:chMax val="0"/>
          <dgm:chPref val="0"/>
        </dgm:presLayoutVars>
      </dgm:prSet>
      <dgm:spPr/>
    </dgm:pt>
    <dgm:pt modelId="{056021E2-D6EE-42D0-8E40-4B30FB194D04}" type="pres">
      <dgm:prSet presAssocID="{A9CCD94D-B7CC-4C89-9E9A-01888ADD9EC9}" presName="sibTrans" presStyleCnt="0"/>
      <dgm:spPr/>
    </dgm:pt>
    <dgm:pt modelId="{A84349BE-40F4-45B7-966D-50B1761AD1D1}" type="pres">
      <dgm:prSet presAssocID="{B473C5EA-E3B9-4797-8B00-B7BA6E23DEB4}" presName="compNode" presStyleCnt="0"/>
      <dgm:spPr/>
    </dgm:pt>
    <dgm:pt modelId="{0D04FF8C-5299-4A28-B075-F00242C9F981}" type="pres">
      <dgm:prSet presAssocID="{B473C5EA-E3B9-4797-8B00-B7BA6E23DEB4}" presName="bgRect" presStyleLbl="bgShp" presStyleIdx="1" presStyleCnt="2"/>
      <dgm:spPr/>
    </dgm:pt>
    <dgm:pt modelId="{A847BCBF-7A9B-4B0C-980F-E14E98538B59}" type="pres">
      <dgm:prSet presAssocID="{B473C5EA-E3B9-4797-8B00-B7BA6E23DEB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A5DC489-BCE4-4FDC-AB3D-8638F7DB41BF}" type="pres">
      <dgm:prSet presAssocID="{B473C5EA-E3B9-4797-8B00-B7BA6E23DEB4}" presName="spaceRect" presStyleCnt="0"/>
      <dgm:spPr/>
    </dgm:pt>
    <dgm:pt modelId="{6BBF5F0D-1375-45A1-AFF4-82E84B0933D2}" type="pres">
      <dgm:prSet presAssocID="{B473C5EA-E3B9-4797-8B00-B7BA6E23DE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698037-C455-472A-89F4-3D0EF1C02D55}" srcId="{B3F727D8-8CC3-4B9A-9928-8EBA8B6C3302}" destId="{2FFDD1F1-C559-41F1-847F-1DE5655652D9}" srcOrd="0" destOrd="0" parTransId="{7083543D-9411-4EDD-9D13-61DDAFEF3234}" sibTransId="{A9CCD94D-B7CC-4C89-9E9A-01888ADD9EC9}"/>
    <dgm:cxn modelId="{66350640-04FB-4739-832F-A0CE5460ECE2}" type="presOf" srcId="{2FFDD1F1-C559-41F1-847F-1DE5655652D9}" destId="{B247DC49-C889-45B8-8659-DC46328DC9A1}" srcOrd="0" destOrd="0" presId="urn:microsoft.com/office/officeart/2018/2/layout/IconVerticalSolidList"/>
    <dgm:cxn modelId="{36DE374D-2648-44CC-8DC6-797E97407963}" type="presOf" srcId="{B3F727D8-8CC3-4B9A-9928-8EBA8B6C3302}" destId="{140D8160-E884-4443-A031-3361C802BCB3}" srcOrd="0" destOrd="0" presId="urn:microsoft.com/office/officeart/2018/2/layout/IconVerticalSolidList"/>
    <dgm:cxn modelId="{05EA8ACA-CC87-4F27-B87B-AD6775A39CC0}" type="presOf" srcId="{B473C5EA-E3B9-4797-8B00-B7BA6E23DEB4}" destId="{6BBF5F0D-1375-45A1-AFF4-82E84B0933D2}" srcOrd="0" destOrd="0" presId="urn:microsoft.com/office/officeart/2018/2/layout/IconVerticalSolidList"/>
    <dgm:cxn modelId="{13C9E5F5-5A0B-4E08-BA49-0794F96E3180}" srcId="{B3F727D8-8CC3-4B9A-9928-8EBA8B6C3302}" destId="{B473C5EA-E3B9-4797-8B00-B7BA6E23DEB4}" srcOrd="1" destOrd="0" parTransId="{D0547129-ACF8-4864-BE2E-73067C7E171F}" sibTransId="{93C1F0D2-F03A-4594-9983-F17D99EEDA0D}"/>
    <dgm:cxn modelId="{10D47550-8A15-4255-8548-108B5FA14AE9}" type="presParOf" srcId="{140D8160-E884-4443-A031-3361C802BCB3}" destId="{EAD0F223-5DEF-4510-A080-866A4FFD2CC4}" srcOrd="0" destOrd="0" presId="urn:microsoft.com/office/officeart/2018/2/layout/IconVerticalSolidList"/>
    <dgm:cxn modelId="{6770CEF9-B8A0-499A-8E5E-F182E119BB46}" type="presParOf" srcId="{EAD0F223-5DEF-4510-A080-866A4FFD2CC4}" destId="{F09DC4A2-17FC-4958-BC78-9C7A65DDD0D5}" srcOrd="0" destOrd="0" presId="urn:microsoft.com/office/officeart/2018/2/layout/IconVerticalSolidList"/>
    <dgm:cxn modelId="{8091E5F6-D7CD-4AD0-A99D-88AEB2788655}" type="presParOf" srcId="{EAD0F223-5DEF-4510-A080-866A4FFD2CC4}" destId="{05CBB44E-599F-480B-B473-E055610ECF7F}" srcOrd="1" destOrd="0" presId="urn:microsoft.com/office/officeart/2018/2/layout/IconVerticalSolidList"/>
    <dgm:cxn modelId="{FD43DD4D-5233-4823-AF63-6FD5F301F0D9}" type="presParOf" srcId="{EAD0F223-5DEF-4510-A080-866A4FFD2CC4}" destId="{6A83C016-96BA-4CC0-BA88-F888C0884D37}" srcOrd="2" destOrd="0" presId="urn:microsoft.com/office/officeart/2018/2/layout/IconVerticalSolidList"/>
    <dgm:cxn modelId="{DFD3DE23-5B85-4B2F-B244-7D3D0578340C}" type="presParOf" srcId="{EAD0F223-5DEF-4510-A080-866A4FFD2CC4}" destId="{B247DC49-C889-45B8-8659-DC46328DC9A1}" srcOrd="3" destOrd="0" presId="urn:microsoft.com/office/officeart/2018/2/layout/IconVerticalSolidList"/>
    <dgm:cxn modelId="{AB0E90AD-46C0-4C1B-8D35-CC007B0EEDFE}" type="presParOf" srcId="{140D8160-E884-4443-A031-3361C802BCB3}" destId="{056021E2-D6EE-42D0-8E40-4B30FB194D04}" srcOrd="1" destOrd="0" presId="urn:microsoft.com/office/officeart/2018/2/layout/IconVerticalSolidList"/>
    <dgm:cxn modelId="{0EDA18EA-9A8E-475B-A954-1F3D66E6B009}" type="presParOf" srcId="{140D8160-E884-4443-A031-3361C802BCB3}" destId="{A84349BE-40F4-45B7-966D-50B1761AD1D1}" srcOrd="2" destOrd="0" presId="urn:microsoft.com/office/officeart/2018/2/layout/IconVerticalSolidList"/>
    <dgm:cxn modelId="{BA1B14F4-9D7C-4C14-A73F-9B5A6FBFDD30}" type="presParOf" srcId="{A84349BE-40F4-45B7-966D-50B1761AD1D1}" destId="{0D04FF8C-5299-4A28-B075-F00242C9F981}" srcOrd="0" destOrd="0" presId="urn:microsoft.com/office/officeart/2018/2/layout/IconVerticalSolidList"/>
    <dgm:cxn modelId="{30CB2FA4-A3A6-48E2-937E-29E437C7FC86}" type="presParOf" srcId="{A84349BE-40F4-45B7-966D-50B1761AD1D1}" destId="{A847BCBF-7A9B-4B0C-980F-E14E98538B59}" srcOrd="1" destOrd="0" presId="urn:microsoft.com/office/officeart/2018/2/layout/IconVerticalSolidList"/>
    <dgm:cxn modelId="{A76F7134-7601-40EA-8C21-92CA726477F2}" type="presParOf" srcId="{A84349BE-40F4-45B7-966D-50B1761AD1D1}" destId="{2A5DC489-BCE4-4FDC-AB3D-8638F7DB41BF}" srcOrd="2" destOrd="0" presId="urn:microsoft.com/office/officeart/2018/2/layout/IconVerticalSolidList"/>
    <dgm:cxn modelId="{2AF4474F-92CA-49CE-8CFF-C09F11E01914}" type="presParOf" srcId="{A84349BE-40F4-45B7-966D-50B1761AD1D1}" destId="{6BBF5F0D-1375-45A1-AFF4-82E84B0933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13BFE-A178-4309-864C-38D724736E2F}" type="doc">
      <dgm:prSet loTypeId="urn:microsoft.com/office/officeart/2005/8/layout/process1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B70E700-575F-4472-B2F1-734B8BE57AFB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effectLst>
          <a:glow rad="139700">
            <a:schemeClr val="accent2">
              <a:satMod val="175000"/>
              <a:alpha val="40000"/>
            </a:schemeClr>
          </a:glow>
        </a:effectLst>
      </dgm:spPr>
      <dgm:t>
        <a:bodyPr wrap="square" rtlCol="0"/>
        <a:lstStyle/>
        <a:p>
          <a:pPr algn="just"/>
          <a:r>
            <a:rPr lang="es-ES" sz="1300" b="0" i="0" kern="1200" dirty="0"/>
            <a:t>Se diferencia de otras arquitecturas CNN al conectar cada capa directamente con todas las capas posteriores en </a:t>
          </a:r>
          <a:r>
            <a:rPr lang="es-ES" sz="1400" kern="1200" dirty="0">
              <a:solidFill>
                <a:schemeClr val="tx1"/>
              </a:solidFill>
              <a:latin typeface="Söhne"/>
              <a:ea typeface="+mn-ea"/>
              <a:cs typeface="+mn-cs"/>
            </a:rPr>
            <a:t>lugar</a:t>
          </a:r>
          <a:r>
            <a:rPr lang="es-ES" sz="1300" b="0" i="0" kern="1200" dirty="0"/>
            <a:t> de solo con las capas subsiguientes. </a:t>
          </a:r>
          <a:endParaRPr lang="en-US" sz="1300" kern="1200" dirty="0"/>
        </a:p>
      </dgm:t>
    </dgm:pt>
    <dgm:pt modelId="{9E9FCCEA-139B-4EC0-86A5-3D637DDE4165}" type="parTrans" cxnId="{FE5A5E82-7539-4FF2-A31F-D750377E2A8E}">
      <dgm:prSet/>
      <dgm:spPr/>
      <dgm:t>
        <a:bodyPr/>
        <a:lstStyle/>
        <a:p>
          <a:endParaRPr lang="en-US"/>
        </a:p>
      </dgm:t>
    </dgm:pt>
    <dgm:pt modelId="{F08E4143-5082-42D4-9FD7-B7EB795C0779}" type="sibTrans" cxnId="{FE5A5E82-7539-4FF2-A31F-D750377E2A8E}">
      <dgm:prSet/>
      <dgm:spPr/>
      <dgm:t>
        <a:bodyPr/>
        <a:lstStyle/>
        <a:p>
          <a:endParaRPr lang="en-US"/>
        </a:p>
      </dgm:t>
    </dgm:pt>
    <dgm:pt modelId="{739CB742-14A5-4F4B-8182-655658BDC9E3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  <a:effectLst>
          <a:glow rad="1397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49530" tIns="49530" rIns="49530" bIns="49530" numCol="1" spcCol="1270" rtlCol="0" anchor="ctr" anchorCtr="0"/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DenseNet</a:t>
          </a:r>
          <a:r>
            <a:rPr lang="es-ES" sz="13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utiliza bloques para reducir la complejidad computacional y el número de parámetros, lo que permite construir modelos más profundos y eficientes.</a:t>
          </a:r>
          <a:endParaRPr lang="en-US" sz="13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266EF6-40F3-4503-9F06-A8AC39F5FE8C}" type="parTrans" cxnId="{C69DFBE5-6C00-485D-9475-6093977177F2}">
      <dgm:prSet/>
      <dgm:spPr/>
      <dgm:t>
        <a:bodyPr/>
        <a:lstStyle/>
        <a:p>
          <a:endParaRPr lang="en-US"/>
        </a:p>
      </dgm:t>
    </dgm:pt>
    <dgm:pt modelId="{5A3FE20E-877C-4918-9F1B-756A2B1B7669}" type="sibTrans" cxnId="{C69DFBE5-6C00-485D-9475-6093977177F2}">
      <dgm:prSet/>
      <dgm:spPr/>
      <dgm:t>
        <a:bodyPr/>
        <a:lstStyle/>
        <a:p>
          <a:endParaRPr lang="en-US"/>
        </a:p>
      </dgm:t>
    </dgm:pt>
    <dgm:pt modelId="{5FC793B8-5626-4119-BA39-207E8AA21DD2}" type="pres">
      <dgm:prSet presAssocID="{42213BFE-A178-4309-864C-38D724736E2F}" presName="Name0" presStyleCnt="0">
        <dgm:presLayoutVars>
          <dgm:dir/>
          <dgm:resizeHandles val="exact"/>
        </dgm:presLayoutVars>
      </dgm:prSet>
      <dgm:spPr/>
    </dgm:pt>
    <dgm:pt modelId="{2037A2B0-54C4-40AF-847D-C103C6B20327}" type="pres">
      <dgm:prSet presAssocID="{EB70E700-575F-4472-B2F1-734B8BE57AFB}" presName="node" presStyleLbl="node1" presStyleIdx="0" presStyleCnt="2" custScaleX="115125" custScaleY="70956" custLinFactNeighborX="514" custLinFactNeighborY="-5562">
        <dgm:presLayoutVars>
          <dgm:bulletEnabled val="1"/>
        </dgm:presLayoutVars>
      </dgm:prSet>
      <dgm:spPr>
        <a:xfrm>
          <a:off x="14711" y="0"/>
          <a:ext cx="3868913" cy="1159200"/>
        </a:xfrm>
        <a:prstGeom prst="roundRect">
          <a:avLst>
            <a:gd name="adj" fmla="val 10000"/>
          </a:avLst>
        </a:prstGeom>
      </dgm:spPr>
    </dgm:pt>
    <dgm:pt modelId="{2C652ECC-2BDF-41EF-9918-25384868B3F1}" type="pres">
      <dgm:prSet presAssocID="{F08E4143-5082-42D4-9FD7-B7EB795C0779}" presName="sibTrans" presStyleLbl="sibTrans2D1" presStyleIdx="0" presStyleCnt="1"/>
      <dgm:spPr/>
    </dgm:pt>
    <dgm:pt modelId="{09A85459-D654-4DBF-961D-25B9D28DBCDD}" type="pres">
      <dgm:prSet presAssocID="{F08E4143-5082-42D4-9FD7-B7EB795C0779}" presName="connectorText" presStyleLbl="sibTrans2D1" presStyleIdx="0" presStyleCnt="1"/>
      <dgm:spPr/>
    </dgm:pt>
    <dgm:pt modelId="{0965220D-B11B-45BC-A93A-73445E0455CB}" type="pres">
      <dgm:prSet presAssocID="{739CB742-14A5-4F4B-8182-655658BDC9E3}" presName="node" presStyleLbl="node1" presStyleIdx="1" presStyleCnt="2" custScaleX="89041" custScaleY="59394" custLinFactNeighborX="-1108" custLinFactNeighborY="1439">
        <dgm:presLayoutVars>
          <dgm:bulletEnabled val="1"/>
        </dgm:presLayoutVars>
      </dgm:prSet>
      <dgm:spPr>
        <a:xfrm>
          <a:off x="5206068" y="117952"/>
          <a:ext cx="2992329" cy="970312"/>
        </a:xfrm>
        <a:prstGeom prst="roundRect">
          <a:avLst>
            <a:gd name="adj" fmla="val 10000"/>
          </a:avLst>
        </a:prstGeom>
      </dgm:spPr>
    </dgm:pt>
  </dgm:ptLst>
  <dgm:cxnLst>
    <dgm:cxn modelId="{B4E3BF05-E385-43CE-A5FF-A70A859F88E1}" type="presOf" srcId="{F08E4143-5082-42D4-9FD7-B7EB795C0779}" destId="{09A85459-D654-4DBF-961D-25B9D28DBCDD}" srcOrd="1" destOrd="0" presId="urn:microsoft.com/office/officeart/2005/8/layout/process1"/>
    <dgm:cxn modelId="{98F12610-FCC8-4791-904C-DB11082B26F4}" type="presOf" srcId="{739CB742-14A5-4F4B-8182-655658BDC9E3}" destId="{0965220D-B11B-45BC-A93A-73445E0455CB}" srcOrd="0" destOrd="0" presId="urn:microsoft.com/office/officeart/2005/8/layout/process1"/>
    <dgm:cxn modelId="{6F12291F-5295-4061-AE62-940C83F82692}" type="presOf" srcId="{F08E4143-5082-42D4-9FD7-B7EB795C0779}" destId="{2C652ECC-2BDF-41EF-9918-25384868B3F1}" srcOrd="0" destOrd="0" presId="urn:microsoft.com/office/officeart/2005/8/layout/process1"/>
    <dgm:cxn modelId="{FE5A5E82-7539-4FF2-A31F-D750377E2A8E}" srcId="{42213BFE-A178-4309-864C-38D724736E2F}" destId="{EB70E700-575F-4472-B2F1-734B8BE57AFB}" srcOrd="0" destOrd="0" parTransId="{9E9FCCEA-139B-4EC0-86A5-3D637DDE4165}" sibTransId="{F08E4143-5082-42D4-9FD7-B7EB795C0779}"/>
    <dgm:cxn modelId="{C6F70FBE-166B-4255-AF5D-2B500D132A1D}" type="presOf" srcId="{EB70E700-575F-4472-B2F1-734B8BE57AFB}" destId="{2037A2B0-54C4-40AF-847D-C103C6B20327}" srcOrd="0" destOrd="0" presId="urn:microsoft.com/office/officeart/2005/8/layout/process1"/>
    <dgm:cxn modelId="{9B40AFC3-C79F-46B0-8AAD-91FFE9983936}" type="presOf" srcId="{42213BFE-A178-4309-864C-38D724736E2F}" destId="{5FC793B8-5626-4119-BA39-207E8AA21DD2}" srcOrd="0" destOrd="0" presId="urn:microsoft.com/office/officeart/2005/8/layout/process1"/>
    <dgm:cxn modelId="{C69DFBE5-6C00-485D-9475-6093977177F2}" srcId="{42213BFE-A178-4309-864C-38D724736E2F}" destId="{739CB742-14A5-4F4B-8182-655658BDC9E3}" srcOrd="1" destOrd="0" parTransId="{02266EF6-40F3-4503-9F06-A8AC39F5FE8C}" sibTransId="{5A3FE20E-877C-4918-9F1B-756A2B1B7669}"/>
    <dgm:cxn modelId="{885F1217-1753-4EEB-A3EC-4756B2898DD5}" type="presParOf" srcId="{5FC793B8-5626-4119-BA39-207E8AA21DD2}" destId="{2037A2B0-54C4-40AF-847D-C103C6B20327}" srcOrd="0" destOrd="0" presId="urn:microsoft.com/office/officeart/2005/8/layout/process1"/>
    <dgm:cxn modelId="{F7BC894D-AE3B-4656-BBAB-9CED91E28162}" type="presParOf" srcId="{5FC793B8-5626-4119-BA39-207E8AA21DD2}" destId="{2C652ECC-2BDF-41EF-9918-25384868B3F1}" srcOrd="1" destOrd="0" presId="urn:microsoft.com/office/officeart/2005/8/layout/process1"/>
    <dgm:cxn modelId="{59FE2B75-9134-4C3C-A3C3-016698DC3680}" type="presParOf" srcId="{2C652ECC-2BDF-41EF-9918-25384868B3F1}" destId="{09A85459-D654-4DBF-961D-25B9D28DBCDD}" srcOrd="0" destOrd="0" presId="urn:microsoft.com/office/officeart/2005/8/layout/process1"/>
    <dgm:cxn modelId="{0D1C511B-F10A-4F9E-9057-22DF152A9ECF}" type="presParOf" srcId="{5FC793B8-5626-4119-BA39-207E8AA21DD2}" destId="{0965220D-B11B-45BC-A93A-73445E0455C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A7E9B-8C3D-4918-B4D6-2BA96E977A8B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8CCB30-BEB5-4AA8-86C4-E63AA80EEC63}">
      <dgm:prSet/>
      <dgm:spPr/>
      <dgm:t>
        <a:bodyPr/>
        <a:lstStyle/>
        <a:p>
          <a:r>
            <a:rPr lang="es-ES" b="1" i="0"/>
            <a:t>Sobreajuste y Data Augmentation</a:t>
          </a:r>
          <a:r>
            <a:rPr lang="es-ES" b="0" i="0"/>
            <a:t>: La red convolucional simple mostró sobreajuste, mitigado con data augmentation, aunque no alcanzó un alto accuracy.</a:t>
          </a:r>
          <a:endParaRPr lang="en-US"/>
        </a:p>
      </dgm:t>
    </dgm:pt>
    <dgm:pt modelId="{24F8E8D1-FACF-4CE1-B1F5-4FE968C10A61}" type="parTrans" cxnId="{7162D343-A9F9-4F4F-AF59-28CA73A7F046}">
      <dgm:prSet/>
      <dgm:spPr/>
      <dgm:t>
        <a:bodyPr/>
        <a:lstStyle/>
        <a:p>
          <a:endParaRPr lang="en-US"/>
        </a:p>
      </dgm:t>
    </dgm:pt>
    <dgm:pt modelId="{E5BFDD4A-11D8-41A2-BB49-F8D5C1C95A06}" type="sibTrans" cxnId="{7162D343-A9F9-4F4F-AF59-28CA73A7F046}">
      <dgm:prSet/>
      <dgm:spPr/>
      <dgm:t>
        <a:bodyPr/>
        <a:lstStyle/>
        <a:p>
          <a:endParaRPr lang="en-US"/>
        </a:p>
      </dgm:t>
    </dgm:pt>
    <dgm:pt modelId="{40E84679-D6E9-4B48-B963-3715A030F9DB}">
      <dgm:prSet/>
      <dgm:spPr/>
      <dgm:t>
        <a:bodyPr/>
        <a:lstStyle/>
        <a:p>
          <a:r>
            <a:rPr lang="es-ES" b="1" i="0"/>
            <a:t>Transfer Learning con ResNet18</a:t>
          </a:r>
          <a:r>
            <a:rPr lang="es-ES" b="0" i="0"/>
            <a:t>: Utilizando transfer learning con ResNet18, se lograron métricas prometedoras con un costo computacional moderado.</a:t>
          </a:r>
          <a:endParaRPr lang="en-US"/>
        </a:p>
      </dgm:t>
    </dgm:pt>
    <dgm:pt modelId="{356B65C3-341A-4CA5-892F-3CE3BA9A11A0}" type="parTrans" cxnId="{37D9556F-1AB7-4266-8A01-546550ACB5FF}">
      <dgm:prSet/>
      <dgm:spPr/>
      <dgm:t>
        <a:bodyPr/>
        <a:lstStyle/>
        <a:p>
          <a:endParaRPr lang="en-US"/>
        </a:p>
      </dgm:t>
    </dgm:pt>
    <dgm:pt modelId="{BF4E4777-8D0C-471A-AEF5-5B3A404F002F}" type="sibTrans" cxnId="{37D9556F-1AB7-4266-8A01-546550ACB5FF}">
      <dgm:prSet/>
      <dgm:spPr/>
      <dgm:t>
        <a:bodyPr/>
        <a:lstStyle/>
        <a:p>
          <a:endParaRPr lang="en-US"/>
        </a:p>
      </dgm:t>
    </dgm:pt>
    <dgm:pt modelId="{5C3149B1-7C00-4323-A443-E3390089E7D5}">
      <dgm:prSet/>
      <dgm:spPr/>
      <dgm:t>
        <a:bodyPr/>
        <a:lstStyle/>
        <a:p>
          <a:r>
            <a:rPr lang="es-ES" b="1" i="0"/>
            <a:t>DenseNet</a:t>
          </a:r>
          <a:r>
            <a:rPr lang="es-ES" b="0" i="0"/>
            <a:t>: A pesar de su alto costo computacional, DenseNet produjo un alto accuracy, destacando la importancia de las GPUs para lograr resultados eficientes.</a:t>
          </a:r>
          <a:endParaRPr lang="en-US"/>
        </a:p>
      </dgm:t>
    </dgm:pt>
    <dgm:pt modelId="{02ACFBF1-AD47-46EE-851A-C295F0BE76DB}" type="parTrans" cxnId="{C3BB23FC-8DD9-4956-A19A-3258199D5CC8}">
      <dgm:prSet/>
      <dgm:spPr/>
      <dgm:t>
        <a:bodyPr/>
        <a:lstStyle/>
        <a:p>
          <a:endParaRPr lang="en-US"/>
        </a:p>
      </dgm:t>
    </dgm:pt>
    <dgm:pt modelId="{B88D4E91-A3CA-4C51-89C0-9C9F47B478E2}" type="sibTrans" cxnId="{C3BB23FC-8DD9-4956-A19A-3258199D5CC8}">
      <dgm:prSet/>
      <dgm:spPr/>
      <dgm:t>
        <a:bodyPr/>
        <a:lstStyle/>
        <a:p>
          <a:endParaRPr lang="en-US"/>
        </a:p>
      </dgm:t>
    </dgm:pt>
    <dgm:pt modelId="{FAAD769B-C017-4FEB-AC48-E2E52462E134}" type="pres">
      <dgm:prSet presAssocID="{1CBA7E9B-8C3D-4918-B4D6-2BA96E977A8B}" presName="Name0" presStyleCnt="0">
        <dgm:presLayoutVars>
          <dgm:dir/>
          <dgm:animLvl val="lvl"/>
          <dgm:resizeHandles val="exact"/>
        </dgm:presLayoutVars>
      </dgm:prSet>
      <dgm:spPr/>
    </dgm:pt>
    <dgm:pt modelId="{A5EB09FA-4F8C-41BB-8E7E-2320826C77E9}" type="pres">
      <dgm:prSet presAssocID="{5C3149B1-7C00-4323-A443-E3390089E7D5}" presName="boxAndChildren" presStyleCnt="0"/>
      <dgm:spPr/>
    </dgm:pt>
    <dgm:pt modelId="{36D2E95F-D4E8-40A9-872D-B97D27179C9A}" type="pres">
      <dgm:prSet presAssocID="{5C3149B1-7C00-4323-A443-E3390089E7D5}" presName="parentTextBox" presStyleLbl="node1" presStyleIdx="0" presStyleCnt="3"/>
      <dgm:spPr/>
    </dgm:pt>
    <dgm:pt modelId="{CC3D7F63-AF72-45DF-80DB-B0C820BF84BD}" type="pres">
      <dgm:prSet presAssocID="{BF4E4777-8D0C-471A-AEF5-5B3A404F002F}" presName="sp" presStyleCnt="0"/>
      <dgm:spPr/>
    </dgm:pt>
    <dgm:pt modelId="{9D58C57E-C613-43F2-A78D-6174C0C60EAC}" type="pres">
      <dgm:prSet presAssocID="{40E84679-D6E9-4B48-B963-3715A030F9DB}" presName="arrowAndChildren" presStyleCnt="0"/>
      <dgm:spPr/>
    </dgm:pt>
    <dgm:pt modelId="{B2AE21F4-9B60-428F-B76F-DBF48517658D}" type="pres">
      <dgm:prSet presAssocID="{40E84679-D6E9-4B48-B963-3715A030F9DB}" presName="parentTextArrow" presStyleLbl="node1" presStyleIdx="1" presStyleCnt="3"/>
      <dgm:spPr/>
    </dgm:pt>
    <dgm:pt modelId="{D75F0898-A2E4-4830-AECD-FB3B14B48699}" type="pres">
      <dgm:prSet presAssocID="{E5BFDD4A-11D8-41A2-BB49-F8D5C1C95A06}" presName="sp" presStyleCnt="0"/>
      <dgm:spPr/>
    </dgm:pt>
    <dgm:pt modelId="{6CC10BFA-7DA6-46C8-A29B-BEDEB439258B}" type="pres">
      <dgm:prSet presAssocID="{DB8CCB30-BEB5-4AA8-86C4-E63AA80EEC63}" presName="arrowAndChildren" presStyleCnt="0"/>
      <dgm:spPr/>
    </dgm:pt>
    <dgm:pt modelId="{A8C8D266-A151-4057-8CE9-4F4C774D9C42}" type="pres">
      <dgm:prSet presAssocID="{DB8CCB30-BEB5-4AA8-86C4-E63AA80EEC63}" presName="parentTextArrow" presStyleLbl="node1" presStyleIdx="2" presStyleCnt="3"/>
      <dgm:spPr/>
    </dgm:pt>
  </dgm:ptLst>
  <dgm:cxnLst>
    <dgm:cxn modelId="{3FD9835F-9B0F-41DF-8711-97BEC19B5E3E}" type="presOf" srcId="{5C3149B1-7C00-4323-A443-E3390089E7D5}" destId="{36D2E95F-D4E8-40A9-872D-B97D27179C9A}" srcOrd="0" destOrd="0" presId="urn:microsoft.com/office/officeart/2005/8/layout/process4"/>
    <dgm:cxn modelId="{7162D343-A9F9-4F4F-AF59-28CA73A7F046}" srcId="{1CBA7E9B-8C3D-4918-B4D6-2BA96E977A8B}" destId="{DB8CCB30-BEB5-4AA8-86C4-E63AA80EEC63}" srcOrd="0" destOrd="0" parTransId="{24F8E8D1-FACF-4CE1-B1F5-4FE968C10A61}" sibTransId="{E5BFDD4A-11D8-41A2-BB49-F8D5C1C95A06}"/>
    <dgm:cxn modelId="{37D9556F-1AB7-4266-8A01-546550ACB5FF}" srcId="{1CBA7E9B-8C3D-4918-B4D6-2BA96E977A8B}" destId="{40E84679-D6E9-4B48-B963-3715A030F9DB}" srcOrd="1" destOrd="0" parTransId="{356B65C3-341A-4CA5-892F-3CE3BA9A11A0}" sibTransId="{BF4E4777-8D0C-471A-AEF5-5B3A404F002F}"/>
    <dgm:cxn modelId="{A298E6B3-6794-425B-8B91-578EE20F6AE2}" type="presOf" srcId="{40E84679-D6E9-4B48-B963-3715A030F9DB}" destId="{B2AE21F4-9B60-428F-B76F-DBF48517658D}" srcOrd="0" destOrd="0" presId="urn:microsoft.com/office/officeart/2005/8/layout/process4"/>
    <dgm:cxn modelId="{CA1A6AD8-B83C-4D12-B577-002198CC1808}" type="presOf" srcId="{1CBA7E9B-8C3D-4918-B4D6-2BA96E977A8B}" destId="{FAAD769B-C017-4FEB-AC48-E2E52462E134}" srcOrd="0" destOrd="0" presId="urn:microsoft.com/office/officeart/2005/8/layout/process4"/>
    <dgm:cxn modelId="{20284EF2-A84C-424B-8FAA-6CDCC22997A2}" type="presOf" srcId="{DB8CCB30-BEB5-4AA8-86C4-E63AA80EEC63}" destId="{A8C8D266-A151-4057-8CE9-4F4C774D9C42}" srcOrd="0" destOrd="0" presId="urn:microsoft.com/office/officeart/2005/8/layout/process4"/>
    <dgm:cxn modelId="{C3BB23FC-8DD9-4956-A19A-3258199D5CC8}" srcId="{1CBA7E9B-8C3D-4918-B4D6-2BA96E977A8B}" destId="{5C3149B1-7C00-4323-A443-E3390089E7D5}" srcOrd="2" destOrd="0" parTransId="{02ACFBF1-AD47-46EE-851A-C295F0BE76DB}" sibTransId="{B88D4E91-A3CA-4C51-89C0-9C9F47B478E2}"/>
    <dgm:cxn modelId="{712B847E-8C88-437F-99C3-C59C18088BDA}" type="presParOf" srcId="{FAAD769B-C017-4FEB-AC48-E2E52462E134}" destId="{A5EB09FA-4F8C-41BB-8E7E-2320826C77E9}" srcOrd="0" destOrd="0" presId="urn:microsoft.com/office/officeart/2005/8/layout/process4"/>
    <dgm:cxn modelId="{44011036-B596-49A6-B5EE-34ECC3978EDE}" type="presParOf" srcId="{A5EB09FA-4F8C-41BB-8E7E-2320826C77E9}" destId="{36D2E95F-D4E8-40A9-872D-B97D27179C9A}" srcOrd="0" destOrd="0" presId="urn:microsoft.com/office/officeart/2005/8/layout/process4"/>
    <dgm:cxn modelId="{2C138ACB-A54B-46BC-A0A3-E964E9B1281F}" type="presParOf" srcId="{FAAD769B-C017-4FEB-AC48-E2E52462E134}" destId="{CC3D7F63-AF72-45DF-80DB-B0C820BF84BD}" srcOrd="1" destOrd="0" presId="urn:microsoft.com/office/officeart/2005/8/layout/process4"/>
    <dgm:cxn modelId="{04CAB0AB-6B16-4A3A-A9B1-F2549C411B8D}" type="presParOf" srcId="{FAAD769B-C017-4FEB-AC48-E2E52462E134}" destId="{9D58C57E-C613-43F2-A78D-6174C0C60EAC}" srcOrd="2" destOrd="0" presId="urn:microsoft.com/office/officeart/2005/8/layout/process4"/>
    <dgm:cxn modelId="{2145867D-EFCB-4511-8A08-DEC568E3A745}" type="presParOf" srcId="{9D58C57E-C613-43F2-A78D-6174C0C60EAC}" destId="{B2AE21F4-9B60-428F-B76F-DBF48517658D}" srcOrd="0" destOrd="0" presId="urn:microsoft.com/office/officeart/2005/8/layout/process4"/>
    <dgm:cxn modelId="{F00B538C-8C22-4EDC-9E57-E1870EBF008E}" type="presParOf" srcId="{FAAD769B-C017-4FEB-AC48-E2E52462E134}" destId="{D75F0898-A2E4-4830-AECD-FB3B14B48699}" srcOrd="3" destOrd="0" presId="urn:microsoft.com/office/officeart/2005/8/layout/process4"/>
    <dgm:cxn modelId="{0EF3E256-CB8A-4D77-B72F-468778995689}" type="presParOf" srcId="{FAAD769B-C017-4FEB-AC48-E2E52462E134}" destId="{6CC10BFA-7DA6-46C8-A29B-BEDEB439258B}" srcOrd="4" destOrd="0" presId="urn:microsoft.com/office/officeart/2005/8/layout/process4"/>
    <dgm:cxn modelId="{F2861B9A-A6BA-4439-A7FF-2A74EF964025}" type="presParOf" srcId="{6CC10BFA-7DA6-46C8-A29B-BEDEB439258B}" destId="{A8C8D266-A151-4057-8CE9-4F4C774D9C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C4A2-17FC-4958-BC78-9C7A65DDD0D5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BB44E-599F-480B-B473-E055610ECF7F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DC49-C889-45B8-8659-DC46328DC9A1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El objetivo del trabajo práctico es utilizar técnicas de visión por computadora para distinguir entre diez clases diferentes de animales.</a:t>
          </a:r>
          <a:endParaRPr lang="en-US" sz="2500" kern="1200" dirty="0"/>
        </a:p>
      </dsp:txBody>
      <dsp:txXfrm>
        <a:off x="1452806" y="681330"/>
        <a:ext cx="9475022" cy="1257841"/>
      </dsp:txXfrm>
    </dsp:sp>
    <dsp:sp modelId="{0D04FF8C-5299-4A28-B075-F00242C9F981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7BCBF-7A9B-4B0C-980F-E14E98538B59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5F0D-1375-45A1-AFF4-82E84B0933D2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>
              <a:hlinkClick xmlns:r="http://schemas.openxmlformats.org/officeDocument/2006/relationships" r:id="rId5"/>
            </a:rPr>
            <a:t>https://www.kaggle.com/datasets/alessiocorrado99/animals10</a:t>
          </a:r>
          <a:endParaRPr lang="en-US" sz="2500" kern="1200"/>
        </a:p>
      </dsp:txBody>
      <dsp:txXfrm>
        <a:off x="1452806" y="2253632"/>
        <a:ext cx="9475022" cy="12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7A2B0-54C4-40AF-847D-C103C6B20327}">
      <dsp:nvSpPr>
        <dsp:cNvPr id="0" name=""/>
        <dsp:cNvSpPr/>
      </dsp:nvSpPr>
      <dsp:spPr>
        <a:xfrm>
          <a:off x="14711" y="0"/>
          <a:ext cx="3868913" cy="11592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>
          <a:glow rad="139700">
            <a:schemeClr val="accent2">
              <a:satMod val="175000"/>
              <a:alpha val="40000"/>
            </a:schemeClr>
          </a:glo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/>
            <a:t>Se diferencia de otras arquitecturas CNN al conectar cada capa directamente con todas las capas posteriores en </a:t>
          </a:r>
          <a:r>
            <a:rPr lang="es-ES" sz="1400" kern="1200" dirty="0">
              <a:solidFill>
                <a:schemeClr val="tx1"/>
              </a:solidFill>
              <a:latin typeface="Söhne"/>
              <a:ea typeface="+mn-ea"/>
              <a:cs typeface="+mn-cs"/>
            </a:rPr>
            <a:t>lugar</a:t>
          </a:r>
          <a:r>
            <a:rPr lang="es-ES" sz="1300" b="0" i="0" kern="1200" dirty="0"/>
            <a:t> de solo con las capas subsiguientes. </a:t>
          </a:r>
          <a:endParaRPr lang="en-US" sz="1300" kern="1200" dirty="0"/>
        </a:p>
      </dsp:txBody>
      <dsp:txXfrm>
        <a:off x="48663" y="33952"/>
        <a:ext cx="3801009" cy="1091296"/>
      </dsp:txXfrm>
    </dsp:sp>
    <dsp:sp modelId="{2C652ECC-2BDF-41EF-9918-25384868B3F1}">
      <dsp:nvSpPr>
        <dsp:cNvPr id="0" name=""/>
        <dsp:cNvSpPr/>
      </dsp:nvSpPr>
      <dsp:spPr>
        <a:xfrm rot="17003">
          <a:off x="4214231" y="175819"/>
          <a:ext cx="700903" cy="8334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214232" y="341986"/>
        <a:ext cx="490632" cy="500059"/>
      </dsp:txXfrm>
    </dsp:sp>
    <dsp:sp modelId="{0965220D-B11B-45BC-A93A-73445E0455CB}">
      <dsp:nvSpPr>
        <dsp:cNvPr id="0" name=""/>
        <dsp:cNvSpPr/>
      </dsp:nvSpPr>
      <dsp:spPr>
        <a:xfrm>
          <a:off x="5206068" y="117952"/>
          <a:ext cx="2992329" cy="9703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>
          <a:glow rad="139700">
            <a:schemeClr val="accent2">
              <a:satMod val="175000"/>
              <a:alpha val="40000"/>
            </a:schemeClr>
          </a:glo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rtlCol="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DenseNet</a:t>
          </a:r>
          <a:r>
            <a:rPr lang="es-ES" sz="13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utiliza bloques para reducir la complejidad computacional y el número de parámetros, lo que permite construir modelos más profundos y eficientes.</a:t>
          </a:r>
          <a:endParaRPr lang="en-US" sz="13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34487" y="146371"/>
        <a:ext cx="2935491" cy="913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2E95F-D4E8-40A9-872D-B97D27179C9A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/>
            <a:t>DenseNet</a:t>
          </a:r>
          <a:r>
            <a:rPr lang="es-ES" sz="2100" b="0" i="0" kern="1200"/>
            <a:t>: A pesar de su alto costo computacional, DenseNet produjo un alto accuracy, destacando la importancia de las GPUs para lograr resultados eficientes.</a:t>
          </a:r>
          <a:endParaRPr lang="en-US" sz="2100" kern="1200"/>
        </a:p>
      </dsp:txBody>
      <dsp:txXfrm>
        <a:off x="0" y="4105454"/>
        <a:ext cx="6666833" cy="1347501"/>
      </dsp:txXfrm>
    </dsp:sp>
    <dsp:sp modelId="{B2AE21F4-9B60-428F-B76F-DBF48517658D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/>
            <a:t>Transfer Learning con ResNet18</a:t>
          </a:r>
          <a:r>
            <a:rPr lang="es-ES" sz="2100" b="0" i="0" kern="1200"/>
            <a:t>: Utilizando transfer learning con ResNet18, se lograron métricas prometedoras con un costo computacional moderado.</a:t>
          </a:r>
          <a:endParaRPr lang="en-US" sz="2100" kern="1200"/>
        </a:p>
      </dsp:txBody>
      <dsp:txXfrm rot="10800000">
        <a:off x="0" y="2053209"/>
        <a:ext cx="6666833" cy="1346620"/>
      </dsp:txXfrm>
    </dsp:sp>
    <dsp:sp modelId="{A8C8D266-A151-4057-8CE9-4F4C774D9C42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/>
            <a:t>Sobreajuste y Data Augmentation</a:t>
          </a:r>
          <a:r>
            <a:rPr lang="es-ES" sz="2100" b="0" i="0" kern="1200"/>
            <a:t>: La red convolucional simple mostró sobreajuste, mitigado con data augmentation, aunque no alcanzó un alto accuracy.</a:t>
          </a:r>
          <a:endParaRPr lang="en-US" sz="2100" kern="1200"/>
        </a:p>
      </dsp:txBody>
      <dsp:txXfrm rot="10800000">
        <a:off x="0" y="964"/>
        <a:ext cx="6666833" cy="134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447C-8C2B-4594-8B70-59FCCBCF1C7B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5D3B-F3CB-4922-B0D2-3AEBCA03F9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804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4 capas convolucionales con dos fully connected a la salida</a:t>
            </a:r>
          </a:p>
          <a:p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Nos permiten extraer características de los datos de entrada, de forma más localizada,con más robustez frente a las variaciones en los datos.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31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0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latin typeface="Montserrat"/>
                <a:ea typeface="Montserrat"/>
                <a:cs typeface="Montserrat"/>
                <a:sym typeface="Montserrat"/>
              </a:rPr>
              <a:t>Consiste en generar “nuevos” ejemplos de datos de entrenamiento, para darle más variabilidad a nuestro conjunto de datos.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Resize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Las imágenes se redimensionan al tamaño especificado por las variables ANCHO_IMAGENES y ALTO_IMAGENES.</a:t>
            </a:r>
          </a:p>
          <a:p>
            <a:pPr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RandomHorizontalFlip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Las imágenes tienen una probabilidad del 50% de ser volteadas horizontalmente de forma aleatoria.</a:t>
            </a:r>
          </a:p>
          <a:p>
            <a:pPr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RandomResizedCrop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se redimensiona a las dimensiones especificadas por ANCHO_IMAGENES y ALTO_IMAGENES, con un factor de escala aleatorio entre 0.5 y 1.0.</a:t>
            </a:r>
          </a:p>
          <a:p>
            <a:pPr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ColorJitter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Se aplican pequeñas variaciones aleatorias en la saturación y el tono de la imagen, con una saturación máxima de 0.1 y un cambio de tono máximo de 0.1.</a:t>
            </a:r>
          </a:p>
          <a:p>
            <a:pPr algn="l">
              <a:buFont typeface="+mj-lt"/>
              <a:buAutoNum type="arabicPeriod"/>
            </a:pP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ToTensor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: La imagen se convierte en un tensor de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Söhne"/>
              </a:rPr>
              <a:t>PyTorch</a:t>
            </a:r>
            <a:r>
              <a:rPr lang="es-E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9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cuenta con un set de 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parametros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preentrenados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 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ImageNetDada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la cual cuenta con una capa de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Adaptative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Pooling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solo una capa densa al final.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44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78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F8A9-44DA-81BE-8787-6CDEEFE3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44769-3D2A-CB39-7203-D51F1CEE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2664A-9B93-E2BD-EEAA-8EC27E6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779D9-4D75-08C8-DC6A-26624D03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A2760-5E7D-830D-4DBD-0E8EA69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C1697-0DB7-2F70-C446-8C5A369B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BEA3F-B052-6282-8FDF-AAB40B21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B6E73-31F5-C718-92C4-E199DC2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6F133-D557-C33C-990A-7E4E93B6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D3C59-9FF2-51C0-4BDA-E1DFA0B1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0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41A8C-BE45-A98B-62A5-FE2B5A5E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6E80D-8BE1-A5E2-1EF4-2CAB313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4DA56-56FA-F399-47F8-C818E20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AF1F8-31BD-1E80-563D-A0482FEB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61E26-7ECB-4C53-1610-9026F73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91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FA905-83E0-3A78-E463-51186B8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DABB6-086B-0580-35B6-B7604964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724B0-E480-1DD1-29FC-679D37A0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224E9-E5F3-7965-323B-1B38BFC7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DF601-FFC7-475F-7F4B-7255382B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BA687-C7CF-D078-3517-E3D0D869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ACD9C-AF3B-DFBA-BFBD-B6AE3C42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3C27A-675E-57F3-81D4-2CA5FA4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3391F-43D1-09D0-0AA0-C8B941A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BC646-4836-69D5-669C-27E2302D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6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189A-E07E-F328-1801-115C9E60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B1185-4F3E-B332-3F84-F6F35F9D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B5D021-35C3-45FD-DA29-AB6AB030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9E5774-5864-AF39-511A-B27CF51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F320B-FC70-54BA-B69B-38362F5C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A78068-6184-DE6A-6993-11A13E36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4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6522-CEA2-51F2-9B00-5591437B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F9F03-B663-00C6-61F9-A04C47EC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BA5A3-8B97-73EA-A5D5-4026BF43A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AE143D-2024-13DB-01CF-74F66B35C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47B49E-0100-D261-DEE3-9D688AC6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877D-53E7-0DDB-245F-1F3806A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4A18-3114-2E8F-A5BF-E0AC631C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1AE60-0CC9-B25C-6338-9326150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0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CEB8-C58C-19F8-756B-01B8868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441A2-596A-12E9-E3C9-64357FB2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1774EF-6311-1E88-CC7F-378A131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059F2-0DC4-C00D-BE50-B59044D8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9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5BE2D-C1DF-F1E5-A770-A74ABF08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42D35-8182-D6BC-730A-F8A38097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D354C-9A65-B655-4D4D-86A5284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5D9E-B166-8DAB-F3F6-E3834BA7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2B4CA-5414-E013-D27B-F7063BE0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0BE50-7A5C-A020-676C-00FEB437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E8888-E5C6-8AA6-1AF4-D903F8E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89D33-E0E7-CE32-1504-7A01089B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E293ED-5CF2-1C9F-2018-042653C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1CB0-2F7D-BA1E-90F9-7CC7F7F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1F1812-290F-B1F3-29CC-95C90929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9AD74-49EC-4C8B-D72D-64E7E1BA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47DB2-F52C-E58D-B89E-EAE9EA6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1479A-7306-AC71-C3D3-2743ED3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DF762-E9F6-93EF-A35C-4267EEFE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7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A32BC0-9380-3584-397A-34AFCEF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A4877-D803-1DBB-7579-8C6D63A8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2DDBF-EE76-0270-79C8-71C890B7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C2D4-8635-4CB3-9F5B-908C924F2EF4}" type="datetimeFigureOut">
              <a:rPr lang="es-AR" smtClean="0"/>
              <a:t>20/4/2024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18DF3-6772-7B3C-90E9-33C4A9F30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3C023-246A-715C-D857-B38B47E2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81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hodadad.pakdaman@gmail.com" TargetMode="External"/><Relationship Id="rId5" Type="http://schemas.openxmlformats.org/officeDocument/2006/relationships/hyperlink" Target="mailto:juanignaciocornet@gmail.com" TargetMode="External"/><Relationship Id="rId4" Type="http://schemas.openxmlformats.org/officeDocument/2006/relationships/hyperlink" Target="mailto:juanignaciocavalieri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"/>
          <p:cNvSpPr txBox="1"/>
          <p:nvPr/>
        </p:nvSpPr>
        <p:spPr>
          <a:xfrm>
            <a:off x="954365" y="2216548"/>
            <a:ext cx="10283267" cy="9054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200"/>
            </a:pP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Visión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por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Computadora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II</a:t>
            </a: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/>
          <a:stretch/>
        </p:blipFill>
        <p:spPr>
          <a:xfrm>
            <a:off x="4157917" y="338655"/>
            <a:ext cx="3876165" cy="1877893"/>
          </a:xfrm>
          <a:prstGeom prst="rect">
            <a:avLst/>
          </a:prstGeom>
          <a:noFill/>
        </p:spPr>
      </p:pic>
      <p:sp>
        <p:nvSpPr>
          <p:cNvPr id="87" name="Google Shape;87;p1"/>
          <p:cNvSpPr txBox="1"/>
          <p:nvPr/>
        </p:nvSpPr>
        <p:spPr>
          <a:xfrm>
            <a:off x="1068130" y="3844480"/>
            <a:ext cx="5754896" cy="231048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>
                <a:sym typeface="Montserrat"/>
              </a:rPr>
              <a:t>Alumna: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Bureu Clara – </a:t>
            </a:r>
            <a:r>
              <a:rPr lang="en-US" sz="2200" u="sng" dirty="0">
                <a:sym typeface="Montserrat"/>
              </a:rPr>
              <a:t>clarabureumakianich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US" sz="2200" u="sng" dirty="0">
              <a:sym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lang="en-US" dirty="0">
              <a:sym typeface="Montserra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 err="1">
                <a:sym typeface="Montserrat"/>
              </a:rPr>
              <a:t>Profesores</a:t>
            </a:r>
            <a:r>
              <a:rPr lang="en-US" sz="2200" b="1" dirty="0">
                <a:sym typeface="Montserrat"/>
              </a:rPr>
              <a:t>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Cavalieri Juan Ignacio - 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juanignaciocavalieri@gmail.com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Cornet Juan Ignacio - </a:t>
            </a:r>
            <a:r>
              <a:rPr lang="en-US" sz="2200" u="sng" dirty="0"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juanignaciocornet@gmail.com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 err="1">
                <a:sym typeface="Montserrat"/>
              </a:rPr>
              <a:t>Seyed</a:t>
            </a:r>
            <a:r>
              <a:rPr lang="en-US" sz="2200" dirty="0">
                <a:sym typeface="Montserrat"/>
              </a:rPr>
              <a:t> </a:t>
            </a:r>
            <a:r>
              <a:rPr lang="en-US" sz="2200" dirty="0" err="1">
                <a:sym typeface="Montserrat"/>
              </a:rPr>
              <a:t>Pakdaman</a:t>
            </a:r>
            <a:r>
              <a:rPr lang="en-US" sz="2200" dirty="0">
                <a:sym typeface="Montserrat"/>
              </a:rPr>
              <a:t> - </a:t>
            </a:r>
            <a:r>
              <a:rPr lang="en-US" sz="2200" u="sng" dirty="0"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khodadad.pakdaman@gmail.com</a:t>
            </a:r>
            <a:endParaRPr lang="en-US" sz="2200" dirty="0">
              <a:sym typeface="Montserra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D1F54-60ED-C6CA-3C99-3CE1857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Augmentation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DBDDF4-E60F-598C-2077-3582E828D20E}"/>
              </a:ext>
            </a:extLst>
          </p:cNvPr>
          <p:cNvSpPr txBox="1"/>
          <p:nvPr/>
        </p:nvSpPr>
        <p:spPr>
          <a:xfrm>
            <a:off x="5861425" y="349246"/>
            <a:ext cx="5630862" cy="95410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>
              <a:defRPr>
                <a:latin typeface="Söhne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1400" dirty="0"/>
              <a:t>Ayuda a mejorar la generalización y robustez del modelo al exponerlo a una mayor variedad de ejemplos durante el entrenamiento. Algunas de las transformaciones comunes incluyen rotación, traslación, volteo horizontal/vertical, recorte, cambio de escala, cambio de brillo, entre otros.</a:t>
            </a:r>
            <a:endParaRPr lang="es-AR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B123F7-4832-92FA-B9B2-DE0D8EA8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5" y="1563641"/>
            <a:ext cx="10161120" cy="49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DD7BD-B825-DF56-C32D-1BF504F5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5" name="Marcador de contenido 4" descr="Un perro con la lengua de fuera&#10;&#10;Descripción generada automáticamente con confianza media">
            <a:extLst>
              <a:ext uri="{FF2B5EF4-FFF2-40B4-BE49-F238E27FC236}">
                <a16:creationId xmlns:a16="http://schemas.microsoft.com/office/drawing/2014/main" id="{89A813C2-34E8-ACB5-5547-BF9D7A1F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9" y="467208"/>
            <a:ext cx="428054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EC71AE-E386-D30A-76F5-DC7EE71E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Transfer </a:t>
            </a:r>
            <a:r>
              <a:rPr lang="es-ES" sz="4000" dirty="0" err="1">
                <a:solidFill>
                  <a:srgbClr val="FFFFFF"/>
                </a:solidFill>
              </a:rPr>
              <a:t>Learning</a:t>
            </a:r>
            <a:r>
              <a:rPr lang="es-ES" sz="4000" dirty="0">
                <a:solidFill>
                  <a:srgbClr val="FFFFFF"/>
                </a:solidFill>
              </a:rPr>
              <a:t> con Resnet18</a:t>
            </a:r>
            <a:endParaRPr lang="es-AR" sz="4000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00B019-AC56-14BC-F561-C29C6F794800}"/>
              </a:ext>
            </a:extLst>
          </p:cNvPr>
          <p:cNvSpPr txBox="1"/>
          <p:nvPr/>
        </p:nvSpPr>
        <p:spPr>
          <a:xfrm>
            <a:off x="6777736" y="1195443"/>
            <a:ext cx="5169160" cy="95410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Söhne"/>
              </a:rPr>
              <a:t>I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mplica el uso de la arquitectura de red neuronal convolucional ResNet-18 </a:t>
            </a:r>
            <a:r>
              <a:rPr lang="es-ES" sz="1400" b="0" i="0" dirty="0" err="1">
                <a:solidFill>
                  <a:schemeClr val="tx1"/>
                </a:solidFill>
                <a:effectLst/>
                <a:latin typeface="Söhne"/>
              </a:rPr>
              <a:t>pre-entrenada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 en un gran conjunto de datos, en este caso </a:t>
            </a:r>
            <a:r>
              <a:rPr lang="es-ES" sz="1400" b="0" i="0" dirty="0" err="1">
                <a:solidFill>
                  <a:schemeClr val="tx1"/>
                </a:solidFill>
                <a:effectLst/>
                <a:latin typeface="Söhne"/>
              </a:rPr>
              <a:t>ImageNet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. Luego se  adapta para una tarea específica con un conjunto de datos más pequeño.</a:t>
            </a:r>
            <a:endParaRPr lang="es-AR" sz="14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523FE1-17B6-4C2A-5F6C-2B18A147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2291317"/>
            <a:ext cx="8266922" cy="40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8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AAC89-348E-1153-6285-884C5C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Densenet</a:t>
            </a:r>
          </a:p>
        </p:txBody>
      </p:sp>
      <p:graphicFrame>
        <p:nvGraphicFramePr>
          <p:cNvPr id="18" name="CuadroTexto 2">
            <a:extLst>
              <a:ext uri="{FF2B5EF4-FFF2-40B4-BE49-F238E27FC236}">
                <a16:creationId xmlns:a16="http://schemas.microsoft.com/office/drawing/2014/main" id="{1562E055-D63A-2893-1AB7-67ACD9CD7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541122"/>
              </p:ext>
            </p:extLst>
          </p:nvPr>
        </p:nvGraphicFramePr>
        <p:xfrm>
          <a:off x="3271193" y="130078"/>
          <a:ext cx="8221094" cy="11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03ED7E9A-7BC4-DC68-645D-AEF7D6561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056" y="1822348"/>
            <a:ext cx="9213883" cy="45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BBDB8-BB3A-6D2A-C87C-8596D36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86D560-AB27-4C89-9F67-D0422E1A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1" y="1655276"/>
            <a:ext cx="11479117" cy="50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362E3-697C-71CE-3D37-84EE03D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Grad-CAM</a:t>
            </a:r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AE0F2D-B0CF-4D29-DEF0-A1A655B3C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542319"/>
            <a:ext cx="3615776" cy="57852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07078E-3147-187E-CCCF-09BAD3EB0171}"/>
              </a:ext>
            </a:extLst>
          </p:cNvPr>
          <p:cNvSpPr txBox="1"/>
          <p:nvPr/>
        </p:nvSpPr>
        <p:spPr>
          <a:xfrm>
            <a:off x="4504548" y="2423475"/>
            <a:ext cx="3273420" cy="2031325"/>
          </a:xfrm>
          <a:prstGeom prst="rect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Söhne"/>
              </a:rPr>
              <a:t>T</a:t>
            </a:r>
            <a:r>
              <a:rPr lang="es-ES" sz="1800" b="0" i="0" dirty="0">
                <a:effectLst/>
                <a:latin typeface="Söhne"/>
              </a:rPr>
              <a:t>écnica de visualización que ayuda a entender y visualizar qué regiones de una imagen son importantes para la predicción realizada por una red neuronal convolucional</a:t>
            </a:r>
            <a:endParaRPr lang="en-US" sz="1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767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2ED8F-6F26-2D8A-20F9-CD7B55C6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Conclusiones</a:t>
            </a:r>
            <a:endParaRPr lang="es-AR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E67FAFE9-228C-3ED6-0468-5C05B756F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3878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73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B7F74-567C-AE23-9F98-F8AA7532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270" y="2257580"/>
            <a:ext cx="2619663" cy="21701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4800" dirty="0">
                <a:solidFill>
                  <a:schemeClr val="tx2"/>
                </a:solidFill>
              </a:rPr>
              <a:t>¡Gracias!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pretón de manos">
            <a:extLst>
              <a:ext uri="{FF2B5EF4-FFF2-40B4-BE49-F238E27FC236}">
                <a16:creationId xmlns:a16="http://schemas.microsoft.com/office/drawing/2014/main" id="{F7668B01-AA6F-BF7D-83F0-6FAF6906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81C7A-9224-15A1-8233-A98CDC7B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Problema elegido</a:t>
            </a:r>
            <a:endParaRPr lang="es-A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8624EF-C78C-33D7-8737-C82E274F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80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5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88BDC-6474-B756-303E-AF81843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13" y="514197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Dataset</a:t>
            </a:r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C9242-5528-D427-2BD4-BEBF072F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169019"/>
            <a:ext cx="5291329" cy="3639289"/>
          </a:xfrm>
        </p:spPr>
        <p:txBody>
          <a:bodyPr anchor="ctr">
            <a:normAutofit/>
          </a:bodyPr>
          <a:lstStyle/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cane, Cantidad de imágenes: 4863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cavallo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2623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elefante, Cantidad de imágenes: 1446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farfalla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2112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gallina, Cantidad de imágenes: 3098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gatto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1668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mucca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pecora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1820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ragno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4821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scoiattolo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1862</a:t>
            </a:r>
            <a:endParaRPr lang="es-AR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A0FDCB8C-0292-C07A-194D-19C18E1A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1565F3-2413-2694-C39B-6612EC55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10" y="628651"/>
            <a:ext cx="10466579" cy="4933950"/>
          </a:xfrm>
        </p:spPr>
      </p:pic>
    </p:spTree>
    <p:extLst>
      <p:ext uri="{BB962C8B-B14F-4D97-AF65-F5344CB8AC3E}">
        <p14:creationId xmlns:p14="http://schemas.microsoft.com/office/powerpoint/2010/main" val="42538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4F84C1-2F8C-8A21-12E7-AAC7DA8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Dividir las carpetas en </a:t>
            </a:r>
            <a:r>
              <a:rPr lang="es-AR" sz="4000" dirty="0" err="1">
                <a:solidFill>
                  <a:srgbClr val="FFFFFF"/>
                </a:solidFill>
              </a:rPr>
              <a:t>train</a:t>
            </a:r>
            <a:r>
              <a:rPr lang="es-AR" sz="4000" dirty="0">
                <a:solidFill>
                  <a:srgbClr val="FFFFFF"/>
                </a:solidFill>
              </a:rPr>
              <a:t> y test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E726A9-AEAE-1562-DC66-E4FC4ED4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AR" sz="2000" dirty="0"/>
          </a:p>
          <a:p>
            <a:pPr marL="0" indent="0">
              <a:buNone/>
            </a:pPr>
            <a:r>
              <a:rPr lang="en-US" sz="2000" dirty="0" err="1">
                <a:latin typeface="Calibri" panose="020F0502020204030204"/>
              </a:rPr>
              <a:t>train_images</a:t>
            </a:r>
            <a:r>
              <a:rPr lang="en-US" sz="2000" dirty="0">
                <a:latin typeface="Calibri" panose="020F0502020204030204"/>
              </a:rPr>
              <a:t>, </a:t>
            </a:r>
            <a:r>
              <a:rPr lang="en-US" sz="2000" dirty="0" err="1">
                <a:latin typeface="Calibri" panose="020F0502020204030204"/>
              </a:rPr>
              <a:t>test_images</a:t>
            </a:r>
            <a:r>
              <a:rPr lang="en-US" sz="2000" dirty="0">
                <a:latin typeface="Calibri" panose="020F0502020204030204"/>
              </a:rPr>
              <a:t> = </a:t>
            </a:r>
            <a:r>
              <a:rPr lang="en-US" sz="2000" dirty="0" err="1">
                <a:latin typeface="Calibri" panose="020F0502020204030204"/>
              </a:rPr>
              <a:t>train_test_split</a:t>
            </a:r>
            <a:r>
              <a:rPr lang="en-US" sz="2000" dirty="0">
                <a:latin typeface="Calibri" panose="020F0502020204030204"/>
              </a:rPr>
              <a:t>(images, </a:t>
            </a:r>
            <a:r>
              <a:rPr lang="en-US" sz="2000" dirty="0" err="1">
                <a:latin typeface="Calibri" panose="020F0502020204030204"/>
              </a:rPr>
              <a:t>test_size</a:t>
            </a:r>
            <a:r>
              <a:rPr lang="en-US" sz="2000" dirty="0">
                <a:latin typeface="Calibri" panose="020F0502020204030204"/>
              </a:rPr>
              <a:t>=0.2, </a:t>
            </a:r>
            <a:r>
              <a:rPr lang="en-US" sz="2000" dirty="0" err="1">
                <a:latin typeface="Calibri" panose="020F0502020204030204"/>
              </a:rPr>
              <a:t>random_state</a:t>
            </a:r>
            <a:r>
              <a:rPr lang="en-US" sz="2000" dirty="0">
                <a:latin typeface="Calibri" panose="020F0502020204030204"/>
              </a:rPr>
              <a:t>=42)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720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DD7B8-5C91-8594-F9C1-BE0AC61E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Métricas</a:t>
            </a:r>
            <a:endParaRPr lang="es-AR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B06AC-86D7-11A7-23A1-7E97A985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1900" b="1" i="0" dirty="0">
                <a:effectLst/>
                <a:latin typeface="Söhne"/>
              </a:rPr>
              <a:t>Pérdida (</a:t>
            </a:r>
            <a:r>
              <a:rPr lang="es-ES" sz="1900" b="1" i="0" dirty="0" err="1">
                <a:effectLst/>
                <a:latin typeface="Söhne"/>
              </a:rPr>
              <a:t>Loss</a:t>
            </a:r>
            <a:r>
              <a:rPr lang="es-ES" sz="1900" b="1" i="0" dirty="0">
                <a:effectLst/>
                <a:latin typeface="Söhne"/>
              </a:rPr>
              <a:t>)</a:t>
            </a:r>
          </a:p>
          <a:p>
            <a:endParaRPr lang="es-ES" sz="1900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sz="1900" b="0" i="0" dirty="0">
                <a:effectLst/>
                <a:latin typeface="Söhne"/>
              </a:rPr>
              <a:t>Indica qué tan bueno es el modelo en la tarea que está aprendiendo.</a:t>
            </a:r>
          </a:p>
          <a:p>
            <a:pPr marL="457200" lvl="1" indent="0">
              <a:buNone/>
            </a:pPr>
            <a:endParaRPr lang="es-ES" sz="1900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sz="1900" b="0" i="0" dirty="0">
                <a:effectLst/>
                <a:latin typeface="Söhne"/>
              </a:rPr>
              <a:t>Es una medida de cuánto difieren las predicciones del modelo de los valores reales.</a:t>
            </a:r>
          </a:p>
          <a:p>
            <a:pPr marL="457200" lvl="1" indent="0">
              <a:buNone/>
            </a:pPr>
            <a:endParaRPr lang="es-ES" sz="1900" b="0" i="0" dirty="0">
              <a:effectLst/>
              <a:latin typeface="Söhne"/>
            </a:endParaRPr>
          </a:p>
          <a:p>
            <a:r>
              <a:rPr lang="es-ES" sz="1900" b="1" i="0" dirty="0">
                <a:effectLst/>
                <a:latin typeface="Söhne"/>
              </a:rPr>
              <a:t>Precisión (</a:t>
            </a:r>
            <a:r>
              <a:rPr lang="es-ES" sz="1900" b="1" i="0" dirty="0" err="1">
                <a:effectLst/>
                <a:latin typeface="Söhne"/>
              </a:rPr>
              <a:t>Accuracy</a:t>
            </a:r>
            <a:r>
              <a:rPr lang="es-ES" sz="1900" b="1" i="0" dirty="0">
                <a:effectLst/>
                <a:latin typeface="Söhne"/>
              </a:rPr>
              <a:t>)</a:t>
            </a:r>
          </a:p>
          <a:p>
            <a:endParaRPr lang="es-ES" sz="1900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sz="1900" b="0" i="0" dirty="0">
                <a:effectLst/>
                <a:latin typeface="Söhne"/>
              </a:rPr>
              <a:t>Proporciona una medida de cuántas predicciones son correctas en relación con el total de predicciones.</a:t>
            </a:r>
          </a:p>
          <a:p>
            <a:pPr marL="457200" lvl="1" indent="0">
              <a:buNone/>
            </a:pPr>
            <a:endParaRPr lang="es-ES" sz="1900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s-ES" sz="1900" b="0" i="0" dirty="0">
                <a:effectLst/>
                <a:latin typeface="Söhne"/>
              </a:rPr>
              <a:t>Es especialmente útil en problemas de clasificación donde se desea conocer la tasa de predicciones correctas en relación con todas las predicciones realizadas.</a:t>
            </a:r>
          </a:p>
          <a:p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50394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64AE4-7175-D233-54CC-54D37229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ConvNet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básica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cuatro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capas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convolucionales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dos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capas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completamente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conectadas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D9A0ED-EF44-052E-06F3-D482C560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644"/>
          <a:stretch/>
        </p:blipFill>
        <p:spPr>
          <a:xfrm>
            <a:off x="-4" y="1574311"/>
            <a:ext cx="5110165" cy="17403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D3FE-C42F-C45A-CF93-66337389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63" y="2517654"/>
            <a:ext cx="7096125" cy="44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19BBC-98C6-3697-28BA-31C4A3DA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63D6A7-B053-96F3-82CB-67C868E9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623887"/>
            <a:ext cx="112871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7B0D69-3A06-84B8-3504-4271BCEC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Data </a:t>
            </a:r>
            <a:r>
              <a:rPr lang="es-ES" sz="4000" dirty="0" err="1">
                <a:solidFill>
                  <a:srgbClr val="FFFFFF"/>
                </a:solidFill>
              </a:rPr>
              <a:t>Augmentation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4E533E-1A7E-313C-9086-304959B1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2" y="319152"/>
            <a:ext cx="9353550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A90369-B546-7013-6193-C3802852A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4909070"/>
            <a:ext cx="9077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0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751</Words>
  <Application>Microsoft Office PowerPoint</Application>
  <PresentationFormat>Panorámica</PresentationFormat>
  <Paragraphs>69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Montserrat</vt:lpstr>
      <vt:lpstr>Söhne</vt:lpstr>
      <vt:lpstr>Tema de Office</vt:lpstr>
      <vt:lpstr>Presentación de PowerPoint</vt:lpstr>
      <vt:lpstr>Problema elegido</vt:lpstr>
      <vt:lpstr>Dataset</vt:lpstr>
      <vt:lpstr>Presentación de PowerPoint</vt:lpstr>
      <vt:lpstr>Dividir las carpetas en train y test</vt:lpstr>
      <vt:lpstr>Métricas</vt:lpstr>
      <vt:lpstr>ConvNet básica de cuatro capas convolucionales y dos capas completamente conectadas</vt:lpstr>
      <vt:lpstr>Presentación de PowerPoint</vt:lpstr>
      <vt:lpstr>Data Augmentation</vt:lpstr>
      <vt:lpstr>Data Augmentation</vt:lpstr>
      <vt:lpstr>Prueba de modelo</vt:lpstr>
      <vt:lpstr>Transfer Learning con Resnet18</vt:lpstr>
      <vt:lpstr>Densenet</vt:lpstr>
      <vt:lpstr>Prueba de modelo</vt:lpstr>
      <vt:lpstr>Grad-CAM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Bureu</dc:creator>
  <cp:lastModifiedBy>Clara Bureu</cp:lastModifiedBy>
  <cp:revision>3</cp:revision>
  <dcterms:created xsi:type="dcterms:W3CDTF">2024-04-17T23:51:20Z</dcterms:created>
  <dcterms:modified xsi:type="dcterms:W3CDTF">2024-04-20T15:35:19Z</dcterms:modified>
</cp:coreProperties>
</file>