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roxima Nova"/>
      <p:regular r:id="rId20"/>
      <p:bold r:id="rId21"/>
      <p:italic r:id="rId22"/>
      <p:boldItalic r:id="rId23"/>
    </p:embeddedFon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22" Type="http://schemas.openxmlformats.org/officeDocument/2006/relationships/font" Target="fonts/ProximaNova-italic.fntdata"/><Relationship Id="rId21" Type="http://schemas.openxmlformats.org/officeDocument/2006/relationships/font" Target="fonts/ProximaNova-bold.fntdata"/><Relationship Id="rId24" Type="http://schemas.openxmlformats.org/officeDocument/2006/relationships/font" Target="fonts/Roboto-regular.fntdata"/><Relationship Id="rId23"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90bed3e6f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90bed3e6f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90bed3e6f_8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90bed3e6f_8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afb49f1bd_2_1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afb49f1bd_2_1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8e3a4aaff_1_1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8e3a4aaff_1_1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8e3a4aaff_1_1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8e3a4aaff_1_1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d8f38e854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d8f38e854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7afb49f1bd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afb49f1bd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8f38e854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8f38e854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8f38e85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8f38e85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8f38e854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8f38e854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7afb49f1bd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afb49f1bd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8e3a4aaff_1_1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8e3a4aaff_1_1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s" sz="1200">
                <a:solidFill>
                  <a:schemeClr val="dk1"/>
                </a:solidFill>
                <a:highlight>
                  <a:srgbClr val="FFFFFF"/>
                </a:highlight>
              </a:rPr>
              <a:t>A la forma de pensar bajo un modelo, se lo llama PARADIGMA. Los programas con los que trabajamos, se manejan con paradigmas, para así poder unificar ciertas bases del código de programación bajo una serie de reglas, como una guía.  Pero existen distintos paradigmas, y los programas pueden trabajar con uno de ellos o más. Estos paradigmas, por más que sean distintos, podemos optar por utilizar uno u otro y aún así llegar al mismo resultado; más allá de que habrá un paradigma que será el más indicado para resolver nuestro conflicto.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90bed3e6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90bed3e6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s" sz="1400" u="sng">
                <a:solidFill>
                  <a:schemeClr val="dk1"/>
                </a:solidFill>
                <a:highlight>
                  <a:srgbClr val="FFFFFF"/>
                </a:highlight>
              </a:rPr>
              <a:t>Programación declarativa:</a:t>
            </a:r>
            <a:r>
              <a:rPr lang="es" sz="1400">
                <a:solidFill>
                  <a:schemeClr val="dk1"/>
                </a:solidFill>
                <a:highlight>
                  <a:srgbClr val="FFFFFF"/>
                </a:highlight>
              </a:rPr>
              <a:t> </a:t>
            </a:r>
            <a:r>
              <a:rPr lang="es" sz="1200">
                <a:solidFill>
                  <a:schemeClr val="dk1"/>
                </a:solidFill>
                <a:highlight>
                  <a:srgbClr val="FFFFFF"/>
                </a:highlight>
              </a:rPr>
              <a:t>Se declaran condiciones, restricciones y demás, describiendo el problema, y el resultado final que se busca: lo que debe realizar el programa. La solución se obtiene mediante mecanismos internos de control, sin especificar exactamente cómo encontrarla. Ya existen métodos, funciones por debajo, que van a hacer lo que le informamos al sistema. Dentro de la programación declarativa tenemos:</a:t>
            </a:r>
            <a:endParaRPr sz="1200">
              <a:solidFill>
                <a:schemeClr val="dk1"/>
              </a:solidFill>
              <a:highlight>
                <a:srgbClr val="FFFFFF"/>
              </a:highlight>
            </a:endParaRPr>
          </a:p>
          <a:p>
            <a:pPr indent="-228600" lvl="0" marL="0" rtl="0" algn="l">
              <a:lnSpc>
                <a:spcPct val="115000"/>
              </a:lnSpc>
              <a:spcBef>
                <a:spcPts val="1200"/>
              </a:spcBef>
              <a:spcAft>
                <a:spcPts val="0"/>
              </a:spcAft>
              <a:buClr>
                <a:schemeClr val="dk1"/>
              </a:buClr>
              <a:buSzPts val="1100"/>
              <a:buFont typeface="Arial"/>
              <a:buNone/>
            </a:pPr>
            <a:r>
              <a:t/>
            </a:r>
            <a:endParaRPr sz="1200">
              <a:solidFill>
                <a:schemeClr val="dk1"/>
              </a:solidFill>
              <a:highlight>
                <a:srgbClr val="FFFFFF"/>
              </a:highlight>
            </a:endParaRPr>
          </a:p>
          <a:p>
            <a:pPr indent="-228600" lvl="0" marL="1371600" rtl="0" algn="l">
              <a:lnSpc>
                <a:spcPct val="115000"/>
              </a:lnSpc>
              <a:spcBef>
                <a:spcPts val="0"/>
              </a:spcBef>
              <a:spcAft>
                <a:spcPts val="0"/>
              </a:spcAft>
              <a:buClr>
                <a:schemeClr val="dk1"/>
              </a:buClr>
              <a:buSzPts val="1100"/>
              <a:buFont typeface="Arial"/>
              <a:buNone/>
            </a:pPr>
            <a:r>
              <a:rPr lang="es" sz="1200">
                <a:solidFill>
                  <a:schemeClr val="dk1"/>
                </a:solidFill>
                <a:highlight>
                  <a:srgbClr val="FFFFFF"/>
                </a:highlight>
              </a:rPr>
              <a:t>·</a:t>
            </a:r>
            <a:r>
              <a:rPr lang="es" sz="700">
                <a:solidFill>
                  <a:schemeClr val="dk1"/>
                </a:solidFill>
                <a:highlight>
                  <a:srgbClr val="FFFFFF"/>
                </a:highlight>
                <a:latin typeface="Times New Roman"/>
                <a:ea typeface="Times New Roman"/>
                <a:cs typeface="Times New Roman"/>
                <a:sym typeface="Times New Roman"/>
              </a:rPr>
              <a:t>       </a:t>
            </a:r>
            <a:r>
              <a:rPr lang="es" sz="1200">
                <a:solidFill>
                  <a:schemeClr val="dk1"/>
                </a:solidFill>
                <a:highlight>
                  <a:srgbClr val="FFFFFF"/>
                </a:highlight>
              </a:rPr>
              <a:t>Programación lógica: se basa en los conceptos de lógica matemática. En lugar de desarrollar pasos e instrucciones, utiliza reglas lógicas para consultar al sistema y éste infiere qué hacer en base a dichas reglas establecidas</a:t>
            </a:r>
            <a:r>
              <a:rPr lang="es" sz="1300">
                <a:solidFill>
                  <a:schemeClr val="dk1"/>
                </a:solidFill>
                <a:highlight>
                  <a:srgbClr val="FFFFFF"/>
                </a:highlight>
              </a:rPr>
              <a:t>.</a:t>
            </a:r>
            <a:r>
              <a:rPr lang="es">
                <a:solidFill>
                  <a:schemeClr val="dk1"/>
                </a:solidFill>
                <a:highlight>
                  <a:srgbClr val="FFFFFF"/>
                </a:highlight>
              </a:rPr>
              <a:t> </a:t>
            </a:r>
            <a:r>
              <a:rPr lang="es" sz="1250">
                <a:solidFill>
                  <a:srgbClr val="333333"/>
                </a:solidFill>
                <a:highlight>
                  <a:srgbClr val="FFFFFF"/>
                </a:highlight>
                <a:latin typeface="Roboto"/>
                <a:ea typeface="Roboto"/>
                <a:cs typeface="Roboto"/>
                <a:sym typeface="Roboto"/>
              </a:rPr>
              <a:t>Este paradigma no gira en torno al cómo, sino al qué:</a:t>
            </a:r>
            <a:r>
              <a:rPr lang="es" sz="1150">
                <a:solidFill>
                  <a:srgbClr val="333333"/>
                </a:solidFill>
                <a:highlight>
                  <a:srgbClr val="FFFFFF"/>
                </a:highlight>
                <a:latin typeface="Roboto"/>
                <a:ea typeface="Roboto"/>
                <a:cs typeface="Roboto"/>
                <a:sym typeface="Roboto"/>
              </a:rPr>
              <a:t> </a:t>
            </a:r>
            <a:r>
              <a:rPr lang="es" sz="1350">
                <a:solidFill>
                  <a:srgbClr val="333333"/>
                </a:solidFill>
                <a:highlight>
                  <a:srgbClr val="FFFFFF"/>
                </a:highlight>
                <a:latin typeface="Roboto"/>
                <a:ea typeface="Roboto"/>
                <a:cs typeface="Roboto"/>
                <a:sym typeface="Roboto"/>
              </a:rPr>
              <a:t>se trabaja de forma descriptiva, estableciendo relaciones entre entidades. </a:t>
            </a:r>
            <a:r>
              <a:rPr lang="es">
                <a:solidFill>
                  <a:schemeClr val="dk1"/>
                </a:solidFill>
                <a:highlight>
                  <a:srgbClr val="FFFFFF"/>
                </a:highlight>
              </a:rPr>
              <a:t>Ej: Prolog.</a:t>
            </a:r>
            <a:endParaRPr>
              <a:solidFill>
                <a:schemeClr val="dk1"/>
              </a:solidFill>
              <a:highlight>
                <a:srgbClr val="FFFFFF"/>
              </a:highlight>
            </a:endParaRPr>
          </a:p>
          <a:p>
            <a:pPr indent="-228600" lvl="0" marL="1371600" rtl="0" algn="l">
              <a:lnSpc>
                <a:spcPct val="115000"/>
              </a:lnSpc>
              <a:spcBef>
                <a:spcPts val="0"/>
              </a:spcBef>
              <a:spcAft>
                <a:spcPts val="0"/>
              </a:spcAft>
              <a:buNone/>
            </a:pPr>
            <a:r>
              <a:rPr lang="es" sz="1200">
                <a:solidFill>
                  <a:schemeClr val="dk1"/>
                </a:solidFill>
                <a:highlight>
                  <a:srgbClr val="FFFFFF"/>
                </a:highlight>
              </a:rPr>
              <a:t>·</a:t>
            </a:r>
            <a:r>
              <a:rPr lang="es" sz="700">
                <a:solidFill>
                  <a:schemeClr val="dk1"/>
                </a:solidFill>
                <a:highlight>
                  <a:srgbClr val="FFFFFF"/>
                </a:highlight>
                <a:latin typeface="Times New Roman"/>
                <a:ea typeface="Times New Roman"/>
                <a:cs typeface="Times New Roman"/>
                <a:sym typeface="Times New Roman"/>
              </a:rPr>
              <a:t>       </a:t>
            </a:r>
            <a:r>
              <a:rPr lang="es" sz="1200">
                <a:solidFill>
                  <a:schemeClr val="dk1"/>
                </a:solidFill>
                <a:highlight>
                  <a:srgbClr val="FFFFFF"/>
                </a:highlight>
              </a:rPr>
              <a:t>Programación funcional: La fortaleza de este paradigma radica en que siempre que a la función X se le pase el valor A, ésta va a devolver el valor B. Divide el sistema en varios pedazos; cada pedazo es una función, y una función hace solo una cosa, por ejemplo, multiplicar los números, obtener un dato, etc.  Los resultados se van pasando entre funciones y utilizándose para las siguientes. Por ejemplo, una función evalúa si los datos q puso el usuario son correctos, luego esos datos pasan a otra función, que evalúa según dichos datos, si va a mostrarle una página u otra, </a:t>
            </a:r>
            <a:r>
              <a:rPr lang="es" sz="1200" u="sng">
                <a:solidFill>
                  <a:schemeClr val="dk1"/>
                </a:solidFill>
                <a:highlight>
                  <a:srgbClr val="FFFFFF"/>
                </a:highlight>
              </a:rPr>
              <a:t>e</a:t>
            </a:r>
            <a:r>
              <a:rPr lang="es" sz="1200">
                <a:solidFill>
                  <a:schemeClr val="dk1"/>
                </a:solidFill>
                <a:highlight>
                  <a:srgbClr val="FFFFFF"/>
                </a:highlight>
              </a:rPr>
              <a:t>tc. Ej de este paradigma: Rust</a:t>
            </a:r>
            <a:endParaRPr sz="1200">
              <a:solidFill>
                <a:schemeClr val="dk1"/>
              </a:solidFill>
              <a:highlight>
                <a:srgbClr val="FFFFFF"/>
              </a:highlight>
            </a:endParaRPr>
          </a:p>
          <a:p>
            <a:pPr indent="-228600" lvl="0" marL="137160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s" sz="1400" u="sng">
                <a:solidFill>
                  <a:schemeClr val="dk1"/>
                </a:solidFill>
                <a:highlight>
                  <a:srgbClr val="FFFFFF"/>
                </a:highlight>
              </a:rPr>
              <a:t>Programación multiparadigma:</a:t>
            </a:r>
            <a:r>
              <a:rPr lang="es" sz="1400">
                <a:solidFill>
                  <a:schemeClr val="dk1"/>
                </a:solidFill>
                <a:highlight>
                  <a:srgbClr val="FFFFFF"/>
                </a:highlight>
              </a:rPr>
              <a:t> </a:t>
            </a:r>
            <a:r>
              <a:rPr lang="es" sz="1200">
                <a:solidFill>
                  <a:schemeClr val="dk1"/>
                </a:solidFill>
                <a:highlight>
                  <a:srgbClr val="FFFFFF"/>
                </a:highlight>
              </a:rPr>
              <a:t>Algunos lenguajes de programación pueden utilizar más de un paradigma. Ejemplo: en JavaScript se puede escribir código tanto con el paradigma estructurado como con programación orientada a objetos e incluso utilizar el paradigma funcional. Ruby y Python también son lenguajes multiparadigma.</a:t>
            </a:r>
            <a:endParaRPr sz="120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5.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1.png"/><Relationship Id="rId4" Type="http://schemas.openxmlformats.org/officeDocument/2006/relationships/image" Target="../media/image28.png"/><Relationship Id="rId5" Type="http://schemas.openxmlformats.org/officeDocument/2006/relationships/image" Target="../media/image18.png"/><Relationship Id="rId6" Type="http://schemas.openxmlformats.org/officeDocument/2006/relationships/image" Target="../media/image34.png"/><Relationship Id="rId7"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21.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7.png"/><Relationship Id="rId8"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9.png"/><Relationship Id="rId9"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5.png"/><Relationship Id="rId7" Type="http://schemas.openxmlformats.org/officeDocument/2006/relationships/image" Target="../media/image15.png"/><Relationship Id="rId8"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21.png"/><Relationship Id="rId6" Type="http://schemas.openxmlformats.org/officeDocument/2006/relationships/image" Target="../media/image5.png"/><Relationship Id="rId7"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20.png"/><Relationship Id="rId5"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4.png"/><Relationship Id="rId7"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1568625" y="1507175"/>
            <a:ext cx="6142200" cy="1629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s"/>
              <a:t>LENGUAJES Y PARADIGMAS DE PROGRAMACIÓN</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1313875" y="133850"/>
            <a:ext cx="6310800" cy="5727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s" sz="2620">
                <a:solidFill>
                  <a:schemeClr val="dk2"/>
                </a:solidFill>
              </a:rPr>
              <a:t>Paradigmas de programación imperativa</a:t>
            </a:r>
            <a:endParaRPr b="1" sz="2620">
              <a:solidFill>
                <a:schemeClr val="dk2"/>
              </a:solidFill>
            </a:endParaRPr>
          </a:p>
        </p:txBody>
      </p:sp>
      <p:pic>
        <p:nvPicPr>
          <p:cNvPr id="142" name="Google Shape;142;p22"/>
          <p:cNvPicPr preferRelativeResize="0"/>
          <p:nvPr/>
        </p:nvPicPr>
        <p:blipFill>
          <a:blip r:embed="rId3">
            <a:alphaModFix/>
          </a:blip>
          <a:stretch>
            <a:fillRect/>
          </a:stretch>
        </p:blipFill>
        <p:spPr>
          <a:xfrm>
            <a:off x="608300" y="1430450"/>
            <a:ext cx="3489900" cy="3093475"/>
          </a:xfrm>
          <a:prstGeom prst="rect">
            <a:avLst/>
          </a:prstGeom>
          <a:noFill/>
          <a:ln>
            <a:noFill/>
          </a:ln>
        </p:spPr>
      </p:pic>
      <p:pic>
        <p:nvPicPr>
          <p:cNvPr id="143" name="Google Shape;143;p22"/>
          <p:cNvPicPr preferRelativeResize="0"/>
          <p:nvPr/>
        </p:nvPicPr>
        <p:blipFill>
          <a:blip r:embed="rId4">
            <a:alphaModFix/>
          </a:blip>
          <a:stretch>
            <a:fillRect/>
          </a:stretch>
        </p:blipFill>
        <p:spPr>
          <a:xfrm>
            <a:off x="4956675" y="1430450"/>
            <a:ext cx="3570275" cy="30934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1416600" y="310150"/>
            <a:ext cx="6310800" cy="5727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s" sz="2620">
                <a:solidFill>
                  <a:schemeClr val="dk2"/>
                </a:solidFill>
              </a:rPr>
              <a:t>Lenguaje específico de dominio (DSL)</a:t>
            </a:r>
            <a:endParaRPr b="1" sz="2620">
              <a:solidFill>
                <a:schemeClr val="dk2"/>
              </a:solidFill>
            </a:endParaRPr>
          </a:p>
        </p:txBody>
      </p:sp>
      <p:pic>
        <p:nvPicPr>
          <p:cNvPr id="149" name="Google Shape;149;p23"/>
          <p:cNvPicPr preferRelativeResize="0"/>
          <p:nvPr/>
        </p:nvPicPr>
        <p:blipFill>
          <a:blip r:embed="rId3">
            <a:alphaModFix/>
          </a:blip>
          <a:stretch>
            <a:fillRect/>
          </a:stretch>
        </p:blipFill>
        <p:spPr>
          <a:xfrm>
            <a:off x="569325" y="1414150"/>
            <a:ext cx="2094350" cy="1512550"/>
          </a:xfrm>
          <a:prstGeom prst="rect">
            <a:avLst/>
          </a:prstGeom>
          <a:noFill/>
          <a:ln>
            <a:noFill/>
          </a:ln>
        </p:spPr>
      </p:pic>
      <p:pic>
        <p:nvPicPr>
          <p:cNvPr id="150" name="Google Shape;150;p23"/>
          <p:cNvPicPr preferRelativeResize="0"/>
          <p:nvPr/>
        </p:nvPicPr>
        <p:blipFill>
          <a:blip r:embed="rId4">
            <a:alphaModFix/>
          </a:blip>
          <a:stretch>
            <a:fillRect/>
          </a:stretch>
        </p:blipFill>
        <p:spPr>
          <a:xfrm>
            <a:off x="1469851" y="3672974"/>
            <a:ext cx="3016375" cy="1060475"/>
          </a:xfrm>
          <a:prstGeom prst="rect">
            <a:avLst/>
          </a:prstGeom>
          <a:noFill/>
          <a:ln>
            <a:noFill/>
          </a:ln>
        </p:spPr>
      </p:pic>
      <p:pic>
        <p:nvPicPr>
          <p:cNvPr id="151" name="Google Shape;151;p23"/>
          <p:cNvPicPr preferRelativeResize="0"/>
          <p:nvPr/>
        </p:nvPicPr>
        <p:blipFill>
          <a:blip r:embed="rId5">
            <a:alphaModFix/>
          </a:blip>
          <a:stretch>
            <a:fillRect/>
          </a:stretch>
        </p:blipFill>
        <p:spPr>
          <a:xfrm>
            <a:off x="3641262" y="1368200"/>
            <a:ext cx="1675675" cy="1675675"/>
          </a:xfrm>
          <a:prstGeom prst="rect">
            <a:avLst/>
          </a:prstGeom>
          <a:noFill/>
          <a:ln>
            <a:noFill/>
          </a:ln>
        </p:spPr>
      </p:pic>
      <p:pic>
        <p:nvPicPr>
          <p:cNvPr id="152" name="Google Shape;152;p23"/>
          <p:cNvPicPr preferRelativeResize="0"/>
          <p:nvPr/>
        </p:nvPicPr>
        <p:blipFill>
          <a:blip r:embed="rId6">
            <a:alphaModFix/>
          </a:blip>
          <a:stretch>
            <a:fillRect/>
          </a:stretch>
        </p:blipFill>
        <p:spPr>
          <a:xfrm>
            <a:off x="5406450" y="2926700"/>
            <a:ext cx="1999876" cy="1999876"/>
          </a:xfrm>
          <a:prstGeom prst="rect">
            <a:avLst/>
          </a:prstGeom>
          <a:noFill/>
          <a:ln>
            <a:noFill/>
          </a:ln>
        </p:spPr>
      </p:pic>
      <p:pic>
        <p:nvPicPr>
          <p:cNvPr id="153" name="Google Shape;153;p23"/>
          <p:cNvPicPr preferRelativeResize="0"/>
          <p:nvPr/>
        </p:nvPicPr>
        <p:blipFill>
          <a:blip r:embed="rId7">
            <a:alphaModFix/>
          </a:blip>
          <a:stretch>
            <a:fillRect/>
          </a:stretch>
        </p:blipFill>
        <p:spPr>
          <a:xfrm>
            <a:off x="6337624" y="1562150"/>
            <a:ext cx="1918275" cy="14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ctrTitle"/>
          </p:nvPr>
        </p:nvSpPr>
        <p:spPr>
          <a:xfrm>
            <a:off x="909300" y="1975550"/>
            <a:ext cx="7325400" cy="870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s" sz="4820"/>
              <a:t>Del código al ejecutable</a:t>
            </a:r>
            <a:endParaRPr b="1" sz="482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p:nvPr/>
        </p:nvSpPr>
        <p:spPr>
          <a:xfrm>
            <a:off x="4951700" y="932800"/>
            <a:ext cx="3905700" cy="3461100"/>
          </a:xfrm>
          <a:prstGeom prst="rect">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p:nvPr/>
        </p:nvSpPr>
        <p:spPr>
          <a:xfrm>
            <a:off x="313850" y="932800"/>
            <a:ext cx="4454700" cy="3461100"/>
          </a:xfrm>
          <a:prstGeom prst="rect">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5" name="Google Shape;165;p25"/>
          <p:cNvPicPr preferRelativeResize="0"/>
          <p:nvPr/>
        </p:nvPicPr>
        <p:blipFill>
          <a:blip r:embed="rId3">
            <a:alphaModFix/>
          </a:blip>
          <a:stretch>
            <a:fillRect/>
          </a:stretch>
        </p:blipFill>
        <p:spPr>
          <a:xfrm>
            <a:off x="509625" y="1413775"/>
            <a:ext cx="4027568" cy="2309117"/>
          </a:xfrm>
          <a:prstGeom prst="rect">
            <a:avLst/>
          </a:prstGeom>
          <a:noFill/>
          <a:ln>
            <a:noFill/>
          </a:ln>
        </p:spPr>
      </p:pic>
      <p:sp>
        <p:nvSpPr>
          <p:cNvPr id="166" name="Google Shape;166;p25"/>
          <p:cNvSpPr txBox="1"/>
          <p:nvPr/>
        </p:nvSpPr>
        <p:spPr>
          <a:xfrm>
            <a:off x="1606775" y="952075"/>
            <a:ext cx="183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latin typeface="Calibri"/>
                <a:ea typeface="Calibri"/>
                <a:cs typeface="Calibri"/>
                <a:sym typeface="Calibri"/>
              </a:rPr>
              <a:t>CÓDIGO FUENTE:</a:t>
            </a:r>
            <a:endParaRPr sz="1800">
              <a:latin typeface="Calibri"/>
              <a:ea typeface="Calibri"/>
              <a:cs typeface="Calibri"/>
              <a:sym typeface="Calibri"/>
            </a:endParaRPr>
          </a:p>
        </p:txBody>
      </p:sp>
      <p:sp>
        <p:nvSpPr>
          <p:cNvPr id="167" name="Google Shape;167;p25"/>
          <p:cNvSpPr txBox="1"/>
          <p:nvPr/>
        </p:nvSpPr>
        <p:spPr>
          <a:xfrm>
            <a:off x="5878075" y="952075"/>
            <a:ext cx="2044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latin typeface="Calibri"/>
                <a:ea typeface="Calibri"/>
                <a:cs typeface="Calibri"/>
                <a:sym typeface="Calibri"/>
              </a:rPr>
              <a:t>CÓDIGO MÁQUINA:</a:t>
            </a:r>
            <a:endParaRPr sz="1800">
              <a:latin typeface="Calibri"/>
              <a:ea typeface="Calibri"/>
              <a:cs typeface="Calibri"/>
              <a:sym typeface="Calibri"/>
            </a:endParaRPr>
          </a:p>
        </p:txBody>
      </p:sp>
      <p:pic>
        <p:nvPicPr>
          <p:cNvPr id="168" name="Google Shape;168;p25"/>
          <p:cNvPicPr preferRelativeResize="0"/>
          <p:nvPr/>
        </p:nvPicPr>
        <p:blipFill>
          <a:blip r:embed="rId4">
            <a:alphaModFix/>
          </a:blip>
          <a:stretch>
            <a:fillRect/>
          </a:stretch>
        </p:blipFill>
        <p:spPr>
          <a:xfrm>
            <a:off x="5165972" y="1413775"/>
            <a:ext cx="3468403" cy="2309118"/>
          </a:xfrm>
          <a:prstGeom prst="rect">
            <a:avLst/>
          </a:prstGeom>
          <a:noFill/>
          <a:ln>
            <a:noFill/>
          </a:ln>
        </p:spPr>
      </p:pic>
      <p:sp>
        <p:nvSpPr>
          <p:cNvPr id="169" name="Google Shape;169;p25"/>
          <p:cNvSpPr txBox="1"/>
          <p:nvPr/>
        </p:nvSpPr>
        <p:spPr>
          <a:xfrm>
            <a:off x="509625" y="3722892"/>
            <a:ext cx="40275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300">
                <a:latin typeface="Calibri"/>
                <a:ea typeface="Calibri"/>
                <a:cs typeface="Calibri"/>
                <a:sym typeface="Calibri"/>
              </a:rPr>
              <a:t>instrucciones escritas en un lenguaje de programación legible por humanos</a:t>
            </a:r>
            <a:endParaRPr sz="1600">
              <a:latin typeface="Calibri"/>
              <a:ea typeface="Calibri"/>
              <a:cs typeface="Calibri"/>
              <a:sym typeface="Calibri"/>
            </a:endParaRPr>
          </a:p>
        </p:txBody>
      </p:sp>
      <p:sp>
        <p:nvSpPr>
          <p:cNvPr id="170" name="Google Shape;170;p25"/>
          <p:cNvSpPr txBox="1"/>
          <p:nvPr/>
        </p:nvSpPr>
        <p:spPr>
          <a:xfrm>
            <a:off x="5166069" y="3722892"/>
            <a:ext cx="34680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300">
                <a:latin typeface="Calibri"/>
                <a:ea typeface="Calibri"/>
                <a:cs typeface="Calibri"/>
                <a:sym typeface="Calibri"/>
              </a:rPr>
              <a:t>resultado obtenido luego de la compilación, lenguaje de máquina o binario</a:t>
            </a:r>
            <a:endParaRPr sz="16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p:nvPr/>
        </p:nvSpPr>
        <p:spPr>
          <a:xfrm>
            <a:off x="309025" y="1050450"/>
            <a:ext cx="4428900" cy="3042600"/>
          </a:xfrm>
          <a:prstGeom prst="rect">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6"/>
          <p:cNvSpPr/>
          <p:nvPr/>
        </p:nvSpPr>
        <p:spPr>
          <a:xfrm>
            <a:off x="4990463" y="941525"/>
            <a:ext cx="3827100" cy="3452100"/>
          </a:xfrm>
          <a:prstGeom prst="rect">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6"/>
          <p:cNvSpPr txBox="1"/>
          <p:nvPr/>
        </p:nvSpPr>
        <p:spPr>
          <a:xfrm>
            <a:off x="357622" y="2069979"/>
            <a:ext cx="405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78" name="Google Shape;178;p26"/>
          <p:cNvPicPr preferRelativeResize="0"/>
          <p:nvPr/>
        </p:nvPicPr>
        <p:blipFill rotWithShape="1">
          <a:blip r:embed="rId3">
            <a:alphaModFix/>
          </a:blip>
          <a:srcRect b="0" l="5025" r="5561" t="0"/>
          <a:stretch/>
        </p:blipFill>
        <p:spPr>
          <a:xfrm>
            <a:off x="447463" y="1595475"/>
            <a:ext cx="4124574" cy="1800250"/>
          </a:xfrm>
          <a:prstGeom prst="rect">
            <a:avLst/>
          </a:prstGeom>
          <a:noFill/>
          <a:ln>
            <a:noFill/>
          </a:ln>
        </p:spPr>
      </p:pic>
      <p:pic>
        <p:nvPicPr>
          <p:cNvPr id="179" name="Google Shape;179;p26"/>
          <p:cNvPicPr preferRelativeResize="0"/>
          <p:nvPr/>
        </p:nvPicPr>
        <p:blipFill>
          <a:blip r:embed="rId4">
            <a:alphaModFix/>
          </a:blip>
          <a:stretch>
            <a:fillRect/>
          </a:stretch>
        </p:blipFill>
        <p:spPr>
          <a:xfrm>
            <a:off x="5281613" y="1429405"/>
            <a:ext cx="3340775" cy="1914519"/>
          </a:xfrm>
          <a:prstGeom prst="rect">
            <a:avLst/>
          </a:prstGeom>
          <a:noFill/>
          <a:ln>
            <a:noFill/>
          </a:ln>
        </p:spPr>
      </p:pic>
      <p:sp>
        <p:nvSpPr>
          <p:cNvPr id="180" name="Google Shape;180;p26"/>
          <p:cNvSpPr txBox="1"/>
          <p:nvPr/>
        </p:nvSpPr>
        <p:spPr>
          <a:xfrm>
            <a:off x="1754712" y="1133775"/>
            <a:ext cx="1534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latin typeface="Calibri"/>
                <a:ea typeface="Calibri"/>
                <a:cs typeface="Calibri"/>
                <a:sym typeface="Calibri"/>
              </a:rPr>
              <a:t>COMPILADOR</a:t>
            </a:r>
            <a:r>
              <a:rPr lang="es" sz="1800">
                <a:latin typeface="Calibri"/>
                <a:ea typeface="Calibri"/>
                <a:cs typeface="Calibri"/>
                <a:sym typeface="Calibri"/>
              </a:rPr>
              <a:t>:</a:t>
            </a:r>
            <a:endParaRPr sz="1800">
              <a:latin typeface="Calibri"/>
              <a:ea typeface="Calibri"/>
              <a:cs typeface="Calibri"/>
              <a:sym typeface="Calibri"/>
            </a:endParaRPr>
          </a:p>
        </p:txBody>
      </p:sp>
      <p:sp>
        <p:nvSpPr>
          <p:cNvPr id="181" name="Google Shape;181;p26"/>
          <p:cNvSpPr txBox="1"/>
          <p:nvPr/>
        </p:nvSpPr>
        <p:spPr>
          <a:xfrm>
            <a:off x="6233200" y="1024850"/>
            <a:ext cx="143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latin typeface="Calibri"/>
                <a:ea typeface="Calibri"/>
                <a:cs typeface="Calibri"/>
                <a:sym typeface="Calibri"/>
              </a:rPr>
              <a:t>INTÉRPRETE</a:t>
            </a:r>
            <a:r>
              <a:rPr lang="es" sz="1800">
                <a:latin typeface="Calibri"/>
                <a:ea typeface="Calibri"/>
                <a:cs typeface="Calibri"/>
                <a:sym typeface="Calibri"/>
              </a:rPr>
              <a:t>:</a:t>
            </a:r>
            <a:endParaRPr sz="1800">
              <a:latin typeface="Calibri"/>
              <a:ea typeface="Calibri"/>
              <a:cs typeface="Calibri"/>
              <a:sym typeface="Calibri"/>
            </a:endParaRPr>
          </a:p>
        </p:txBody>
      </p:sp>
      <p:sp>
        <p:nvSpPr>
          <p:cNvPr id="182" name="Google Shape;182;p26"/>
          <p:cNvSpPr txBox="1"/>
          <p:nvPr/>
        </p:nvSpPr>
        <p:spPr>
          <a:xfrm>
            <a:off x="447461" y="3395700"/>
            <a:ext cx="3873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Calibri"/>
                <a:ea typeface="Calibri"/>
                <a:cs typeface="Calibri"/>
                <a:sym typeface="Calibri"/>
              </a:rPr>
              <a:t>Toma el código fuente y lo transforma en el programa ejecutable escrito en código máquina.</a:t>
            </a:r>
            <a:endParaRPr sz="1600">
              <a:latin typeface="Calibri"/>
              <a:ea typeface="Calibri"/>
              <a:cs typeface="Calibri"/>
              <a:sym typeface="Calibri"/>
            </a:endParaRPr>
          </a:p>
        </p:txBody>
      </p:sp>
      <p:sp>
        <p:nvSpPr>
          <p:cNvPr id="183" name="Google Shape;183;p26"/>
          <p:cNvSpPr txBox="1"/>
          <p:nvPr/>
        </p:nvSpPr>
        <p:spPr>
          <a:xfrm>
            <a:off x="5281627" y="3286781"/>
            <a:ext cx="33405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Calibri"/>
                <a:ea typeface="Calibri"/>
                <a:cs typeface="Calibri"/>
                <a:sym typeface="Calibri"/>
              </a:rPr>
              <a:t>Este proceso, hace un análisis línea por línea en cada sistema en donde se ejecuta el código fuente, traduciendo en el momento a un código máquina que la misma entiende. </a:t>
            </a:r>
            <a:endParaRPr sz="16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ctrTitle"/>
          </p:nvPr>
        </p:nvSpPr>
        <p:spPr>
          <a:xfrm>
            <a:off x="1247125" y="1323175"/>
            <a:ext cx="6786000" cy="1629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s" sz="5133"/>
              <a:t>Lenguajes y Frameworks</a:t>
            </a:r>
            <a:endParaRPr b="1" sz="5133"/>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984250" y="126025"/>
            <a:ext cx="7505700" cy="751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solidFill>
                  <a:srgbClr val="000000"/>
                </a:solidFill>
              </a:rPr>
              <a:t>TIPADO DÉBIL</a:t>
            </a:r>
            <a:endParaRPr>
              <a:solidFill>
                <a:srgbClr val="000000"/>
              </a:solidFill>
            </a:endParaRPr>
          </a:p>
        </p:txBody>
      </p:sp>
      <p:sp>
        <p:nvSpPr>
          <p:cNvPr id="70" name="Google Shape;70;p15"/>
          <p:cNvSpPr txBox="1"/>
          <p:nvPr/>
        </p:nvSpPr>
        <p:spPr>
          <a:xfrm>
            <a:off x="984250" y="1989400"/>
            <a:ext cx="358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71" name="Google Shape;71;p15"/>
          <p:cNvPicPr preferRelativeResize="0"/>
          <p:nvPr/>
        </p:nvPicPr>
        <p:blipFill>
          <a:blip r:embed="rId3">
            <a:alphaModFix/>
          </a:blip>
          <a:stretch>
            <a:fillRect/>
          </a:stretch>
        </p:blipFill>
        <p:spPr>
          <a:xfrm>
            <a:off x="1066366" y="987950"/>
            <a:ext cx="7437709" cy="1926075"/>
          </a:xfrm>
          <a:prstGeom prst="rect">
            <a:avLst/>
          </a:prstGeom>
          <a:noFill/>
          <a:ln>
            <a:noFill/>
          </a:ln>
        </p:spPr>
      </p:pic>
      <p:pic>
        <p:nvPicPr>
          <p:cNvPr id="72" name="Google Shape;72;p15"/>
          <p:cNvPicPr preferRelativeResize="0"/>
          <p:nvPr/>
        </p:nvPicPr>
        <p:blipFill>
          <a:blip r:embed="rId4">
            <a:alphaModFix/>
          </a:blip>
          <a:stretch>
            <a:fillRect/>
          </a:stretch>
        </p:blipFill>
        <p:spPr>
          <a:xfrm>
            <a:off x="735475" y="3721675"/>
            <a:ext cx="1277300" cy="1277300"/>
          </a:xfrm>
          <a:prstGeom prst="rect">
            <a:avLst/>
          </a:prstGeom>
          <a:noFill/>
          <a:ln>
            <a:noFill/>
          </a:ln>
        </p:spPr>
      </p:pic>
      <p:pic>
        <p:nvPicPr>
          <p:cNvPr id="73" name="Google Shape;73;p15"/>
          <p:cNvPicPr preferRelativeResize="0"/>
          <p:nvPr/>
        </p:nvPicPr>
        <p:blipFill>
          <a:blip r:embed="rId5">
            <a:alphaModFix/>
          </a:blip>
          <a:stretch>
            <a:fillRect/>
          </a:stretch>
        </p:blipFill>
        <p:spPr>
          <a:xfrm>
            <a:off x="2155150" y="3146641"/>
            <a:ext cx="1905000" cy="1027197"/>
          </a:xfrm>
          <a:prstGeom prst="rect">
            <a:avLst/>
          </a:prstGeom>
          <a:noFill/>
          <a:ln>
            <a:noFill/>
          </a:ln>
        </p:spPr>
      </p:pic>
      <p:pic>
        <p:nvPicPr>
          <p:cNvPr id="74" name="Google Shape;74;p15"/>
          <p:cNvPicPr preferRelativeResize="0"/>
          <p:nvPr/>
        </p:nvPicPr>
        <p:blipFill>
          <a:blip r:embed="rId6">
            <a:alphaModFix/>
          </a:blip>
          <a:stretch>
            <a:fillRect/>
          </a:stretch>
        </p:blipFill>
        <p:spPr>
          <a:xfrm>
            <a:off x="3946525" y="3808334"/>
            <a:ext cx="1495425" cy="1171116"/>
          </a:xfrm>
          <a:prstGeom prst="rect">
            <a:avLst/>
          </a:prstGeom>
          <a:noFill/>
          <a:ln>
            <a:noFill/>
          </a:ln>
        </p:spPr>
      </p:pic>
      <p:pic>
        <p:nvPicPr>
          <p:cNvPr id="75" name="Google Shape;75;p15"/>
          <p:cNvPicPr preferRelativeResize="0"/>
          <p:nvPr/>
        </p:nvPicPr>
        <p:blipFill>
          <a:blip r:embed="rId7">
            <a:alphaModFix/>
          </a:blip>
          <a:stretch>
            <a:fillRect/>
          </a:stretch>
        </p:blipFill>
        <p:spPr>
          <a:xfrm>
            <a:off x="5312025" y="3226862"/>
            <a:ext cx="1476375" cy="866775"/>
          </a:xfrm>
          <a:prstGeom prst="rect">
            <a:avLst/>
          </a:prstGeom>
          <a:noFill/>
          <a:ln>
            <a:noFill/>
          </a:ln>
        </p:spPr>
      </p:pic>
      <p:pic>
        <p:nvPicPr>
          <p:cNvPr id="76" name="Google Shape;76;p15"/>
          <p:cNvPicPr preferRelativeResize="0"/>
          <p:nvPr/>
        </p:nvPicPr>
        <p:blipFill>
          <a:blip r:embed="rId8">
            <a:alphaModFix/>
          </a:blip>
          <a:stretch>
            <a:fillRect/>
          </a:stretch>
        </p:blipFill>
        <p:spPr>
          <a:xfrm>
            <a:off x="6788400" y="4093625"/>
            <a:ext cx="1495425" cy="885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984250" y="182250"/>
            <a:ext cx="7505700" cy="751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solidFill>
                  <a:srgbClr val="000000"/>
                </a:solidFill>
              </a:rPr>
              <a:t>TIPADO FUERTE</a:t>
            </a:r>
            <a:endParaRPr>
              <a:solidFill>
                <a:srgbClr val="000000"/>
              </a:solidFill>
            </a:endParaRPr>
          </a:p>
        </p:txBody>
      </p:sp>
      <p:sp>
        <p:nvSpPr>
          <p:cNvPr id="82" name="Google Shape;82;p16"/>
          <p:cNvSpPr txBox="1"/>
          <p:nvPr/>
        </p:nvSpPr>
        <p:spPr>
          <a:xfrm>
            <a:off x="984250" y="1989400"/>
            <a:ext cx="358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83" name="Google Shape;83;p16"/>
          <p:cNvPicPr preferRelativeResize="0"/>
          <p:nvPr/>
        </p:nvPicPr>
        <p:blipFill>
          <a:blip r:embed="rId3">
            <a:alphaModFix/>
          </a:blip>
          <a:stretch>
            <a:fillRect/>
          </a:stretch>
        </p:blipFill>
        <p:spPr>
          <a:xfrm>
            <a:off x="370075" y="2389600"/>
            <a:ext cx="8403850" cy="827250"/>
          </a:xfrm>
          <a:prstGeom prst="rect">
            <a:avLst/>
          </a:prstGeom>
          <a:noFill/>
          <a:ln>
            <a:noFill/>
          </a:ln>
        </p:spPr>
      </p:pic>
      <p:pic>
        <p:nvPicPr>
          <p:cNvPr id="84" name="Google Shape;84;p16"/>
          <p:cNvPicPr preferRelativeResize="0"/>
          <p:nvPr/>
        </p:nvPicPr>
        <p:blipFill>
          <a:blip r:embed="rId4">
            <a:alphaModFix/>
          </a:blip>
          <a:stretch>
            <a:fillRect/>
          </a:stretch>
        </p:blipFill>
        <p:spPr>
          <a:xfrm>
            <a:off x="445225" y="3717250"/>
            <a:ext cx="1099950" cy="1234850"/>
          </a:xfrm>
          <a:prstGeom prst="rect">
            <a:avLst/>
          </a:prstGeom>
          <a:noFill/>
          <a:ln>
            <a:noFill/>
          </a:ln>
        </p:spPr>
      </p:pic>
      <p:pic>
        <p:nvPicPr>
          <p:cNvPr id="85" name="Google Shape;85;p16"/>
          <p:cNvPicPr preferRelativeResize="0"/>
          <p:nvPr/>
        </p:nvPicPr>
        <p:blipFill>
          <a:blip r:embed="rId5">
            <a:alphaModFix/>
          </a:blip>
          <a:stretch>
            <a:fillRect/>
          </a:stretch>
        </p:blipFill>
        <p:spPr>
          <a:xfrm>
            <a:off x="3673025" y="3596950"/>
            <a:ext cx="1406654" cy="1406675"/>
          </a:xfrm>
          <a:prstGeom prst="rect">
            <a:avLst/>
          </a:prstGeom>
          <a:noFill/>
          <a:ln>
            <a:noFill/>
          </a:ln>
        </p:spPr>
      </p:pic>
      <p:pic>
        <p:nvPicPr>
          <p:cNvPr id="86" name="Google Shape;86;p16"/>
          <p:cNvPicPr preferRelativeResize="0"/>
          <p:nvPr/>
        </p:nvPicPr>
        <p:blipFill>
          <a:blip r:embed="rId6">
            <a:alphaModFix/>
          </a:blip>
          <a:stretch>
            <a:fillRect/>
          </a:stretch>
        </p:blipFill>
        <p:spPr>
          <a:xfrm>
            <a:off x="2091475" y="3682875"/>
            <a:ext cx="1234850" cy="1234850"/>
          </a:xfrm>
          <a:prstGeom prst="rect">
            <a:avLst/>
          </a:prstGeom>
          <a:noFill/>
          <a:ln>
            <a:noFill/>
          </a:ln>
        </p:spPr>
      </p:pic>
      <p:pic>
        <p:nvPicPr>
          <p:cNvPr id="87" name="Google Shape;87;p16"/>
          <p:cNvPicPr preferRelativeResize="0"/>
          <p:nvPr/>
        </p:nvPicPr>
        <p:blipFill rotWithShape="1">
          <a:blip r:embed="rId7">
            <a:alphaModFix/>
          </a:blip>
          <a:srcRect b="0" l="-8988" r="-23391" t="-32380"/>
          <a:stretch/>
        </p:blipFill>
        <p:spPr>
          <a:xfrm>
            <a:off x="5473525" y="3596975"/>
            <a:ext cx="1406650" cy="1406650"/>
          </a:xfrm>
          <a:prstGeom prst="rect">
            <a:avLst/>
          </a:prstGeom>
          <a:noFill/>
          <a:ln>
            <a:noFill/>
          </a:ln>
        </p:spPr>
      </p:pic>
      <p:pic>
        <p:nvPicPr>
          <p:cNvPr id="88" name="Google Shape;88;p16"/>
          <p:cNvPicPr preferRelativeResize="0"/>
          <p:nvPr/>
        </p:nvPicPr>
        <p:blipFill>
          <a:blip r:embed="rId8">
            <a:alphaModFix/>
          </a:blip>
          <a:stretch>
            <a:fillRect/>
          </a:stretch>
        </p:blipFill>
        <p:spPr>
          <a:xfrm>
            <a:off x="6880175" y="3947450"/>
            <a:ext cx="2112350" cy="1056175"/>
          </a:xfrm>
          <a:prstGeom prst="rect">
            <a:avLst/>
          </a:prstGeom>
          <a:noFill/>
          <a:ln>
            <a:noFill/>
          </a:ln>
        </p:spPr>
      </p:pic>
      <p:pic>
        <p:nvPicPr>
          <p:cNvPr id="89" name="Google Shape;89;p16"/>
          <p:cNvPicPr preferRelativeResize="0"/>
          <p:nvPr/>
        </p:nvPicPr>
        <p:blipFill>
          <a:blip r:embed="rId9">
            <a:alphaModFix/>
          </a:blip>
          <a:stretch>
            <a:fillRect/>
          </a:stretch>
        </p:blipFill>
        <p:spPr>
          <a:xfrm>
            <a:off x="2816275" y="1133587"/>
            <a:ext cx="3511439" cy="1056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984250" y="19627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solidFill>
                  <a:srgbClr val="000000"/>
                </a:solidFill>
              </a:rPr>
              <a:t>TIPADO DINÁMICO Y TIPADO ESTÁTICO</a:t>
            </a:r>
            <a:endParaRPr>
              <a:solidFill>
                <a:srgbClr val="000000"/>
              </a:solidFill>
            </a:endParaRPr>
          </a:p>
        </p:txBody>
      </p:sp>
      <p:sp>
        <p:nvSpPr>
          <p:cNvPr id="95" name="Google Shape;95;p17"/>
          <p:cNvSpPr txBox="1"/>
          <p:nvPr/>
        </p:nvSpPr>
        <p:spPr>
          <a:xfrm>
            <a:off x="984250" y="1989400"/>
            <a:ext cx="358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96" name="Google Shape;96;p17"/>
          <p:cNvPicPr preferRelativeResize="0"/>
          <p:nvPr/>
        </p:nvPicPr>
        <p:blipFill>
          <a:blip r:embed="rId3">
            <a:alphaModFix/>
          </a:blip>
          <a:stretch>
            <a:fillRect/>
          </a:stretch>
        </p:blipFill>
        <p:spPr>
          <a:xfrm>
            <a:off x="632350" y="878375"/>
            <a:ext cx="8209499" cy="4112725"/>
          </a:xfrm>
          <a:prstGeom prst="rect">
            <a:avLst/>
          </a:prstGeom>
          <a:noFill/>
          <a:ln>
            <a:noFill/>
          </a:ln>
        </p:spPr>
      </p:pic>
      <p:pic>
        <p:nvPicPr>
          <p:cNvPr id="97" name="Google Shape;97;p17"/>
          <p:cNvPicPr preferRelativeResize="0"/>
          <p:nvPr/>
        </p:nvPicPr>
        <p:blipFill>
          <a:blip r:embed="rId4">
            <a:alphaModFix/>
          </a:blip>
          <a:stretch>
            <a:fillRect/>
          </a:stretch>
        </p:blipFill>
        <p:spPr>
          <a:xfrm>
            <a:off x="7828350" y="754600"/>
            <a:ext cx="1013507" cy="1013525"/>
          </a:xfrm>
          <a:prstGeom prst="rect">
            <a:avLst/>
          </a:prstGeom>
          <a:noFill/>
          <a:ln>
            <a:noFill/>
          </a:ln>
        </p:spPr>
      </p:pic>
      <p:pic>
        <p:nvPicPr>
          <p:cNvPr id="98" name="Google Shape;98;p17"/>
          <p:cNvPicPr preferRelativeResize="0"/>
          <p:nvPr/>
        </p:nvPicPr>
        <p:blipFill>
          <a:blip r:embed="rId5">
            <a:alphaModFix/>
          </a:blip>
          <a:stretch>
            <a:fillRect/>
          </a:stretch>
        </p:blipFill>
        <p:spPr>
          <a:xfrm>
            <a:off x="7154098" y="919524"/>
            <a:ext cx="766002" cy="765975"/>
          </a:xfrm>
          <a:prstGeom prst="rect">
            <a:avLst/>
          </a:prstGeom>
          <a:noFill/>
          <a:ln>
            <a:noFill/>
          </a:ln>
        </p:spPr>
      </p:pic>
      <p:pic>
        <p:nvPicPr>
          <p:cNvPr id="99" name="Google Shape;99;p17"/>
          <p:cNvPicPr preferRelativeResize="0"/>
          <p:nvPr/>
        </p:nvPicPr>
        <p:blipFill>
          <a:blip r:embed="rId6">
            <a:alphaModFix/>
          </a:blip>
          <a:stretch>
            <a:fillRect/>
          </a:stretch>
        </p:blipFill>
        <p:spPr>
          <a:xfrm>
            <a:off x="5270175" y="4089950"/>
            <a:ext cx="901150" cy="901150"/>
          </a:xfrm>
          <a:prstGeom prst="rect">
            <a:avLst/>
          </a:prstGeom>
          <a:noFill/>
          <a:ln>
            <a:noFill/>
          </a:ln>
        </p:spPr>
      </p:pic>
      <p:pic>
        <p:nvPicPr>
          <p:cNvPr id="100" name="Google Shape;100;p17"/>
          <p:cNvPicPr preferRelativeResize="0"/>
          <p:nvPr/>
        </p:nvPicPr>
        <p:blipFill rotWithShape="1">
          <a:blip r:embed="rId7">
            <a:alphaModFix/>
          </a:blip>
          <a:srcRect b="0" l="-8988" r="-23391" t="-32380"/>
          <a:stretch/>
        </p:blipFill>
        <p:spPr>
          <a:xfrm>
            <a:off x="5987875" y="3977600"/>
            <a:ext cx="1013500" cy="101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984250" y="4492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solidFill>
                  <a:srgbClr val="000000"/>
                </a:solidFill>
              </a:rPr>
              <a:t>FRAMEWORKS</a:t>
            </a:r>
            <a:endParaRPr>
              <a:solidFill>
                <a:srgbClr val="000000"/>
              </a:solidFill>
            </a:endParaRPr>
          </a:p>
        </p:txBody>
      </p:sp>
      <p:sp>
        <p:nvSpPr>
          <p:cNvPr id="106" name="Google Shape;106;p18"/>
          <p:cNvSpPr txBox="1"/>
          <p:nvPr/>
        </p:nvSpPr>
        <p:spPr>
          <a:xfrm>
            <a:off x="984250" y="1989400"/>
            <a:ext cx="358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07" name="Google Shape;107;p18"/>
          <p:cNvPicPr preferRelativeResize="0"/>
          <p:nvPr/>
        </p:nvPicPr>
        <p:blipFill>
          <a:blip r:embed="rId3">
            <a:alphaModFix/>
          </a:blip>
          <a:stretch>
            <a:fillRect/>
          </a:stretch>
        </p:blipFill>
        <p:spPr>
          <a:xfrm>
            <a:off x="976188" y="1620200"/>
            <a:ext cx="7191625" cy="1751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ctrTitle"/>
          </p:nvPr>
        </p:nvSpPr>
        <p:spPr>
          <a:xfrm>
            <a:off x="424050" y="1214425"/>
            <a:ext cx="8295900" cy="1588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s" sz="5133"/>
              <a:t>Paradigmas de Programación</a:t>
            </a:r>
            <a:endParaRPr b="1" sz="5133"/>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nvSpPr>
        <p:spPr>
          <a:xfrm>
            <a:off x="544900" y="360625"/>
            <a:ext cx="3195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200">
                <a:latin typeface="Georgia"/>
                <a:ea typeface="Georgia"/>
                <a:cs typeface="Georgia"/>
                <a:sym typeface="Georgia"/>
              </a:rPr>
              <a:t>¿Qué es un paradigma?</a:t>
            </a:r>
            <a:endParaRPr sz="2200">
              <a:latin typeface="Georgia"/>
              <a:ea typeface="Georgia"/>
              <a:cs typeface="Georgia"/>
              <a:sym typeface="Georgia"/>
            </a:endParaRPr>
          </a:p>
        </p:txBody>
      </p:sp>
      <p:cxnSp>
        <p:nvCxnSpPr>
          <p:cNvPr id="118" name="Google Shape;118;p20"/>
          <p:cNvCxnSpPr/>
          <p:nvPr/>
        </p:nvCxnSpPr>
        <p:spPr>
          <a:xfrm>
            <a:off x="1050125" y="942425"/>
            <a:ext cx="3032400" cy="5700"/>
          </a:xfrm>
          <a:prstGeom prst="straightConnector1">
            <a:avLst/>
          </a:prstGeom>
          <a:noFill/>
          <a:ln cap="flat" cmpd="sng" w="28575">
            <a:solidFill>
              <a:schemeClr val="dk2"/>
            </a:solidFill>
            <a:prstDash val="solid"/>
            <a:round/>
            <a:headEnd len="med" w="med" type="none"/>
            <a:tailEnd len="med" w="med" type="none"/>
          </a:ln>
        </p:spPr>
      </p:cxnSp>
      <p:pic>
        <p:nvPicPr>
          <p:cNvPr id="119" name="Google Shape;119;p20"/>
          <p:cNvPicPr preferRelativeResize="0"/>
          <p:nvPr/>
        </p:nvPicPr>
        <p:blipFill>
          <a:blip r:embed="rId3">
            <a:alphaModFix/>
          </a:blip>
          <a:stretch>
            <a:fillRect/>
          </a:stretch>
        </p:blipFill>
        <p:spPr>
          <a:xfrm>
            <a:off x="307825" y="1682375"/>
            <a:ext cx="4264175" cy="2771709"/>
          </a:xfrm>
          <a:prstGeom prst="rect">
            <a:avLst/>
          </a:prstGeom>
          <a:noFill/>
          <a:ln>
            <a:noFill/>
          </a:ln>
        </p:spPr>
      </p:pic>
      <p:pic>
        <p:nvPicPr>
          <p:cNvPr id="120" name="Google Shape;120;p20"/>
          <p:cNvPicPr preferRelativeResize="0"/>
          <p:nvPr/>
        </p:nvPicPr>
        <p:blipFill rotWithShape="1">
          <a:blip r:embed="rId4">
            <a:alphaModFix/>
          </a:blip>
          <a:srcRect b="11482" l="0" r="62563" t="7995"/>
          <a:stretch/>
        </p:blipFill>
        <p:spPr>
          <a:xfrm rot="-35">
            <a:off x="4939899" y="299303"/>
            <a:ext cx="874700" cy="965817"/>
          </a:xfrm>
          <a:prstGeom prst="rect">
            <a:avLst/>
          </a:prstGeom>
          <a:noFill/>
          <a:ln>
            <a:noFill/>
          </a:ln>
        </p:spPr>
      </p:pic>
      <p:sp>
        <p:nvSpPr>
          <p:cNvPr id="121" name="Google Shape;121;p20"/>
          <p:cNvSpPr/>
          <p:nvPr/>
        </p:nvSpPr>
        <p:spPr>
          <a:xfrm>
            <a:off x="5925750" y="116625"/>
            <a:ext cx="2712029" cy="3783751"/>
          </a:xfrm>
          <a:custGeom>
            <a:rect b="b" l="l" r="r" t="t"/>
            <a:pathLst>
              <a:path extrusionOk="0" h="161354" w="97766">
                <a:moveTo>
                  <a:pt x="0" y="19767"/>
                </a:moveTo>
                <a:cubicBezTo>
                  <a:pt x="11174" y="14800"/>
                  <a:pt x="19855" y="4297"/>
                  <a:pt x="31719" y="1336"/>
                </a:cubicBezTo>
                <a:cubicBezTo>
                  <a:pt x="44096" y="-1753"/>
                  <a:pt x="62875" y="213"/>
                  <a:pt x="68580" y="11623"/>
                </a:cubicBezTo>
                <a:cubicBezTo>
                  <a:pt x="72194" y="18852"/>
                  <a:pt x="71877" y="31144"/>
                  <a:pt x="65151" y="35626"/>
                </a:cubicBezTo>
                <a:cubicBezTo>
                  <a:pt x="59532" y="39371"/>
                  <a:pt x="51628" y="36443"/>
                  <a:pt x="45006" y="37769"/>
                </a:cubicBezTo>
                <a:cubicBezTo>
                  <a:pt x="38556" y="39060"/>
                  <a:pt x="30214" y="48583"/>
                  <a:pt x="33862" y="54057"/>
                </a:cubicBezTo>
                <a:cubicBezTo>
                  <a:pt x="37946" y="60185"/>
                  <a:pt x="47783" y="62938"/>
                  <a:pt x="54864" y="60915"/>
                </a:cubicBezTo>
                <a:cubicBezTo>
                  <a:pt x="63249" y="58520"/>
                  <a:pt x="71924" y="48873"/>
                  <a:pt x="79725" y="52771"/>
                </a:cubicBezTo>
                <a:cubicBezTo>
                  <a:pt x="86596" y="56204"/>
                  <a:pt x="91270" y="68239"/>
                  <a:pt x="87011" y="74631"/>
                </a:cubicBezTo>
                <a:cubicBezTo>
                  <a:pt x="83754" y="79518"/>
                  <a:pt x="68015" y="79043"/>
                  <a:pt x="69438" y="73345"/>
                </a:cubicBezTo>
                <a:cubicBezTo>
                  <a:pt x="70347" y="69707"/>
                  <a:pt x="76798" y="68240"/>
                  <a:pt x="80153" y="69916"/>
                </a:cubicBezTo>
                <a:cubicBezTo>
                  <a:pt x="84386" y="72031"/>
                  <a:pt x="89635" y="78408"/>
                  <a:pt x="87011" y="82346"/>
                </a:cubicBezTo>
                <a:cubicBezTo>
                  <a:pt x="82177" y="89599"/>
                  <a:pt x="69494" y="84006"/>
                  <a:pt x="60865" y="82775"/>
                </a:cubicBezTo>
                <a:cubicBezTo>
                  <a:pt x="53020" y="81656"/>
                  <a:pt x="40986" y="85291"/>
                  <a:pt x="39434" y="93062"/>
                </a:cubicBezTo>
                <a:cubicBezTo>
                  <a:pt x="37939" y="100545"/>
                  <a:pt x="46095" y="109566"/>
                  <a:pt x="53578" y="111064"/>
                </a:cubicBezTo>
                <a:cubicBezTo>
                  <a:pt x="60827" y="112515"/>
                  <a:pt x="75522" y="101718"/>
                  <a:pt x="70295" y="96491"/>
                </a:cubicBezTo>
                <a:cubicBezTo>
                  <a:pt x="66673" y="92869"/>
                  <a:pt x="59850" y="99945"/>
                  <a:pt x="57007" y="104206"/>
                </a:cubicBezTo>
                <a:cubicBezTo>
                  <a:pt x="54843" y="107450"/>
                  <a:pt x="55964" y="113021"/>
                  <a:pt x="58722" y="115779"/>
                </a:cubicBezTo>
                <a:cubicBezTo>
                  <a:pt x="62130" y="119187"/>
                  <a:pt x="68556" y="114935"/>
                  <a:pt x="72867" y="112778"/>
                </a:cubicBezTo>
                <a:cubicBezTo>
                  <a:pt x="75526" y="111448"/>
                  <a:pt x="81484" y="110293"/>
                  <a:pt x="80153" y="107635"/>
                </a:cubicBezTo>
                <a:cubicBezTo>
                  <a:pt x="79383" y="106097"/>
                  <a:pt x="76679" y="107646"/>
                  <a:pt x="75010" y="108063"/>
                </a:cubicBezTo>
                <a:cubicBezTo>
                  <a:pt x="72818" y="108610"/>
                  <a:pt x="69985" y="109729"/>
                  <a:pt x="69438" y="111921"/>
                </a:cubicBezTo>
                <a:cubicBezTo>
                  <a:pt x="68278" y="116568"/>
                  <a:pt x="70849" y="121806"/>
                  <a:pt x="73724" y="125637"/>
                </a:cubicBezTo>
                <a:cubicBezTo>
                  <a:pt x="78062" y="131419"/>
                  <a:pt x="89186" y="127383"/>
                  <a:pt x="94298" y="132495"/>
                </a:cubicBezTo>
                <a:cubicBezTo>
                  <a:pt x="97509" y="135706"/>
                  <a:pt x="98397" y="141377"/>
                  <a:pt x="97298" y="145782"/>
                </a:cubicBezTo>
                <a:cubicBezTo>
                  <a:pt x="94983" y="155057"/>
                  <a:pt x="71329" y="159771"/>
                  <a:pt x="69009" y="150497"/>
                </a:cubicBezTo>
                <a:cubicBezTo>
                  <a:pt x="67968" y="146337"/>
                  <a:pt x="76722" y="141495"/>
                  <a:pt x="80153" y="144068"/>
                </a:cubicBezTo>
                <a:cubicBezTo>
                  <a:pt x="84041" y="146983"/>
                  <a:pt x="84017" y="155203"/>
                  <a:pt x="80582" y="158641"/>
                </a:cubicBezTo>
                <a:cubicBezTo>
                  <a:pt x="76330" y="162897"/>
                  <a:pt x="68479" y="161108"/>
                  <a:pt x="62580" y="159927"/>
                </a:cubicBezTo>
                <a:cubicBezTo>
                  <a:pt x="58495" y="159109"/>
                  <a:pt x="54017" y="160188"/>
                  <a:pt x="50149" y="158641"/>
                </a:cubicBezTo>
                <a:cubicBezTo>
                  <a:pt x="46432" y="157155"/>
                  <a:pt x="39940" y="155491"/>
                  <a:pt x="38148" y="159070"/>
                </a:cubicBezTo>
              </a:path>
            </a:pathLst>
          </a:custGeom>
          <a:noFill/>
          <a:ln cap="flat" cmpd="sng" w="28575">
            <a:solidFill>
              <a:schemeClr val="dk2"/>
            </a:solidFill>
            <a:prstDash val="solid"/>
            <a:round/>
            <a:headEnd len="med" w="med" type="none"/>
            <a:tailEnd len="med" w="med" type="none"/>
          </a:ln>
        </p:spPr>
      </p:sp>
      <p:sp>
        <p:nvSpPr>
          <p:cNvPr id="122" name="Google Shape;122;p20"/>
          <p:cNvSpPr/>
          <p:nvPr/>
        </p:nvSpPr>
        <p:spPr>
          <a:xfrm rot="-129289">
            <a:off x="5549455" y="1386060"/>
            <a:ext cx="935782" cy="2497601"/>
          </a:xfrm>
          <a:custGeom>
            <a:rect b="b" l="l" r="r" t="t"/>
            <a:pathLst>
              <a:path extrusionOk="0" h="106728" w="37431">
                <a:moveTo>
                  <a:pt x="2712" y="0"/>
                </a:moveTo>
                <a:cubicBezTo>
                  <a:pt x="2712" y="7930"/>
                  <a:pt x="-3074" y="29790"/>
                  <a:pt x="2712" y="47578"/>
                </a:cubicBezTo>
                <a:cubicBezTo>
                  <a:pt x="8499" y="65366"/>
                  <a:pt x="31645" y="96870"/>
                  <a:pt x="37431" y="106728"/>
                </a:cubicBezTo>
              </a:path>
            </a:pathLst>
          </a:custGeom>
          <a:noFill/>
          <a:ln cap="flat" cmpd="sng" w="28575">
            <a:solidFill>
              <a:schemeClr val="dk2"/>
            </a:solidFill>
            <a:prstDash val="solid"/>
            <a:round/>
            <a:headEnd len="med" w="med" type="none"/>
            <a:tailEnd len="med" w="med" type="none"/>
          </a:ln>
        </p:spPr>
      </p:sp>
      <p:pic>
        <p:nvPicPr>
          <p:cNvPr id="123" name="Google Shape;123;p20"/>
          <p:cNvPicPr preferRelativeResize="0"/>
          <p:nvPr/>
        </p:nvPicPr>
        <p:blipFill rotWithShape="1">
          <a:blip r:embed="rId5">
            <a:alphaModFix/>
          </a:blip>
          <a:srcRect b="10015" l="7812" r="7820" t="20191"/>
          <a:stretch/>
        </p:blipFill>
        <p:spPr>
          <a:xfrm>
            <a:off x="6279350" y="3986100"/>
            <a:ext cx="1273025" cy="903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520650" y="56775"/>
            <a:ext cx="6310800" cy="5727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s" sz="2620">
                <a:solidFill>
                  <a:schemeClr val="dk2"/>
                </a:solidFill>
              </a:rPr>
              <a:t>Paradigma de programación declarativa:</a:t>
            </a:r>
            <a:endParaRPr b="1" sz="2620">
              <a:solidFill>
                <a:schemeClr val="dk2"/>
              </a:solidFill>
            </a:endParaRPr>
          </a:p>
        </p:txBody>
      </p:sp>
      <p:sp>
        <p:nvSpPr>
          <p:cNvPr id="129" name="Google Shape;129;p21"/>
          <p:cNvSpPr txBox="1"/>
          <p:nvPr>
            <p:ph type="title"/>
          </p:nvPr>
        </p:nvSpPr>
        <p:spPr>
          <a:xfrm>
            <a:off x="623400" y="3654950"/>
            <a:ext cx="2659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s" sz="2620">
                <a:solidFill>
                  <a:schemeClr val="dk2"/>
                </a:solidFill>
              </a:rPr>
              <a:t>Multiparadigma:</a:t>
            </a:r>
            <a:endParaRPr b="1" sz="2620">
              <a:solidFill>
                <a:schemeClr val="dk2"/>
              </a:solidFill>
            </a:endParaRPr>
          </a:p>
        </p:txBody>
      </p:sp>
      <p:pic>
        <p:nvPicPr>
          <p:cNvPr id="130" name="Google Shape;130;p21"/>
          <p:cNvPicPr preferRelativeResize="0"/>
          <p:nvPr/>
        </p:nvPicPr>
        <p:blipFill>
          <a:blip r:embed="rId3">
            <a:alphaModFix/>
          </a:blip>
          <a:stretch>
            <a:fillRect/>
          </a:stretch>
        </p:blipFill>
        <p:spPr>
          <a:xfrm>
            <a:off x="6400705" y="1443880"/>
            <a:ext cx="1659721" cy="1359925"/>
          </a:xfrm>
          <a:prstGeom prst="rect">
            <a:avLst/>
          </a:prstGeom>
          <a:noFill/>
          <a:ln>
            <a:noFill/>
          </a:ln>
        </p:spPr>
      </p:pic>
      <p:pic>
        <p:nvPicPr>
          <p:cNvPr id="131" name="Google Shape;131;p21"/>
          <p:cNvPicPr preferRelativeResize="0"/>
          <p:nvPr/>
        </p:nvPicPr>
        <p:blipFill>
          <a:blip r:embed="rId4">
            <a:alphaModFix/>
          </a:blip>
          <a:stretch>
            <a:fillRect/>
          </a:stretch>
        </p:blipFill>
        <p:spPr>
          <a:xfrm>
            <a:off x="3814425" y="3935275"/>
            <a:ext cx="868100" cy="868100"/>
          </a:xfrm>
          <a:prstGeom prst="rect">
            <a:avLst/>
          </a:prstGeom>
          <a:noFill/>
          <a:ln>
            <a:noFill/>
          </a:ln>
        </p:spPr>
      </p:pic>
      <p:pic>
        <p:nvPicPr>
          <p:cNvPr id="132" name="Google Shape;132;p21"/>
          <p:cNvPicPr preferRelativeResize="0"/>
          <p:nvPr/>
        </p:nvPicPr>
        <p:blipFill>
          <a:blip r:embed="rId5">
            <a:alphaModFix/>
          </a:blip>
          <a:stretch>
            <a:fillRect/>
          </a:stretch>
        </p:blipFill>
        <p:spPr>
          <a:xfrm>
            <a:off x="5424050" y="3602825"/>
            <a:ext cx="868101" cy="868101"/>
          </a:xfrm>
          <a:prstGeom prst="rect">
            <a:avLst/>
          </a:prstGeom>
          <a:noFill/>
          <a:ln>
            <a:noFill/>
          </a:ln>
        </p:spPr>
      </p:pic>
      <p:pic>
        <p:nvPicPr>
          <p:cNvPr id="133" name="Google Shape;133;p21"/>
          <p:cNvPicPr preferRelativeResize="0"/>
          <p:nvPr/>
        </p:nvPicPr>
        <p:blipFill rotWithShape="1">
          <a:blip r:embed="rId6">
            <a:alphaModFix/>
          </a:blip>
          <a:srcRect b="0" l="32518" r="33251" t="0"/>
          <a:stretch/>
        </p:blipFill>
        <p:spPr>
          <a:xfrm>
            <a:off x="7033675" y="3900062"/>
            <a:ext cx="868099" cy="982462"/>
          </a:xfrm>
          <a:prstGeom prst="rect">
            <a:avLst/>
          </a:prstGeom>
          <a:noFill/>
          <a:ln>
            <a:noFill/>
          </a:ln>
        </p:spPr>
      </p:pic>
      <p:sp>
        <p:nvSpPr>
          <p:cNvPr id="134" name="Google Shape;134;p21"/>
          <p:cNvSpPr txBox="1"/>
          <p:nvPr/>
        </p:nvSpPr>
        <p:spPr>
          <a:xfrm>
            <a:off x="917050" y="788000"/>
            <a:ext cx="2268900" cy="4155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500">
                <a:solidFill>
                  <a:schemeClr val="lt1"/>
                </a:solidFill>
                <a:highlight>
                  <a:schemeClr val="lt2"/>
                </a:highlight>
                <a:latin typeface="Proxima Nova"/>
                <a:ea typeface="Proxima Nova"/>
                <a:cs typeface="Proxima Nova"/>
                <a:sym typeface="Proxima Nova"/>
              </a:rPr>
              <a:t>Programación funcional</a:t>
            </a:r>
            <a:endParaRPr b="1" sz="1500">
              <a:solidFill>
                <a:schemeClr val="lt1"/>
              </a:solidFill>
              <a:highlight>
                <a:schemeClr val="lt2"/>
              </a:highlight>
              <a:latin typeface="Proxima Nova"/>
              <a:ea typeface="Proxima Nova"/>
              <a:cs typeface="Proxima Nova"/>
              <a:sym typeface="Proxima Nova"/>
            </a:endParaRPr>
          </a:p>
        </p:txBody>
      </p:sp>
      <p:sp>
        <p:nvSpPr>
          <p:cNvPr id="135" name="Google Shape;135;p21"/>
          <p:cNvSpPr txBox="1"/>
          <p:nvPr/>
        </p:nvSpPr>
        <p:spPr>
          <a:xfrm>
            <a:off x="6019225" y="788000"/>
            <a:ext cx="2041200" cy="4155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500">
                <a:solidFill>
                  <a:schemeClr val="lt1"/>
                </a:solidFill>
                <a:highlight>
                  <a:schemeClr val="lt2"/>
                </a:highlight>
                <a:latin typeface="Proxima Nova"/>
                <a:ea typeface="Proxima Nova"/>
                <a:cs typeface="Proxima Nova"/>
                <a:sym typeface="Proxima Nova"/>
              </a:rPr>
              <a:t>Programación lógica</a:t>
            </a:r>
            <a:endParaRPr b="1" sz="1500">
              <a:solidFill>
                <a:schemeClr val="lt1"/>
              </a:solidFill>
              <a:highlight>
                <a:schemeClr val="lt2"/>
              </a:highlight>
              <a:latin typeface="Proxima Nova"/>
              <a:ea typeface="Proxima Nova"/>
              <a:cs typeface="Proxima Nova"/>
              <a:sym typeface="Proxima Nova"/>
            </a:endParaRPr>
          </a:p>
        </p:txBody>
      </p:sp>
      <p:pic>
        <p:nvPicPr>
          <p:cNvPr id="136" name="Google Shape;136;p21"/>
          <p:cNvPicPr preferRelativeResize="0"/>
          <p:nvPr/>
        </p:nvPicPr>
        <p:blipFill>
          <a:blip r:embed="rId7">
            <a:alphaModFix/>
          </a:blip>
          <a:stretch>
            <a:fillRect/>
          </a:stretch>
        </p:blipFill>
        <p:spPr>
          <a:xfrm>
            <a:off x="1371537" y="1362025"/>
            <a:ext cx="1359926" cy="13599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