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6" r:id="rId2"/>
    <p:sldId id="257" r:id="rId3"/>
    <p:sldId id="260" r:id="rId4"/>
    <p:sldId id="261" r:id="rId5"/>
    <p:sldId id="269" r:id="rId6"/>
    <p:sldId id="262" r:id="rId7"/>
    <p:sldId id="263" r:id="rId8"/>
    <p:sldId id="267" r:id="rId9"/>
    <p:sldId id="268" r:id="rId10"/>
    <p:sldId id="273" r:id="rId11"/>
    <p:sldId id="264" r:id="rId12"/>
    <p:sldId id="274" r:id="rId13"/>
    <p:sldId id="265" r:id="rId14"/>
    <p:sldId id="266" r:id="rId15"/>
    <p:sldId id="270" r:id="rId16"/>
    <p:sldId id="272" r:id="rId17"/>
    <p:sldId id="271"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5282"/>
    <a:srgbClr val="374552"/>
    <a:srgbClr val="D8E6F3"/>
    <a:srgbClr val="EDEDED"/>
    <a:srgbClr val="FFE324"/>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05" autoAdjust="0"/>
    <p:restoredTop sz="58343" autoAdjust="0"/>
  </p:normalViewPr>
  <p:slideViewPr>
    <p:cSldViewPr snapToGrid="0" showGuides="1">
      <p:cViewPr varScale="1">
        <p:scale>
          <a:sx n="46" d="100"/>
          <a:sy n="46" d="100"/>
        </p:scale>
        <p:origin x="2266"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376913-7482-4577-B19F-AD33CA79957F}" type="datetimeFigureOut">
              <a:rPr lang="fr-FR" smtClean="0"/>
              <a:t>21/06/2019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CA43E7-D126-4903-B99E-97A513C2F594}" type="slidenum">
              <a:rPr lang="fr-FR" smtClean="0"/>
              <a:t>‹N°›</a:t>
            </a:fld>
            <a:endParaRPr lang="fr-FR"/>
          </a:p>
        </p:txBody>
      </p:sp>
    </p:spTree>
    <p:extLst>
      <p:ext uri="{BB962C8B-B14F-4D97-AF65-F5344CB8AC3E}">
        <p14:creationId xmlns:p14="http://schemas.microsoft.com/office/powerpoint/2010/main" val="961896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wipo.int/pct/fr/access/isa_ipea_agreements.html"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www.wipo.int/classifications/ipc/fr/green_inventory/" TargetMode="External"/><Relationship Id="rId5" Type="http://schemas.openxmlformats.org/officeDocument/2006/relationships/hyperlink" Target="https://www.wipo.int/classifications/ipc/legacyipcpub6?lang=fr&amp;menulang=fr" TargetMode="External"/><Relationship Id="rId4" Type="http://schemas.openxmlformats.org/officeDocument/2006/relationships/hyperlink" Target="https://www.wipo.int/classifications/ipc/ipcpub?searchmode=ipccat&amp;lang=fr&amp;menulang=fr"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1FCA43E7-D126-4903-B99E-97A513C2F594}" type="slidenum">
              <a:rPr lang="fr-FR" smtClean="0"/>
              <a:t>2</a:t>
            </a:fld>
            <a:endParaRPr lang="fr-FR"/>
          </a:p>
        </p:txBody>
      </p:sp>
    </p:spTree>
    <p:extLst>
      <p:ext uri="{BB962C8B-B14F-4D97-AF65-F5344CB8AC3E}">
        <p14:creationId xmlns:p14="http://schemas.microsoft.com/office/powerpoint/2010/main" val="2252762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1FCA43E7-D126-4903-B99E-97A513C2F594}" type="slidenum">
              <a:rPr lang="fr-FR" smtClean="0"/>
              <a:t>15</a:t>
            </a:fld>
            <a:endParaRPr lang="fr-FR"/>
          </a:p>
        </p:txBody>
      </p:sp>
    </p:spTree>
    <p:extLst>
      <p:ext uri="{BB962C8B-B14F-4D97-AF65-F5344CB8AC3E}">
        <p14:creationId xmlns:p14="http://schemas.microsoft.com/office/powerpoint/2010/main" val="1576768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CIB : 8 sections principales et 70 000 subdivisions</a:t>
            </a:r>
          </a:p>
          <a:p>
            <a:r>
              <a:rPr lang="fr-FR" dirty="0"/>
              <a:t>La classification est indispensable à la recherche des documents de brevet pour l'étude de l'état de la technique</a:t>
            </a:r>
          </a:p>
          <a:p>
            <a:r>
              <a:rPr lang="fr-FR" dirty="0"/>
              <a:t>Cette recherche est nécessaire aux administrations chargées de la délivrance des brevets, aux inventeurs en puissance et aux organismes d'étude et de réalisation ainsi qu'à tous ceux qui s'occupent de l'application ou de la mise au point des techniques</a:t>
            </a:r>
          </a:p>
          <a:p>
            <a:endParaRPr lang="fr-FR" dirty="0"/>
          </a:p>
          <a:p>
            <a:r>
              <a:rPr lang="fr-FR" dirty="0"/>
              <a:t>Les symboles pertinents de la CIB sont indiqués sur chaque document de brevet, dont plus d'</a:t>
            </a:r>
            <a:r>
              <a:rPr lang="fr-FR" b="1" dirty="0"/>
              <a:t>un million</a:t>
            </a:r>
            <a:r>
              <a:rPr lang="fr-FR" dirty="0"/>
              <a:t> ont été établis chaque année au cours des 10 dernières années. Les symboles de la CIB sont attribués par l’office national ou régional de propriété industrielle qui publie le document de brevet. Pour les documents PCT (patent </a:t>
            </a:r>
            <a:r>
              <a:rPr lang="fr-FR" dirty="0" err="1"/>
              <a:t>cooperation</a:t>
            </a:r>
            <a:r>
              <a:rPr lang="fr-FR" dirty="0"/>
              <a:t> </a:t>
            </a:r>
            <a:r>
              <a:rPr lang="fr-FR" dirty="0" err="1"/>
              <a:t>treaty</a:t>
            </a:r>
            <a:r>
              <a:rPr lang="fr-FR" dirty="0"/>
              <a:t>), les symboles de la CIB sont attribués par l'</a:t>
            </a:r>
            <a:r>
              <a:rPr lang="fr-FR" dirty="0">
                <a:hlinkClick r:id="rId3"/>
              </a:rPr>
              <a:t>administration chargée de la </a:t>
            </a:r>
            <a:r>
              <a:rPr lang="fr-FR" dirty="0" err="1">
                <a:hlinkClick r:id="rId3"/>
              </a:rPr>
              <a:t>recherce</a:t>
            </a:r>
            <a:r>
              <a:rPr lang="fr-FR" dirty="0">
                <a:hlinkClick r:id="rId3"/>
              </a:rPr>
              <a:t> internationale (ISA)</a:t>
            </a:r>
            <a:r>
              <a:rPr lang="fr-FR" dirty="0"/>
              <a:t>.</a:t>
            </a:r>
          </a:p>
          <a:p>
            <a:endParaRPr lang="fr-FR" dirty="0"/>
          </a:p>
          <a:p>
            <a:r>
              <a:rPr lang="fr-FR" b="1" dirty="0"/>
              <a:t>Outils de la CIB</a:t>
            </a:r>
          </a:p>
          <a:p>
            <a:r>
              <a:rPr lang="fr-FR" dirty="0">
                <a:hlinkClick r:id="rId4"/>
              </a:rPr>
              <a:t>IPCCAT</a:t>
            </a:r>
            <a:r>
              <a:rPr lang="fr-FR" dirty="0"/>
              <a:t> - Outil d’aide au classement pour le système de la CIB, créé principalement pour faciliter le classement des brevets aux niveaux des classes, sous-classes, groupes principaux ou sous-groupes de la CIB.</a:t>
            </a:r>
          </a:p>
          <a:p>
            <a:r>
              <a:rPr lang="fr-FR" dirty="0">
                <a:hlinkClick r:id="rId5"/>
              </a:rPr>
              <a:t>STATS</a:t>
            </a:r>
            <a:r>
              <a:rPr lang="fr-FR" dirty="0"/>
              <a:t> - Outil qui offre des prédictions de classement dans la CIB fondées sur une analyse statistique des documents de brevet contenant les termes qui font l’objet de la recherche.</a:t>
            </a:r>
          </a:p>
          <a:p>
            <a:r>
              <a:rPr lang="fr-FR" dirty="0">
                <a:hlinkClick r:id="rId6"/>
              </a:rPr>
              <a:t>Inventaire vert selon la CIB</a:t>
            </a:r>
            <a:r>
              <a:rPr lang="fr-FR" dirty="0"/>
              <a:t> - Facilite la recherche d’information en matière de brevets relative aux technologies respectueuses de l’environnement.</a:t>
            </a:r>
          </a:p>
          <a:p>
            <a:r>
              <a:rPr lang="en-US" dirty="0"/>
              <a:t>TACSY - Search for relevant classification symbols in natural language.</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1FCA43E7-D126-4903-B99E-97A513C2F594}" type="slidenum">
              <a:rPr lang="fr-FR" smtClean="0"/>
              <a:t>4</a:t>
            </a:fld>
            <a:endParaRPr lang="fr-FR"/>
          </a:p>
        </p:txBody>
      </p:sp>
    </p:spTree>
    <p:extLst>
      <p:ext uri="{BB962C8B-B14F-4D97-AF65-F5344CB8AC3E}">
        <p14:creationId xmlns:p14="http://schemas.microsoft.com/office/powerpoint/2010/main" val="3629220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documents de brevet peuvent comporter deux types d’information, à savoir l’“information d’invention” et l’“information additionnelle”.</a:t>
            </a:r>
          </a:p>
          <a:p>
            <a:r>
              <a:rPr lang="fr-FR" dirty="0"/>
              <a:t>- Information d’invention : est, parmi l’ensemble de l’information technique divulguée dans un document de brevet (par exemple, la description, les dessins, les revendications) celle qui représente un apport par rapport à l’état de la technique. L’information d’invention est déterminée dans le contexte de l’état de la technique, à l’aide des éléments fournis par les revendications du document de brevet, compte dûment tenu de la description et des dessins.</a:t>
            </a:r>
          </a:p>
          <a:p>
            <a:r>
              <a:rPr lang="fr-FR" dirty="0"/>
              <a:t>- Information additionnelle : correspond aux renseignements techniques non banals qui ne représentent pas en eux-mêmes un apport par rapport à l’état de la technique mais qui peuvent constituer une information utile pour le chercheur. L’information additionnelle complète l’information d’invention en indiquant, par exemple, les éléments constitutifs d’une composition ou d’un mélange, ou les éléments ou composantes d’un procédé ou d’une structure, ou encore l’utilisation ou les applications d’objets techniques classés.</a:t>
            </a:r>
          </a:p>
          <a:p>
            <a:endParaRPr lang="fr-FR" dirty="0"/>
          </a:p>
          <a:p>
            <a:r>
              <a:rPr lang="fr-FR" dirty="0"/>
              <a:t>Différents types de recherche :</a:t>
            </a:r>
          </a:p>
          <a:p>
            <a:pPr marL="171450" indent="-171450">
              <a:buFontTx/>
              <a:buChar char="-"/>
            </a:pPr>
            <a:r>
              <a:rPr lang="fr-FR" dirty="0"/>
              <a:t>Recherche de nouveauté</a:t>
            </a:r>
          </a:p>
          <a:p>
            <a:pPr marL="171450" indent="-171450">
              <a:buFontTx/>
              <a:buChar char="-"/>
            </a:pPr>
            <a:r>
              <a:rPr lang="fr-FR" dirty="0"/>
              <a:t>Recherche de brevetabilité ou de validité</a:t>
            </a:r>
          </a:p>
          <a:p>
            <a:pPr marL="171450" indent="-171450">
              <a:buFontTx/>
              <a:buChar char="-"/>
            </a:pPr>
            <a:r>
              <a:rPr lang="fr-FR" dirty="0"/>
              <a:t>Recherche des risques de contrefaçon </a:t>
            </a:r>
          </a:p>
          <a:p>
            <a:pPr marL="171450" indent="-171450">
              <a:buFontTx/>
              <a:buChar char="-"/>
            </a:pPr>
            <a:r>
              <a:rPr lang="fr-FR" dirty="0"/>
              <a:t>Recherche indicative </a:t>
            </a:r>
          </a:p>
        </p:txBody>
      </p:sp>
      <p:sp>
        <p:nvSpPr>
          <p:cNvPr id="4" name="Espace réservé du numéro de diapositive 3"/>
          <p:cNvSpPr>
            <a:spLocks noGrp="1"/>
          </p:cNvSpPr>
          <p:nvPr>
            <p:ph type="sldNum" sz="quarter" idx="5"/>
          </p:nvPr>
        </p:nvSpPr>
        <p:spPr/>
        <p:txBody>
          <a:bodyPr/>
          <a:lstStyle/>
          <a:p>
            <a:fld id="{1FCA43E7-D126-4903-B99E-97A513C2F594}" type="slidenum">
              <a:rPr lang="fr-FR" smtClean="0"/>
              <a:t>5</a:t>
            </a:fld>
            <a:endParaRPr lang="fr-FR"/>
          </a:p>
        </p:txBody>
      </p:sp>
    </p:spTree>
    <p:extLst>
      <p:ext uri="{BB962C8B-B14F-4D97-AF65-F5344CB8AC3E}">
        <p14:creationId xmlns:p14="http://schemas.microsoft.com/office/powerpoint/2010/main" val="3116184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457 341 thèses répertoriées depuis 2009 (dont 382 711 thèses soutenues, et 88 616 thèses en open </a:t>
            </a:r>
            <a:r>
              <a:rPr lang="fr-FR" dirty="0" err="1"/>
              <a:t>access</a:t>
            </a:r>
            <a:r>
              <a:rPr lang="fr-FR" dirty="0"/>
              <a:t>)</a:t>
            </a:r>
          </a:p>
        </p:txBody>
      </p:sp>
      <p:sp>
        <p:nvSpPr>
          <p:cNvPr id="4" name="Espace réservé du numéro de diapositive 3"/>
          <p:cNvSpPr>
            <a:spLocks noGrp="1"/>
          </p:cNvSpPr>
          <p:nvPr>
            <p:ph type="sldNum" sz="quarter" idx="5"/>
          </p:nvPr>
        </p:nvSpPr>
        <p:spPr/>
        <p:txBody>
          <a:bodyPr/>
          <a:lstStyle/>
          <a:p>
            <a:fld id="{1FCA43E7-D126-4903-B99E-97A513C2F594}" type="slidenum">
              <a:rPr lang="fr-FR" smtClean="0"/>
              <a:t>6</a:t>
            </a:fld>
            <a:endParaRPr lang="fr-FR"/>
          </a:p>
        </p:txBody>
      </p:sp>
    </p:spTree>
    <p:extLst>
      <p:ext uri="{BB962C8B-B14F-4D97-AF65-F5344CB8AC3E}">
        <p14:creationId xmlns:p14="http://schemas.microsoft.com/office/powerpoint/2010/main" val="134267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Sujet interdisciplinaire </a:t>
            </a:r>
          </a:p>
          <a:p>
            <a:r>
              <a:rPr lang="fr-FR" dirty="0"/>
              <a:t>Problème : non normalisation du vocabulaire par l’interface de dépôt des thèses</a:t>
            </a:r>
          </a:p>
          <a:p>
            <a:r>
              <a:rPr lang="fr-FR" dirty="0"/>
              <a:t>Impossible de croiser les données</a:t>
            </a:r>
          </a:p>
          <a:p>
            <a:endParaRPr lang="fr-FR" dirty="0"/>
          </a:p>
          <a:p>
            <a:r>
              <a:rPr lang="fr-FR" dirty="0"/>
              <a:t>Dico : biochimie et biologie appliquée; Minéraux et roches; agrosystèmes; </a:t>
            </a:r>
            <a:r>
              <a:rPr lang="fr-FR" dirty="0" err="1"/>
              <a:t>hydroclimatologie</a:t>
            </a:r>
            <a:r>
              <a:rPr lang="fr-FR" dirty="0"/>
              <a:t>; sciences des aliments; pédologie; rhéologie; </a:t>
            </a:r>
            <a:r>
              <a:rPr lang="fr-FR" dirty="0" err="1"/>
              <a:t>paléobiosphère</a:t>
            </a:r>
            <a:endParaRPr lang="fr-FR" dirty="0"/>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1FCA43E7-D126-4903-B99E-97A513C2F594}" type="slidenum">
              <a:rPr lang="fr-FR" smtClean="0"/>
              <a:t>7</a:t>
            </a:fld>
            <a:endParaRPr lang="fr-FR"/>
          </a:p>
        </p:txBody>
      </p:sp>
    </p:spTree>
    <p:extLst>
      <p:ext uri="{BB962C8B-B14F-4D97-AF65-F5344CB8AC3E}">
        <p14:creationId xmlns:p14="http://schemas.microsoft.com/office/powerpoint/2010/main" val="4284940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1FCA43E7-D126-4903-B99E-97A513C2F594}" type="slidenum">
              <a:rPr lang="fr-FR" smtClean="0"/>
              <a:t>9</a:t>
            </a:fld>
            <a:endParaRPr lang="fr-FR"/>
          </a:p>
        </p:txBody>
      </p:sp>
    </p:spTree>
    <p:extLst>
      <p:ext uri="{BB962C8B-B14F-4D97-AF65-F5344CB8AC3E}">
        <p14:creationId xmlns:p14="http://schemas.microsoft.com/office/powerpoint/2010/main" val="2385602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1FCA43E7-D126-4903-B99E-97A513C2F594}" type="slidenum">
              <a:rPr lang="fr-FR" smtClean="0"/>
              <a:t>10</a:t>
            </a:fld>
            <a:endParaRPr lang="fr-FR"/>
          </a:p>
        </p:txBody>
      </p:sp>
    </p:spTree>
    <p:extLst>
      <p:ext uri="{BB962C8B-B14F-4D97-AF65-F5344CB8AC3E}">
        <p14:creationId xmlns:p14="http://schemas.microsoft.com/office/powerpoint/2010/main" val="3550096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1FCA43E7-D126-4903-B99E-97A513C2F594}" type="slidenum">
              <a:rPr lang="fr-FR" smtClean="0"/>
              <a:t>11</a:t>
            </a:fld>
            <a:endParaRPr lang="fr-FR"/>
          </a:p>
        </p:txBody>
      </p:sp>
    </p:spTree>
    <p:extLst>
      <p:ext uri="{BB962C8B-B14F-4D97-AF65-F5344CB8AC3E}">
        <p14:creationId xmlns:p14="http://schemas.microsoft.com/office/powerpoint/2010/main" val="433870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1FCA43E7-D126-4903-B99E-97A513C2F594}" type="slidenum">
              <a:rPr lang="fr-FR" smtClean="0"/>
              <a:t>12</a:t>
            </a:fld>
            <a:endParaRPr lang="fr-FR"/>
          </a:p>
        </p:txBody>
      </p:sp>
    </p:spTree>
    <p:extLst>
      <p:ext uri="{BB962C8B-B14F-4D97-AF65-F5344CB8AC3E}">
        <p14:creationId xmlns:p14="http://schemas.microsoft.com/office/powerpoint/2010/main" val="9575121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rgbClr val="E6E6E6"/>
        </a:solidFill>
        <a:effectLst/>
      </p:bgPr>
    </p:bg>
    <p:spTree>
      <p:nvGrpSpPr>
        <p:cNvPr id="1" name=""/>
        <p:cNvGrpSpPr/>
        <p:nvPr/>
      </p:nvGrpSpPr>
      <p:grpSpPr>
        <a:xfrm>
          <a:off x="0" y="0"/>
          <a:ext cx="0" cy="0"/>
          <a:chOff x="0" y="0"/>
          <a:chExt cx="0" cy="0"/>
        </a:xfrm>
      </p:grpSpPr>
      <p:sp>
        <p:nvSpPr>
          <p:cNvPr id="36" name="Rectangle 35"/>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8" name="Image 2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pic>
        <p:nvPicPr>
          <p:cNvPr id="29" name="Image 2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61220" y="153015"/>
            <a:ext cx="3603048" cy="1938696"/>
          </a:xfrm>
          <a:prstGeom prst="rect">
            <a:avLst/>
          </a:prstGeom>
        </p:spPr>
      </p:pic>
      <p:pic>
        <p:nvPicPr>
          <p:cNvPr id="31" name="Image 3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55026" y="5870424"/>
            <a:ext cx="1635842" cy="939122"/>
          </a:xfrm>
          <a:prstGeom prst="rect">
            <a:avLst/>
          </a:prstGeom>
        </p:spPr>
      </p:pic>
      <p:sp>
        <p:nvSpPr>
          <p:cNvPr id="33" name="AutoShape 4" descr="RÃ©sultat de recherche d'images pour &quot;universitÃ© amu&quot;"/>
          <p:cNvSpPr>
            <a:spLocks noChangeAspect="1" noChangeArrowheads="1"/>
          </p:cNvSpPr>
          <p:nvPr userDrawn="1"/>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35" name="Image 3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501132" y="6083366"/>
            <a:ext cx="1497739" cy="513238"/>
          </a:xfrm>
          <a:prstGeom prst="rect">
            <a:avLst/>
          </a:prstGeom>
        </p:spPr>
      </p:pic>
      <p:pic>
        <p:nvPicPr>
          <p:cNvPr id="10" name="Image 9" descr="Une image contenant clipart, objet&#10;&#10;Description générée automatiquement">
            <a:extLst>
              <a:ext uri="{FF2B5EF4-FFF2-40B4-BE49-F238E27FC236}">
                <a16:creationId xmlns:a16="http://schemas.microsoft.com/office/drawing/2014/main" id="{A0A38E40-BAA4-4DA2-9DBC-A73C1A8F3D63}"/>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5294771" y="6181640"/>
            <a:ext cx="1602458" cy="316691"/>
          </a:xfrm>
          <a:prstGeom prst="rect">
            <a:avLst/>
          </a:prstGeom>
        </p:spPr>
      </p:pic>
    </p:spTree>
    <p:extLst>
      <p:ext uri="{BB962C8B-B14F-4D97-AF65-F5344CB8AC3E}">
        <p14:creationId xmlns:p14="http://schemas.microsoft.com/office/powerpoint/2010/main" val="2078054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548BDA4-DC61-4644-93A3-B8113237B725}" type="datetime1">
              <a:rPr lang="fr-FR" smtClean="0"/>
              <a:t>21/06/2019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7E4CD8E-F158-4F6A-9386-805500437428}" type="slidenum">
              <a:rPr lang="fr-FR" smtClean="0"/>
              <a:t>‹N°›</a:t>
            </a:fld>
            <a:endParaRPr lang="fr-FR"/>
          </a:p>
        </p:txBody>
      </p:sp>
    </p:spTree>
    <p:extLst>
      <p:ext uri="{BB962C8B-B14F-4D97-AF65-F5344CB8AC3E}">
        <p14:creationId xmlns:p14="http://schemas.microsoft.com/office/powerpoint/2010/main" val="2516585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D8B5157-3257-45A0-9452-DBC5AB0C2971}" type="datetime1">
              <a:rPr lang="fr-FR" smtClean="0"/>
              <a:t>21/06/2019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7E4CD8E-F158-4F6A-9386-805500437428}" type="slidenum">
              <a:rPr lang="fr-FR" smtClean="0"/>
              <a:t>‹N°›</a:t>
            </a:fld>
            <a:endParaRPr lang="fr-FR"/>
          </a:p>
        </p:txBody>
      </p:sp>
    </p:spTree>
    <p:extLst>
      <p:ext uri="{BB962C8B-B14F-4D97-AF65-F5344CB8AC3E}">
        <p14:creationId xmlns:p14="http://schemas.microsoft.com/office/powerpoint/2010/main" val="216192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1069B89-B01F-45B9-8C2E-DCBF3FBA60D4}" type="datetime1">
              <a:rPr lang="fr-FR" smtClean="0"/>
              <a:t>21/06/2019</a:t>
            </a:fld>
            <a:endParaRPr lang="fr-FR"/>
          </a:p>
        </p:txBody>
      </p:sp>
      <p:sp>
        <p:nvSpPr>
          <p:cNvPr id="5" name="Espace réservé du pied de page 4"/>
          <p:cNvSpPr>
            <a:spLocks noGrp="1"/>
          </p:cNvSpPr>
          <p:nvPr>
            <p:ph type="ftr" sz="quarter" idx="11"/>
          </p:nvPr>
        </p:nvSpPr>
        <p:spPr>
          <a:xfrm>
            <a:off x="4728765" y="6423024"/>
            <a:ext cx="2787073" cy="365125"/>
          </a:xfrm>
        </p:spPr>
        <p:txBody>
          <a:bodyPr/>
          <a:lstStyle/>
          <a:p>
            <a:r>
              <a:rPr lang="fr-FR" dirty="0"/>
              <a:t>Colloque international – Juin 2019</a:t>
            </a:r>
          </a:p>
        </p:txBody>
      </p:sp>
      <p:sp>
        <p:nvSpPr>
          <p:cNvPr id="6" name="Espace réservé du numéro de diapositive 5"/>
          <p:cNvSpPr>
            <a:spLocks noGrp="1"/>
          </p:cNvSpPr>
          <p:nvPr>
            <p:ph type="sldNum" sz="quarter" idx="12"/>
          </p:nvPr>
        </p:nvSpPr>
        <p:spPr/>
        <p:txBody>
          <a:bodyPr/>
          <a:lstStyle/>
          <a:p>
            <a:fld id="{47E4CD8E-F158-4F6A-9386-805500437428}" type="slidenum">
              <a:rPr lang="fr-FR" smtClean="0"/>
              <a:t>‹N°›</a:t>
            </a:fld>
            <a:endParaRPr lang="fr-FR"/>
          </a:p>
        </p:txBody>
      </p:sp>
      <p:pic>
        <p:nvPicPr>
          <p:cNvPr id="7" name="Image 6" descr="Une image contenant clipart, objet&#10;&#10;Description générée automatiquement">
            <a:extLst>
              <a:ext uri="{FF2B5EF4-FFF2-40B4-BE49-F238E27FC236}">
                <a16:creationId xmlns:a16="http://schemas.microsoft.com/office/drawing/2014/main" id="{53709530-9957-42EE-8240-33D65C437B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26307" y="6452319"/>
            <a:ext cx="1602458" cy="316691"/>
          </a:xfrm>
          <a:prstGeom prst="rect">
            <a:avLst/>
          </a:prstGeom>
        </p:spPr>
      </p:pic>
    </p:spTree>
    <p:extLst>
      <p:ext uri="{BB962C8B-B14F-4D97-AF65-F5344CB8AC3E}">
        <p14:creationId xmlns:p14="http://schemas.microsoft.com/office/powerpoint/2010/main" val="3207581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7F41D849-7FE2-4A86-B1EC-4ABFF5BF9C23}" type="datetime1">
              <a:rPr lang="fr-FR" smtClean="0"/>
              <a:t>21/06/2019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7E4CD8E-F158-4F6A-9386-805500437428}" type="slidenum">
              <a:rPr lang="fr-FR" smtClean="0"/>
              <a:t>‹N°›</a:t>
            </a:fld>
            <a:endParaRPr lang="fr-FR"/>
          </a:p>
        </p:txBody>
      </p:sp>
    </p:spTree>
    <p:extLst>
      <p:ext uri="{BB962C8B-B14F-4D97-AF65-F5344CB8AC3E}">
        <p14:creationId xmlns:p14="http://schemas.microsoft.com/office/powerpoint/2010/main" val="3151651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B4CC53F9-72CD-4F76-9D78-3BC70F06EC62}" type="datetime1">
              <a:rPr lang="fr-FR" smtClean="0"/>
              <a:t>21/06/2019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7E4CD8E-F158-4F6A-9386-805500437428}" type="slidenum">
              <a:rPr lang="fr-FR" smtClean="0"/>
              <a:t>‹N°›</a:t>
            </a:fld>
            <a:endParaRPr lang="fr-FR"/>
          </a:p>
        </p:txBody>
      </p:sp>
    </p:spTree>
    <p:extLst>
      <p:ext uri="{BB962C8B-B14F-4D97-AF65-F5344CB8AC3E}">
        <p14:creationId xmlns:p14="http://schemas.microsoft.com/office/powerpoint/2010/main" val="2453854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6AA542E7-265B-4F3F-AE5F-51916E49A34D}" type="datetime1">
              <a:rPr lang="fr-FR" smtClean="0"/>
              <a:t>21/06/2019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47E4CD8E-F158-4F6A-9386-805500437428}" type="slidenum">
              <a:rPr lang="fr-FR" smtClean="0"/>
              <a:t>‹N°›</a:t>
            </a:fld>
            <a:endParaRPr lang="fr-FR"/>
          </a:p>
        </p:txBody>
      </p:sp>
    </p:spTree>
    <p:extLst>
      <p:ext uri="{BB962C8B-B14F-4D97-AF65-F5344CB8AC3E}">
        <p14:creationId xmlns:p14="http://schemas.microsoft.com/office/powerpoint/2010/main" val="1907162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FF5E7F41-94B8-4F53-A41E-E9CD2271EC5A}" type="datetime1">
              <a:rPr lang="fr-FR" smtClean="0"/>
              <a:t>21/06/2019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47E4CD8E-F158-4F6A-9386-805500437428}" type="slidenum">
              <a:rPr lang="fr-FR" smtClean="0"/>
              <a:t>‹N°›</a:t>
            </a:fld>
            <a:endParaRPr lang="fr-FR"/>
          </a:p>
        </p:txBody>
      </p:sp>
    </p:spTree>
    <p:extLst>
      <p:ext uri="{BB962C8B-B14F-4D97-AF65-F5344CB8AC3E}">
        <p14:creationId xmlns:p14="http://schemas.microsoft.com/office/powerpoint/2010/main" val="1221055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4FDAED4-342B-473E-B443-3E72967B3B4F}" type="datetime1">
              <a:rPr lang="fr-FR" smtClean="0"/>
              <a:t>21/06/2019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47E4CD8E-F158-4F6A-9386-805500437428}" type="slidenum">
              <a:rPr lang="fr-FR" smtClean="0"/>
              <a:t>‹N°›</a:t>
            </a:fld>
            <a:endParaRPr lang="fr-FR"/>
          </a:p>
        </p:txBody>
      </p:sp>
    </p:spTree>
    <p:extLst>
      <p:ext uri="{BB962C8B-B14F-4D97-AF65-F5344CB8AC3E}">
        <p14:creationId xmlns:p14="http://schemas.microsoft.com/office/powerpoint/2010/main" val="3891673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04DDCDB2-3461-4462-8058-B0D7DCD40D99}" type="datetime1">
              <a:rPr lang="fr-FR" smtClean="0"/>
              <a:t>21/06/2019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7E4CD8E-F158-4F6A-9386-805500437428}" type="slidenum">
              <a:rPr lang="fr-FR" smtClean="0"/>
              <a:t>‹N°›</a:t>
            </a:fld>
            <a:endParaRPr lang="fr-FR"/>
          </a:p>
        </p:txBody>
      </p:sp>
    </p:spTree>
    <p:extLst>
      <p:ext uri="{BB962C8B-B14F-4D97-AF65-F5344CB8AC3E}">
        <p14:creationId xmlns:p14="http://schemas.microsoft.com/office/powerpoint/2010/main" val="526408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7A9850D4-01C6-4F9E-8343-1065A0868158}" type="datetime1">
              <a:rPr lang="fr-FR" smtClean="0"/>
              <a:t>21/06/2019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7E4CD8E-F158-4F6A-9386-805500437428}" type="slidenum">
              <a:rPr lang="fr-FR" smtClean="0"/>
              <a:t>‹N°›</a:t>
            </a:fld>
            <a:endParaRPr lang="fr-FR"/>
          </a:p>
        </p:txBody>
      </p:sp>
    </p:spTree>
    <p:extLst>
      <p:ext uri="{BB962C8B-B14F-4D97-AF65-F5344CB8AC3E}">
        <p14:creationId xmlns:p14="http://schemas.microsoft.com/office/powerpoint/2010/main" val="2395375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1572997" y="6445250"/>
            <a:ext cx="206100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786213-444A-4627-9407-2C48FBB7359A}" type="datetime1">
              <a:rPr lang="fr-FR" smtClean="0"/>
              <a:t>21/06/2019</a:t>
            </a:fld>
            <a:endParaRPr lang="fr-FR"/>
          </a:p>
        </p:txBody>
      </p:sp>
      <p:sp>
        <p:nvSpPr>
          <p:cNvPr id="5" name="Espace réservé du pied de page 4"/>
          <p:cNvSpPr>
            <a:spLocks noGrp="1"/>
          </p:cNvSpPr>
          <p:nvPr>
            <p:ph type="ftr" sz="quarter" idx="3"/>
          </p:nvPr>
        </p:nvSpPr>
        <p:spPr>
          <a:xfrm>
            <a:off x="4038600" y="642302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423025"/>
            <a:ext cx="1133475" cy="365125"/>
          </a:xfrm>
          <a:prstGeom prst="rect">
            <a:avLst/>
          </a:prstGeom>
        </p:spPr>
        <p:txBody>
          <a:bodyPr vert="horz" lIns="91440" tIns="45720" rIns="91440" bIns="45720" rtlCol="0" anchor="ctr"/>
          <a:lstStyle>
            <a:lvl1pPr algn="r">
              <a:defRPr sz="1200" b="1">
                <a:solidFill>
                  <a:schemeClr val="tx1"/>
                </a:solidFill>
              </a:defRPr>
            </a:lvl1pPr>
          </a:lstStyle>
          <a:p>
            <a:fld id="{47E4CD8E-F158-4F6A-9386-805500437428}" type="slidenum">
              <a:rPr lang="fr-FR" smtClean="0"/>
              <a:pPr/>
              <a:t>‹N°›</a:t>
            </a:fld>
            <a:endParaRPr lang="fr-FR"/>
          </a:p>
        </p:txBody>
      </p:sp>
      <p:sp>
        <p:nvSpPr>
          <p:cNvPr id="14" name="Rectangle 13"/>
          <p:cNvSpPr/>
          <p:nvPr userDrawn="1"/>
        </p:nvSpPr>
        <p:spPr>
          <a:xfrm>
            <a:off x="256137" y="6306113"/>
            <a:ext cx="777259" cy="1169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3" name="Groupe 12"/>
          <p:cNvGrpSpPr/>
          <p:nvPr userDrawn="1"/>
        </p:nvGrpSpPr>
        <p:grpSpPr>
          <a:xfrm>
            <a:off x="-58882" y="6199708"/>
            <a:ext cx="1385455" cy="740650"/>
            <a:chOff x="-66674" y="4745037"/>
            <a:chExt cx="1065382" cy="573251"/>
          </a:xfrm>
        </p:grpSpPr>
        <p:pic>
          <p:nvPicPr>
            <p:cNvPr id="10" name="Image 9"/>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66674" y="4745037"/>
              <a:ext cx="1065382" cy="573251"/>
            </a:xfrm>
            <a:prstGeom prst="rect">
              <a:avLst/>
            </a:prstGeom>
          </p:spPr>
        </p:pic>
        <p:sp>
          <p:nvSpPr>
            <p:cNvPr id="12" name="Rectangle 11"/>
            <p:cNvSpPr/>
            <p:nvPr userDrawn="1"/>
          </p:nvSpPr>
          <p:spPr>
            <a:xfrm>
              <a:off x="40481" y="5188744"/>
              <a:ext cx="597694" cy="904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5" name="Image 14"/>
          <p:cNvPicPr>
            <a:picLocks noChangeAspect="1"/>
          </p:cNvPicPr>
          <p:nvPr userDrawn="1"/>
        </p:nvPicPr>
        <p:blipFill rotWithShape="1">
          <a:blip r:embed="rId15" cstate="print">
            <a:extLst>
              <a:ext uri="{28A0092B-C50C-407E-A947-70E740481C1C}">
                <a14:useLocalDpi xmlns:a14="http://schemas.microsoft.com/office/drawing/2010/main" val="0"/>
              </a:ext>
            </a:extLst>
          </a:blip>
          <a:srcRect t="27527" b="29874"/>
          <a:stretch/>
        </p:blipFill>
        <p:spPr>
          <a:xfrm>
            <a:off x="9939188" y="6433411"/>
            <a:ext cx="1117302" cy="273241"/>
          </a:xfrm>
          <a:prstGeom prst="rect">
            <a:avLst/>
          </a:prstGeom>
        </p:spPr>
      </p:pic>
      <p:pic>
        <p:nvPicPr>
          <p:cNvPr id="16" name="Image 15"/>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1159256" y="6410692"/>
            <a:ext cx="929978" cy="318681"/>
          </a:xfrm>
          <a:prstGeom prst="rect">
            <a:avLst/>
          </a:prstGeom>
        </p:spPr>
      </p:pic>
    </p:spTree>
    <p:extLst>
      <p:ext uri="{BB962C8B-B14F-4D97-AF65-F5344CB8AC3E}">
        <p14:creationId xmlns:p14="http://schemas.microsoft.com/office/powerpoint/2010/main" val="712457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haxel.com/ii-sdv/2018/Programme/monday-23-april-2018"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wipo.int/treaties/fr/classification/strasbou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wipo.int/classifications/ipc/ipcpub/?notion=scheme&amp;version=20190101&amp;symbol=none&amp;menulang=en&amp;lang=en&amp;viewmode=f&amp;fipcpc=no&amp;showdeleted=yes&amp;indexes=no&amp;headings=yes&amp;notes=yes&amp;direction=o2n&amp;initial=A&amp;cwid=none&amp;tree=no&amp;searchmode=smar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fr.wikipedia.org/wiki/Conseil_national_des_universit%C3%A9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Visualisations/SunburstCIBDiscipline.html" TargetMode="External"/><Relationship Id="rId3" Type="http://schemas.openxmlformats.org/officeDocument/2006/relationships/hyperlink" Target="Visualisations/CollapsibleTree.html" TargetMode="External"/><Relationship Id="rId7" Type="http://schemas.openxmlformats.org/officeDocument/2006/relationships/hyperlink" Target="Visualisations/SankeyCIB-Disc.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Visualisations/Pivot.html" TargetMode="External"/><Relationship Id="rId5" Type="http://schemas.openxmlformats.org/officeDocument/2006/relationships/hyperlink" Target="Visualisations/NestedTreemap.html" TargetMode="External"/><Relationship Id="rId10" Type="http://schemas.openxmlformats.org/officeDocument/2006/relationships/hyperlink" Target="Visualisations/zoomable-circle.html" TargetMode="External"/><Relationship Id="rId4" Type="http://schemas.openxmlformats.org/officeDocument/2006/relationships/hyperlink" Target="Visualisations/DataTable2.html" TargetMode="External"/><Relationship Id="rId9" Type="http://schemas.openxmlformats.org/officeDocument/2006/relationships/hyperlink" Target="Visualisations/SunburstCIBDisciplineG06F.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2240279"/>
            <a:ext cx="9144000" cy="1818323"/>
          </a:xfrm>
          <a:solidFill>
            <a:schemeClr val="bg1"/>
          </a:solidFill>
        </p:spPr>
        <p:txBody>
          <a:bodyPr/>
          <a:lstStyle/>
          <a:p>
            <a:r>
              <a:rPr lang="fr-FR" dirty="0"/>
              <a:t>La CIB comme pivot de classement interdisciplinaire</a:t>
            </a:r>
          </a:p>
        </p:txBody>
      </p:sp>
      <p:sp>
        <p:nvSpPr>
          <p:cNvPr id="3" name="Sous-titre 2"/>
          <p:cNvSpPr>
            <a:spLocks noGrp="1"/>
          </p:cNvSpPr>
          <p:nvPr>
            <p:ph type="subTitle" idx="1"/>
          </p:nvPr>
        </p:nvSpPr>
        <p:spPr>
          <a:xfrm>
            <a:off x="1524000" y="4438060"/>
            <a:ext cx="9144000" cy="748937"/>
          </a:xfrm>
        </p:spPr>
        <p:txBody>
          <a:bodyPr>
            <a:normAutofit/>
          </a:bodyPr>
          <a:lstStyle/>
          <a:p>
            <a:r>
              <a:rPr lang="fr-FR" sz="1600" dirty="0"/>
              <a:t>David REYMOND – Clara GALLIANO – Luc QUONIAM</a:t>
            </a:r>
          </a:p>
          <a:p>
            <a:r>
              <a:rPr lang="fr-FR" sz="1600" i="1" dirty="0"/>
              <a:t>Laboratoire IMSIC – EA 7492</a:t>
            </a:r>
          </a:p>
        </p:txBody>
      </p:sp>
    </p:spTree>
    <p:extLst>
      <p:ext uri="{BB962C8B-B14F-4D97-AF65-F5344CB8AC3E}">
        <p14:creationId xmlns:p14="http://schemas.microsoft.com/office/powerpoint/2010/main" val="1030584122"/>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3FC2282F-9EAC-49C4-992D-A3BC511D6589}"/>
              </a:ext>
            </a:extLst>
          </p:cNvPr>
          <p:cNvSpPr>
            <a:spLocks noGrp="1"/>
          </p:cNvSpPr>
          <p:nvPr>
            <p:ph type="sldNum" sz="quarter" idx="12"/>
          </p:nvPr>
        </p:nvSpPr>
        <p:spPr/>
        <p:txBody>
          <a:bodyPr/>
          <a:lstStyle/>
          <a:p>
            <a:fld id="{47E4CD8E-F158-4F6A-9386-805500437428}" type="slidenum">
              <a:rPr lang="fr-FR" smtClean="0"/>
              <a:t>10</a:t>
            </a:fld>
            <a:endParaRPr lang="fr-FR"/>
          </a:p>
        </p:txBody>
      </p:sp>
      <p:pic>
        <p:nvPicPr>
          <p:cNvPr id="5" name="Image 4">
            <a:extLst>
              <a:ext uri="{FF2B5EF4-FFF2-40B4-BE49-F238E27FC236}">
                <a16:creationId xmlns:a16="http://schemas.microsoft.com/office/drawing/2014/main" id="{A90DA44D-509F-426B-8AA3-E224D76381E8}"/>
              </a:ext>
            </a:extLst>
          </p:cNvPr>
          <p:cNvPicPr>
            <a:picLocks noChangeAspect="1"/>
          </p:cNvPicPr>
          <p:nvPr/>
        </p:nvPicPr>
        <p:blipFill rotWithShape="1">
          <a:blip r:embed="rId3"/>
          <a:srcRect l="18273"/>
          <a:stretch/>
        </p:blipFill>
        <p:spPr>
          <a:xfrm>
            <a:off x="216133" y="332510"/>
            <a:ext cx="11892741" cy="5705292"/>
          </a:xfrm>
          <a:prstGeom prst="rect">
            <a:avLst/>
          </a:prstGeom>
        </p:spPr>
      </p:pic>
    </p:spTree>
    <p:extLst>
      <p:ext uri="{BB962C8B-B14F-4D97-AF65-F5344CB8AC3E}">
        <p14:creationId xmlns:p14="http://schemas.microsoft.com/office/powerpoint/2010/main" val="2852226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652D98-B114-4D41-BB20-89C9F2003426}"/>
              </a:ext>
            </a:extLst>
          </p:cNvPr>
          <p:cNvSpPr>
            <a:spLocks noGrp="1"/>
          </p:cNvSpPr>
          <p:nvPr>
            <p:ph type="title"/>
          </p:nvPr>
        </p:nvSpPr>
        <p:spPr>
          <a:xfrm>
            <a:off x="0" y="1"/>
            <a:ext cx="2743200" cy="746760"/>
          </a:xfrm>
          <a:solidFill>
            <a:srgbClr val="0D5282"/>
          </a:solidFill>
        </p:spPr>
        <p:txBody>
          <a:bodyPr/>
          <a:lstStyle/>
          <a:p>
            <a:r>
              <a:rPr lang="fr-FR" b="1" dirty="0">
                <a:solidFill>
                  <a:schemeClr val="bg1"/>
                </a:solidFill>
              </a:rPr>
              <a:t>Conclusion</a:t>
            </a:r>
          </a:p>
        </p:txBody>
      </p:sp>
      <p:sp>
        <p:nvSpPr>
          <p:cNvPr id="3" name="Espace réservé du contenu 2">
            <a:extLst>
              <a:ext uri="{FF2B5EF4-FFF2-40B4-BE49-F238E27FC236}">
                <a16:creationId xmlns:a16="http://schemas.microsoft.com/office/drawing/2014/main" id="{3043BBC3-4FD5-4470-90ED-75BF16D1C73E}"/>
              </a:ext>
            </a:extLst>
          </p:cNvPr>
          <p:cNvSpPr>
            <a:spLocks noGrp="1"/>
          </p:cNvSpPr>
          <p:nvPr>
            <p:ph idx="1"/>
          </p:nvPr>
        </p:nvSpPr>
        <p:spPr>
          <a:xfrm>
            <a:off x="838200" y="1449625"/>
            <a:ext cx="10515600" cy="3958750"/>
          </a:xfrm>
          <a:solidFill>
            <a:schemeClr val="bg1"/>
          </a:solidFill>
        </p:spPr>
        <p:txBody>
          <a:bodyPr>
            <a:normAutofit/>
          </a:bodyPr>
          <a:lstStyle/>
          <a:p>
            <a:pPr algn="just"/>
            <a:r>
              <a:rPr lang="fr-FR" dirty="0"/>
              <a:t>Opérationnel et validé pour cette expérience</a:t>
            </a:r>
          </a:p>
          <a:p>
            <a:pPr algn="just"/>
            <a:r>
              <a:rPr lang="fr-FR" dirty="0"/>
              <a:t>Décloisonner les disciplines (Morin, Latour) </a:t>
            </a:r>
          </a:p>
          <a:p>
            <a:pPr algn="just"/>
            <a:r>
              <a:rPr lang="fr-FR" dirty="0"/>
              <a:t>Limites : </a:t>
            </a:r>
          </a:p>
          <a:p>
            <a:pPr algn="just">
              <a:buFont typeface="Wingdings" panose="05000000000000000000" pitchFamily="2" charset="2"/>
              <a:buChar char="à"/>
            </a:pPr>
            <a:r>
              <a:rPr lang="fr-FR" dirty="0"/>
              <a:t>la classification des inventions : des objets techniques pas des concepts qui implique des biais évidents liés à la sémantique des termes (opposition concept/concret)</a:t>
            </a:r>
          </a:p>
          <a:p>
            <a:pPr algn="just">
              <a:buFont typeface="Wingdings" panose="05000000000000000000" pitchFamily="2" charset="2"/>
              <a:buChar char="à"/>
            </a:pPr>
            <a:r>
              <a:rPr lang="fr-FR" dirty="0"/>
              <a:t>Le classement grossier et imparfait des disciplines (mais ajustable)</a:t>
            </a:r>
          </a:p>
          <a:p>
            <a:pPr algn="just"/>
            <a:endParaRPr lang="fr-FR" dirty="0"/>
          </a:p>
        </p:txBody>
      </p:sp>
      <p:sp>
        <p:nvSpPr>
          <p:cNvPr id="4" name="Espace réservé du numéro de diapositive 3">
            <a:extLst>
              <a:ext uri="{FF2B5EF4-FFF2-40B4-BE49-F238E27FC236}">
                <a16:creationId xmlns:a16="http://schemas.microsoft.com/office/drawing/2014/main" id="{90D26888-1263-419F-9EDA-6152A302DC4E}"/>
              </a:ext>
            </a:extLst>
          </p:cNvPr>
          <p:cNvSpPr>
            <a:spLocks noGrp="1"/>
          </p:cNvSpPr>
          <p:nvPr>
            <p:ph type="sldNum" sz="quarter" idx="12"/>
          </p:nvPr>
        </p:nvSpPr>
        <p:spPr/>
        <p:txBody>
          <a:bodyPr/>
          <a:lstStyle/>
          <a:p>
            <a:fld id="{47E4CD8E-F158-4F6A-9386-805500437428}" type="slidenum">
              <a:rPr lang="fr-FR" smtClean="0"/>
              <a:t>11</a:t>
            </a:fld>
            <a:endParaRPr lang="fr-FR"/>
          </a:p>
        </p:txBody>
      </p:sp>
      <p:sp>
        <p:nvSpPr>
          <p:cNvPr id="6" name="Espace réservé du pied de page 4">
            <a:extLst>
              <a:ext uri="{FF2B5EF4-FFF2-40B4-BE49-F238E27FC236}">
                <a16:creationId xmlns:a16="http://schemas.microsoft.com/office/drawing/2014/main" id="{8FB51E12-1E22-4B91-85DA-058D62338E40}"/>
              </a:ext>
            </a:extLst>
          </p:cNvPr>
          <p:cNvSpPr>
            <a:spLocks noGrp="1"/>
          </p:cNvSpPr>
          <p:nvPr>
            <p:ph type="ftr" sz="quarter" idx="11"/>
          </p:nvPr>
        </p:nvSpPr>
        <p:spPr>
          <a:xfrm>
            <a:off x="4728765" y="6423024"/>
            <a:ext cx="2787073" cy="365125"/>
          </a:xfrm>
        </p:spPr>
        <p:txBody>
          <a:bodyPr/>
          <a:lstStyle/>
          <a:p>
            <a:r>
              <a:rPr lang="fr-FR" sz="1400" b="1" dirty="0"/>
              <a:t>Colloque international – Juin 2019</a:t>
            </a:r>
          </a:p>
        </p:txBody>
      </p:sp>
    </p:spTree>
    <p:extLst>
      <p:ext uri="{BB962C8B-B14F-4D97-AF65-F5344CB8AC3E}">
        <p14:creationId xmlns:p14="http://schemas.microsoft.com/office/powerpoint/2010/main" val="2470423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32B4044-C3CB-45F4-8803-3008DE9CE9EC}"/>
              </a:ext>
            </a:extLst>
          </p:cNvPr>
          <p:cNvSpPr>
            <a:spLocks noGrp="1"/>
          </p:cNvSpPr>
          <p:nvPr>
            <p:ph idx="1"/>
          </p:nvPr>
        </p:nvSpPr>
        <p:spPr>
          <a:xfrm>
            <a:off x="838200" y="1064029"/>
            <a:ext cx="10515600" cy="4522124"/>
          </a:xfrm>
        </p:spPr>
        <p:txBody>
          <a:bodyPr/>
          <a:lstStyle/>
          <a:p>
            <a:pPr algn="just"/>
            <a:r>
              <a:rPr lang="fr-FR" dirty="0"/>
              <a:t>Utiliser d’autres référentiels de classement documentaire (Dewey, </a:t>
            </a:r>
            <a:r>
              <a:rPr lang="fr-FR" dirty="0" err="1"/>
              <a:t>Mesh</a:t>
            </a:r>
            <a:r>
              <a:rPr lang="fr-FR" dirty="0"/>
              <a:t>) mais manquent les outils pour automatiser</a:t>
            </a:r>
          </a:p>
          <a:p>
            <a:pPr algn="just"/>
            <a:r>
              <a:rPr lang="fr-FR" dirty="0"/>
              <a:t>Croisement : monde technologique et monde académique </a:t>
            </a:r>
          </a:p>
          <a:p>
            <a:pPr algn="just"/>
            <a:r>
              <a:rPr lang="fr-FR" dirty="0"/>
              <a:t>Code source publié, utilisable pour toute requête sur la base des thèses</a:t>
            </a:r>
          </a:p>
          <a:p>
            <a:pPr algn="just"/>
            <a:r>
              <a:rPr lang="fr-FR" dirty="0"/>
              <a:t>Extensions en cours sur d’autres sources (HAL, </a:t>
            </a:r>
            <a:r>
              <a:rPr lang="fr-FR" dirty="0" err="1"/>
              <a:t>ISTex</a:t>
            </a:r>
            <a:r>
              <a:rPr lang="fr-FR" dirty="0"/>
              <a:t>, </a:t>
            </a:r>
            <a:r>
              <a:rPr lang="fr-FR" dirty="0" err="1"/>
              <a:t>Pubmed</a:t>
            </a:r>
            <a:r>
              <a:rPr lang="fr-FR" dirty="0"/>
              <a:t>, Scholar, </a:t>
            </a:r>
            <a:r>
              <a:rPr lang="fr-FR" dirty="0" err="1"/>
              <a:t>ArchivesSic</a:t>
            </a:r>
            <a:r>
              <a:rPr lang="fr-FR" dirty="0"/>
              <a:t>, …)</a:t>
            </a:r>
          </a:p>
          <a:p>
            <a:endParaRPr lang="en-US" dirty="0"/>
          </a:p>
        </p:txBody>
      </p:sp>
      <p:sp>
        <p:nvSpPr>
          <p:cNvPr id="4" name="Espace réservé du numéro de diapositive 3">
            <a:extLst>
              <a:ext uri="{FF2B5EF4-FFF2-40B4-BE49-F238E27FC236}">
                <a16:creationId xmlns:a16="http://schemas.microsoft.com/office/drawing/2014/main" id="{81AD52F5-D064-493B-9965-78DC3633607D}"/>
              </a:ext>
            </a:extLst>
          </p:cNvPr>
          <p:cNvSpPr>
            <a:spLocks noGrp="1"/>
          </p:cNvSpPr>
          <p:nvPr>
            <p:ph type="sldNum" sz="quarter" idx="12"/>
          </p:nvPr>
        </p:nvSpPr>
        <p:spPr/>
        <p:txBody>
          <a:bodyPr/>
          <a:lstStyle/>
          <a:p>
            <a:fld id="{47E4CD8E-F158-4F6A-9386-805500437428}" type="slidenum">
              <a:rPr lang="fr-FR" smtClean="0"/>
              <a:t>12</a:t>
            </a:fld>
            <a:endParaRPr lang="fr-FR"/>
          </a:p>
        </p:txBody>
      </p:sp>
      <p:sp>
        <p:nvSpPr>
          <p:cNvPr id="5" name="Titre 1">
            <a:extLst>
              <a:ext uri="{FF2B5EF4-FFF2-40B4-BE49-F238E27FC236}">
                <a16:creationId xmlns:a16="http://schemas.microsoft.com/office/drawing/2014/main" id="{B79CE618-A510-4CA0-BD22-1430B9838614}"/>
              </a:ext>
            </a:extLst>
          </p:cNvPr>
          <p:cNvSpPr txBox="1">
            <a:spLocks/>
          </p:cNvSpPr>
          <p:nvPr/>
        </p:nvSpPr>
        <p:spPr>
          <a:xfrm>
            <a:off x="0" y="1"/>
            <a:ext cx="3408218" cy="746760"/>
          </a:xfrm>
          <a:prstGeom prst="rect">
            <a:avLst/>
          </a:prstGeom>
          <a:solidFill>
            <a:srgbClr val="0D5282"/>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a:solidFill>
                  <a:schemeClr val="bg1"/>
                </a:solidFill>
              </a:rPr>
              <a:t>Perspectives</a:t>
            </a:r>
          </a:p>
        </p:txBody>
      </p:sp>
    </p:spTree>
    <p:extLst>
      <p:ext uri="{BB962C8B-B14F-4D97-AF65-F5344CB8AC3E}">
        <p14:creationId xmlns:p14="http://schemas.microsoft.com/office/powerpoint/2010/main" val="2583612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B7893-7685-41A7-B3CE-61C683505AF4}"/>
              </a:ext>
            </a:extLst>
          </p:cNvPr>
          <p:cNvSpPr>
            <a:spLocks noGrp="1"/>
          </p:cNvSpPr>
          <p:nvPr>
            <p:ph type="title"/>
          </p:nvPr>
        </p:nvSpPr>
        <p:spPr>
          <a:xfrm>
            <a:off x="0" y="0"/>
            <a:ext cx="6461760" cy="792480"/>
          </a:xfrm>
          <a:solidFill>
            <a:srgbClr val="0D5282"/>
          </a:solidFill>
        </p:spPr>
        <p:txBody>
          <a:bodyPr/>
          <a:lstStyle/>
          <a:p>
            <a:r>
              <a:rPr lang="fr-FR" b="1" dirty="0">
                <a:solidFill>
                  <a:schemeClr val="bg1"/>
                </a:solidFill>
              </a:rPr>
              <a:t>Références bibliographiques</a:t>
            </a:r>
          </a:p>
        </p:txBody>
      </p:sp>
      <p:sp>
        <p:nvSpPr>
          <p:cNvPr id="3" name="Espace réservé du contenu 2">
            <a:extLst>
              <a:ext uri="{FF2B5EF4-FFF2-40B4-BE49-F238E27FC236}">
                <a16:creationId xmlns:a16="http://schemas.microsoft.com/office/drawing/2014/main" id="{D3C3AFD1-23C2-46ED-81A8-286251D60F85}"/>
              </a:ext>
            </a:extLst>
          </p:cNvPr>
          <p:cNvSpPr>
            <a:spLocks noGrp="1"/>
          </p:cNvSpPr>
          <p:nvPr>
            <p:ph idx="1"/>
          </p:nvPr>
        </p:nvSpPr>
        <p:spPr/>
        <p:txBody>
          <a:bodyPr/>
          <a:lstStyle/>
          <a:p>
            <a:r>
              <a:rPr lang="en-US" dirty="0" err="1"/>
              <a:t>Fiévet</a:t>
            </a:r>
            <a:r>
              <a:rPr lang="en-US" dirty="0"/>
              <a:t>, P., &amp; Guyot, F. (2018). </a:t>
            </a:r>
            <a:r>
              <a:rPr lang="en-US" i="1" dirty="0"/>
              <a:t>Automatic Categorization of Patent Documents in the International Patent Classification (IPCCAT)</a:t>
            </a:r>
            <a:r>
              <a:rPr lang="en-US" dirty="0"/>
              <a:t>. </a:t>
            </a:r>
            <a:r>
              <a:rPr lang="en-US" dirty="0" err="1"/>
              <a:t>Présenté</a:t>
            </a:r>
            <a:r>
              <a:rPr lang="en-US" dirty="0"/>
              <a:t> à The International Conference on Search, Data and Text Mining and Visualization. (IC-SDV), Nice. </a:t>
            </a:r>
            <a:r>
              <a:rPr lang="en-US" dirty="0" err="1"/>
              <a:t>Consulté</a:t>
            </a:r>
            <a:r>
              <a:rPr lang="en-US" dirty="0"/>
              <a:t> à </a:t>
            </a:r>
            <a:r>
              <a:rPr lang="en-US" dirty="0" err="1"/>
              <a:t>l’adresse</a:t>
            </a:r>
            <a:r>
              <a:rPr lang="en-US" dirty="0"/>
              <a:t> </a:t>
            </a:r>
            <a:r>
              <a:rPr lang="en-US" dirty="0">
                <a:hlinkClick r:id="rId2"/>
              </a:rPr>
              <a:t>https://haxel.com/ii-sdv/2018/Programme/monday-23-april-2018</a:t>
            </a:r>
            <a:endParaRPr lang="en-US" dirty="0"/>
          </a:p>
          <a:p>
            <a:endParaRPr lang="fr-FR" dirty="0"/>
          </a:p>
        </p:txBody>
      </p:sp>
      <p:sp>
        <p:nvSpPr>
          <p:cNvPr id="4" name="Espace réservé du numéro de diapositive 3">
            <a:extLst>
              <a:ext uri="{FF2B5EF4-FFF2-40B4-BE49-F238E27FC236}">
                <a16:creationId xmlns:a16="http://schemas.microsoft.com/office/drawing/2014/main" id="{63BC41BD-0524-4C3F-8A77-606BDCBD879A}"/>
              </a:ext>
            </a:extLst>
          </p:cNvPr>
          <p:cNvSpPr>
            <a:spLocks noGrp="1"/>
          </p:cNvSpPr>
          <p:nvPr>
            <p:ph type="sldNum" sz="quarter" idx="12"/>
          </p:nvPr>
        </p:nvSpPr>
        <p:spPr/>
        <p:txBody>
          <a:bodyPr/>
          <a:lstStyle/>
          <a:p>
            <a:fld id="{47E4CD8E-F158-4F6A-9386-805500437428}" type="slidenum">
              <a:rPr lang="fr-FR" smtClean="0"/>
              <a:t>13</a:t>
            </a:fld>
            <a:endParaRPr lang="fr-FR"/>
          </a:p>
        </p:txBody>
      </p:sp>
      <p:sp>
        <p:nvSpPr>
          <p:cNvPr id="6" name="Espace réservé du pied de page 4">
            <a:extLst>
              <a:ext uri="{FF2B5EF4-FFF2-40B4-BE49-F238E27FC236}">
                <a16:creationId xmlns:a16="http://schemas.microsoft.com/office/drawing/2014/main" id="{E728986C-A058-4607-8A77-64CCC394EC82}"/>
              </a:ext>
            </a:extLst>
          </p:cNvPr>
          <p:cNvSpPr>
            <a:spLocks noGrp="1"/>
          </p:cNvSpPr>
          <p:nvPr>
            <p:ph type="ftr" sz="quarter" idx="11"/>
          </p:nvPr>
        </p:nvSpPr>
        <p:spPr>
          <a:xfrm>
            <a:off x="4728765" y="6423024"/>
            <a:ext cx="2787073" cy="365125"/>
          </a:xfrm>
        </p:spPr>
        <p:txBody>
          <a:bodyPr/>
          <a:lstStyle/>
          <a:p>
            <a:r>
              <a:rPr lang="fr-FR" sz="1400" b="1" dirty="0"/>
              <a:t>Colloque international – Juin 2019</a:t>
            </a:r>
          </a:p>
        </p:txBody>
      </p:sp>
    </p:spTree>
    <p:extLst>
      <p:ext uri="{BB962C8B-B14F-4D97-AF65-F5344CB8AC3E}">
        <p14:creationId xmlns:p14="http://schemas.microsoft.com/office/powerpoint/2010/main" val="10459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3BC7DD16-98DC-4DF0-B68E-78FFCA9C919D}"/>
              </a:ext>
            </a:extLst>
          </p:cNvPr>
          <p:cNvSpPr>
            <a:spLocks noGrp="1"/>
          </p:cNvSpPr>
          <p:nvPr>
            <p:ph type="title"/>
          </p:nvPr>
        </p:nvSpPr>
        <p:spPr>
          <a:xfrm>
            <a:off x="2138045" y="2499360"/>
            <a:ext cx="7915910" cy="929640"/>
          </a:xfrm>
          <a:solidFill>
            <a:srgbClr val="0D5282"/>
          </a:solidFill>
        </p:spPr>
        <p:txBody>
          <a:bodyPr/>
          <a:lstStyle/>
          <a:p>
            <a:pPr algn="ctr"/>
            <a:r>
              <a:rPr lang="fr-FR" b="1" dirty="0">
                <a:solidFill>
                  <a:schemeClr val="bg1"/>
                </a:solidFill>
              </a:rPr>
              <a:t>Merci de votre attention</a:t>
            </a:r>
          </a:p>
        </p:txBody>
      </p:sp>
      <p:sp>
        <p:nvSpPr>
          <p:cNvPr id="4" name="Espace réservé du numéro de diapositive 3">
            <a:extLst>
              <a:ext uri="{FF2B5EF4-FFF2-40B4-BE49-F238E27FC236}">
                <a16:creationId xmlns:a16="http://schemas.microsoft.com/office/drawing/2014/main" id="{D0FEBF43-198D-4E59-B589-883101E5DBC1}"/>
              </a:ext>
            </a:extLst>
          </p:cNvPr>
          <p:cNvSpPr>
            <a:spLocks noGrp="1"/>
          </p:cNvSpPr>
          <p:nvPr>
            <p:ph type="sldNum" sz="quarter" idx="12"/>
          </p:nvPr>
        </p:nvSpPr>
        <p:spPr/>
        <p:txBody>
          <a:bodyPr/>
          <a:lstStyle/>
          <a:p>
            <a:fld id="{47E4CD8E-F158-4F6A-9386-805500437428}" type="slidenum">
              <a:rPr lang="fr-FR" smtClean="0"/>
              <a:t>14</a:t>
            </a:fld>
            <a:endParaRPr lang="fr-FR"/>
          </a:p>
        </p:txBody>
      </p:sp>
      <p:sp>
        <p:nvSpPr>
          <p:cNvPr id="7" name="Sous-titre 2">
            <a:extLst>
              <a:ext uri="{FF2B5EF4-FFF2-40B4-BE49-F238E27FC236}">
                <a16:creationId xmlns:a16="http://schemas.microsoft.com/office/drawing/2014/main" id="{CC3048B6-FBA3-47F0-98BC-3F3ED9A471EF}"/>
              </a:ext>
            </a:extLst>
          </p:cNvPr>
          <p:cNvSpPr txBox="1">
            <a:spLocks/>
          </p:cNvSpPr>
          <p:nvPr/>
        </p:nvSpPr>
        <p:spPr>
          <a:xfrm>
            <a:off x="1524000" y="6423025"/>
            <a:ext cx="9144000" cy="3864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1600" dirty="0">
                <a:solidFill>
                  <a:srgbClr val="374552"/>
                </a:solidFill>
              </a:rPr>
              <a:t>Colloque international </a:t>
            </a:r>
            <a:r>
              <a:rPr lang="fr-FR" sz="1600" dirty="0" err="1">
                <a:solidFill>
                  <a:srgbClr val="374552"/>
                </a:solidFill>
              </a:rPr>
              <a:t>NumeRev</a:t>
            </a:r>
            <a:r>
              <a:rPr lang="fr-FR" sz="1600" dirty="0">
                <a:solidFill>
                  <a:srgbClr val="374552"/>
                </a:solidFill>
              </a:rPr>
              <a:t> – Juin 2019</a:t>
            </a:r>
          </a:p>
        </p:txBody>
      </p:sp>
    </p:spTree>
    <p:extLst>
      <p:ext uri="{BB962C8B-B14F-4D97-AF65-F5344CB8AC3E}">
        <p14:creationId xmlns:p14="http://schemas.microsoft.com/office/powerpoint/2010/main" val="1128392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00314FFE-709E-4190-9F21-77219FA1858D}"/>
              </a:ext>
            </a:extLst>
          </p:cNvPr>
          <p:cNvSpPr>
            <a:spLocks noGrp="1"/>
          </p:cNvSpPr>
          <p:nvPr>
            <p:ph type="sldNum" sz="quarter" idx="12"/>
          </p:nvPr>
        </p:nvSpPr>
        <p:spPr>
          <a:xfrm>
            <a:off x="8610600" y="6423025"/>
            <a:ext cx="1133475" cy="365125"/>
          </a:xfrm>
        </p:spPr>
        <p:txBody>
          <a:bodyPr/>
          <a:lstStyle/>
          <a:p>
            <a:fld id="{47E4CD8E-F158-4F6A-9386-805500437428}" type="slidenum">
              <a:rPr lang="fr-FR" smtClean="0"/>
              <a:t>15</a:t>
            </a:fld>
            <a:endParaRPr lang="fr-FR"/>
          </a:p>
        </p:txBody>
      </p:sp>
      <p:pic>
        <p:nvPicPr>
          <p:cNvPr id="5" name="Image 4">
            <a:extLst>
              <a:ext uri="{FF2B5EF4-FFF2-40B4-BE49-F238E27FC236}">
                <a16:creationId xmlns:a16="http://schemas.microsoft.com/office/drawing/2014/main" id="{09155637-4246-49CA-8391-3CE1B53D72BE}"/>
              </a:ext>
            </a:extLst>
          </p:cNvPr>
          <p:cNvPicPr>
            <a:picLocks noChangeAspect="1"/>
          </p:cNvPicPr>
          <p:nvPr/>
        </p:nvPicPr>
        <p:blipFill>
          <a:blip r:embed="rId3"/>
          <a:stretch>
            <a:fillRect/>
          </a:stretch>
        </p:blipFill>
        <p:spPr>
          <a:xfrm>
            <a:off x="2503714" y="0"/>
            <a:ext cx="7184571" cy="6858000"/>
          </a:xfrm>
          <a:prstGeom prst="rect">
            <a:avLst/>
          </a:prstGeom>
        </p:spPr>
      </p:pic>
    </p:spTree>
    <p:extLst>
      <p:ext uri="{BB962C8B-B14F-4D97-AF65-F5344CB8AC3E}">
        <p14:creationId xmlns:p14="http://schemas.microsoft.com/office/powerpoint/2010/main" val="167985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36F5B3-A0D0-4558-8B4D-E1DDEA88ED80}"/>
              </a:ext>
            </a:extLst>
          </p:cNvPr>
          <p:cNvSpPr>
            <a:spLocks noGrp="1"/>
          </p:cNvSpPr>
          <p:nvPr>
            <p:ph type="title"/>
          </p:nvPr>
        </p:nvSpPr>
        <p:spPr/>
        <p:txBody>
          <a:bodyPr/>
          <a:lstStyle/>
          <a:p>
            <a:endParaRPr lang="en-US"/>
          </a:p>
        </p:txBody>
      </p:sp>
      <p:sp>
        <p:nvSpPr>
          <p:cNvPr id="3" name="Espace réservé du texte 2">
            <a:extLst>
              <a:ext uri="{FF2B5EF4-FFF2-40B4-BE49-F238E27FC236}">
                <a16:creationId xmlns:a16="http://schemas.microsoft.com/office/drawing/2014/main" id="{886C2B3B-C5CA-4535-B3B3-DA356EBDC868}"/>
              </a:ext>
            </a:extLst>
          </p:cNvPr>
          <p:cNvSpPr>
            <a:spLocks noGrp="1"/>
          </p:cNvSpPr>
          <p:nvPr>
            <p:ph type="body" idx="1"/>
          </p:nvPr>
        </p:nvSpPr>
        <p:spPr/>
        <p:txBody>
          <a:bodyPr/>
          <a:lstStyle/>
          <a:p>
            <a:endParaRPr lang="en-US"/>
          </a:p>
        </p:txBody>
      </p:sp>
      <p:sp>
        <p:nvSpPr>
          <p:cNvPr id="4" name="Espace réservé du numéro de diapositive 3">
            <a:extLst>
              <a:ext uri="{FF2B5EF4-FFF2-40B4-BE49-F238E27FC236}">
                <a16:creationId xmlns:a16="http://schemas.microsoft.com/office/drawing/2014/main" id="{1190DF3F-462B-445A-92E7-D95A4E92564F}"/>
              </a:ext>
            </a:extLst>
          </p:cNvPr>
          <p:cNvSpPr>
            <a:spLocks noGrp="1"/>
          </p:cNvSpPr>
          <p:nvPr>
            <p:ph type="sldNum" sz="quarter" idx="12"/>
          </p:nvPr>
        </p:nvSpPr>
        <p:spPr/>
        <p:txBody>
          <a:bodyPr/>
          <a:lstStyle/>
          <a:p>
            <a:fld id="{47E4CD8E-F158-4F6A-9386-805500437428}" type="slidenum">
              <a:rPr lang="fr-FR" smtClean="0"/>
              <a:t>16</a:t>
            </a:fld>
            <a:endParaRPr lang="fr-FR"/>
          </a:p>
        </p:txBody>
      </p:sp>
    </p:spTree>
    <p:extLst>
      <p:ext uri="{BB962C8B-B14F-4D97-AF65-F5344CB8AC3E}">
        <p14:creationId xmlns:p14="http://schemas.microsoft.com/office/powerpoint/2010/main" val="187894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8BD6B5-41ED-4684-901F-5D955C1A872C}"/>
              </a:ext>
            </a:extLst>
          </p:cNvPr>
          <p:cNvSpPr>
            <a:spLocks noGrp="1"/>
          </p:cNvSpPr>
          <p:nvPr>
            <p:ph type="title"/>
          </p:nvPr>
        </p:nvSpPr>
        <p:spPr/>
        <p:txBody>
          <a:bodyPr/>
          <a:lstStyle/>
          <a:p>
            <a:endParaRPr lang="en-US"/>
          </a:p>
        </p:txBody>
      </p:sp>
      <p:sp>
        <p:nvSpPr>
          <p:cNvPr id="3" name="Espace réservé du texte 2">
            <a:extLst>
              <a:ext uri="{FF2B5EF4-FFF2-40B4-BE49-F238E27FC236}">
                <a16:creationId xmlns:a16="http://schemas.microsoft.com/office/drawing/2014/main" id="{4986BF98-E844-4E7C-ADA6-1D5B23994FC2}"/>
              </a:ext>
            </a:extLst>
          </p:cNvPr>
          <p:cNvSpPr>
            <a:spLocks noGrp="1"/>
          </p:cNvSpPr>
          <p:nvPr>
            <p:ph type="body" idx="1"/>
          </p:nvPr>
        </p:nvSpPr>
        <p:spPr/>
        <p:txBody>
          <a:bodyPr/>
          <a:lstStyle/>
          <a:p>
            <a:endParaRPr lang="en-US"/>
          </a:p>
        </p:txBody>
      </p:sp>
      <p:sp>
        <p:nvSpPr>
          <p:cNvPr id="4" name="Espace réservé du numéro de diapositive 3">
            <a:extLst>
              <a:ext uri="{FF2B5EF4-FFF2-40B4-BE49-F238E27FC236}">
                <a16:creationId xmlns:a16="http://schemas.microsoft.com/office/drawing/2014/main" id="{89A260E7-ED4C-4376-9BDA-9B0BB2C6082A}"/>
              </a:ext>
            </a:extLst>
          </p:cNvPr>
          <p:cNvSpPr>
            <a:spLocks noGrp="1"/>
          </p:cNvSpPr>
          <p:nvPr>
            <p:ph type="sldNum" sz="quarter" idx="12"/>
          </p:nvPr>
        </p:nvSpPr>
        <p:spPr/>
        <p:txBody>
          <a:bodyPr/>
          <a:lstStyle/>
          <a:p>
            <a:fld id="{47E4CD8E-F158-4F6A-9386-805500437428}" type="slidenum">
              <a:rPr lang="fr-FR" smtClean="0"/>
              <a:t>17</a:t>
            </a:fld>
            <a:endParaRPr lang="fr-FR"/>
          </a:p>
        </p:txBody>
      </p:sp>
    </p:spTree>
    <p:extLst>
      <p:ext uri="{BB962C8B-B14F-4D97-AF65-F5344CB8AC3E}">
        <p14:creationId xmlns:p14="http://schemas.microsoft.com/office/powerpoint/2010/main" val="2615423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143000" cy="670560"/>
          </a:xfrm>
          <a:solidFill>
            <a:srgbClr val="0D5282"/>
          </a:solidFill>
        </p:spPr>
        <p:txBody>
          <a:bodyPr>
            <a:normAutofit fontScale="90000"/>
          </a:bodyPr>
          <a:lstStyle/>
          <a:p>
            <a:r>
              <a:rPr lang="fr-FR" b="1" dirty="0">
                <a:solidFill>
                  <a:schemeClr val="bg1"/>
                </a:solidFill>
              </a:rPr>
              <a:t>Plan</a:t>
            </a:r>
          </a:p>
        </p:txBody>
      </p:sp>
      <p:sp>
        <p:nvSpPr>
          <p:cNvPr id="3" name="Espace réservé du contenu 2"/>
          <p:cNvSpPr>
            <a:spLocks noGrp="1"/>
          </p:cNvSpPr>
          <p:nvPr>
            <p:ph idx="1"/>
          </p:nvPr>
        </p:nvSpPr>
        <p:spPr>
          <a:xfrm>
            <a:off x="1524001" y="1853485"/>
            <a:ext cx="9884228" cy="3480515"/>
          </a:xfrm>
          <a:solidFill>
            <a:schemeClr val="bg1"/>
          </a:solidFill>
        </p:spPr>
        <p:txBody>
          <a:bodyPr>
            <a:normAutofit/>
          </a:bodyPr>
          <a:lstStyle/>
          <a:p>
            <a:r>
              <a:rPr lang="fr-FR" dirty="0"/>
              <a:t>Observer l’interdisciplinarité au travers d’un référentiel normalisé</a:t>
            </a:r>
          </a:p>
          <a:p>
            <a:r>
              <a:rPr lang="fr-FR" dirty="0"/>
              <a:t>La Classification Internationale des Brevets</a:t>
            </a:r>
          </a:p>
          <a:p>
            <a:r>
              <a:rPr lang="fr-FR" dirty="0"/>
              <a:t>Notre expérience</a:t>
            </a:r>
          </a:p>
          <a:p>
            <a:r>
              <a:rPr lang="fr-FR" dirty="0"/>
              <a:t>Résultats - limites</a:t>
            </a:r>
          </a:p>
          <a:p>
            <a:r>
              <a:rPr lang="fr-FR" dirty="0"/>
              <a:t>Conclusions</a:t>
            </a:r>
          </a:p>
          <a:p>
            <a:r>
              <a:rPr lang="fr-FR" dirty="0"/>
              <a:t>Références bibliographiques</a:t>
            </a:r>
          </a:p>
          <a:p>
            <a:endParaRPr lang="fr-FR" dirty="0"/>
          </a:p>
          <a:p>
            <a:pPr lvl="1"/>
            <a:endParaRPr lang="fr-FR" dirty="0"/>
          </a:p>
        </p:txBody>
      </p:sp>
      <p:sp>
        <p:nvSpPr>
          <p:cNvPr id="5" name="Espace réservé du numéro de diapositive 4"/>
          <p:cNvSpPr>
            <a:spLocks noGrp="1"/>
          </p:cNvSpPr>
          <p:nvPr>
            <p:ph type="sldNum" sz="quarter" idx="12"/>
          </p:nvPr>
        </p:nvSpPr>
        <p:spPr/>
        <p:txBody>
          <a:bodyPr/>
          <a:lstStyle/>
          <a:p>
            <a:fld id="{47E4CD8E-F158-4F6A-9386-805500437428}" type="slidenum">
              <a:rPr lang="fr-FR" smtClean="0"/>
              <a:t>2</a:t>
            </a:fld>
            <a:endParaRPr lang="fr-FR"/>
          </a:p>
        </p:txBody>
      </p:sp>
      <p:sp>
        <p:nvSpPr>
          <p:cNvPr id="7" name="Espace réservé du pied de page 4">
            <a:extLst>
              <a:ext uri="{FF2B5EF4-FFF2-40B4-BE49-F238E27FC236}">
                <a16:creationId xmlns:a16="http://schemas.microsoft.com/office/drawing/2014/main" id="{32E5B026-30C9-420B-B782-675335E93B51}"/>
              </a:ext>
            </a:extLst>
          </p:cNvPr>
          <p:cNvSpPr>
            <a:spLocks noGrp="1"/>
          </p:cNvSpPr>
          <p:nvPr>
            <p:ph type="ftr" sz="quarter" idx="11"/>
          </p:nvPr>
        </p:nvSpPr>
        <p:spPr>
          <a:xfrm>
            <a:off x="4728765" y="6423024"/>
            <a:ext cx="2787073" cy="365125"/>
          </a:xfrm>
        </p:spPr>
        <p:txBody>
          <a:bodyPr/>
          <a:lstStyle/>
          <a:p>
            <a:r>
              <a:rPr lang="fr-FR" sz="1400" b="1" dirty="0"/>
              <a:t>Colloque international – Juin 2019</a:t>
            </a:r>
          </a:p>
        </p:txBody>
      </p:sp>
    </p:spTree>
    <p:extLst>
      <p:ext uri="{BB962C8B-B14F-4D97-AF65-F5344CB8AC3E}">
        <p14:creationId xmlns:p14="http://schemas.microsoft.com/office/powerpoint/2010/main" val="4135839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59675A-56BB-4099-9BA2-6F41D8BA10C0}"/>
              </a:ext>
            </a:extLst>
          </p:cNvPr>
          <p:cNvSpPr>
            <a:spLocks noGrp="1"/>
          </p:cNvSpPr>
          <p:nvPr>
            <p:ph type="title"/>
          </p:nvPr>
        </p:nvSpPr>
        <p:spPr>
          <a:xfrm>
            <a:off x="0" y="18255"/>
            <a:ext cx="4175760" cy="758985"/>
          </a:xfrm>
          <a:solidFill>
            <a:srgbClr val="0D5282"/>
          </a:solidFill>
        </p:spPr>
        <p:txBody>
          <a:bodyPr/>
          <a:lstStyle/>
          <a:p>
            <a:r>
              <a:rPr lang="fr-FR" b="1" dirty="0">
                <a:solidFill>
                  <a:schemeClr val="bg1"/>
                </a:solidFill>
              </a:rPr>
              <a:t>Notre proposition</a:t>
            </a:r>
          </a:p>
        </p:txBody>
      </p:sp>
      <p:sp>
        <p:nvSpPr>
          <p:cNvPr id="3" name="Espace réservé du contenu 2">
            <a:extLst>
              <a:ext uri="{FF2B5EF4-FFF2-40B4-BE49-F238E27FC236}">
                <a16:creationId xmlns:a16="http://schemas.microsoft.com/office/drawing/2014/main" id="{C8EBB4F1-3E74-4E2B-992A-B89F89C64B6E}"/>
              </a:ext>
            </a:extLst>
          </p:cNvPr>
          <p:cNvSpPr>
            <a:spLocks noGrp="1"/>
          </p:cNvSpPr>
          <p:nvPr>
            <p:ph idx="1"/>
          </p:nvPr>
        </p:nvSpPr>
        <p:spPr>
          <a:xfrm>
            <a:off x="1889760" y="2604452"/>
            <a:ext cx="8412480" cy="1649095"/>
          </a:xfrm>
          <a:solidFill>
            <a:schemeClr val="bg1"/>
          </a:solidFill>
        </p:spPr>
        <p:txBody>
          <a:bodyPr>
            <a:normAutofit lnSpcReduction="10000"/>
          </a:bodyPr>
          <a:lstStyle/>
          <a:p>
            <a:pPr marL="0" indent="0" algn="just">
              <a:buNone/>
            </a:pPr>
            <a:r>
              <a:rPr lang="fr-FR" dirty="0"/>
              <a:t>Utiliser un référentiel précis (la classification internationale des brevets) comme pivot de classement interdisciplinaire. </a:t>
            </a:r>
          </a:p>
          <a:p>
            <a:pPr marL="0" indent="0" algn="just">
              <a:buNone/>
            </a:pPr>
            <a:r>
              <a:rPr lang="fr-FR" dirty="0"/>
              <a:t>Etude de cas : les thèses (la science en train de se faire).</a:t>
            </a:r>
          </a:p>
        </p:txBody>
      </p:sp>
      <p:sp>
        <p:nvSpPr>
          <p:cNvPr id="4" name="Espace réservé du numéro de diapositive 3">
            <a:extLst>
              <a:ext uri="{FF2B5EF4-FFF2-40B4-BE49-F238E27FC236}">
                <a16:creationId xmlns:a16="http://schemas.microsoft.com/office/drawing/2014/main" id="{84D050A0-7885-4886-B4A6-6D3857EDA7B6}"/>
              </a:ext>
            </a:extLst>
          </p:cNvPr>
          <p:cNvSpPr>
            <a:spLocks noGrp="1"/>
          </p:cNvSpPr>
          <p:nvPr>
            <p:ph type="sldNum" sz="quarter" idx="12"/>
          </p:nvPr>
        </p:nvSpPr>
        <p:spPr/>
        <p:txBody>
          <a:bodyPr/>
          <a:lstStyle/>
          <a:p>
            <a:fld id="{47E4CD8E-F158-4F6A-9386-805500437428}" type="slidenum">
              <a:rPr lang="fr-FR" smtClean="0"/>
              <a:t>3</a:t>
            </a:fld>
            <a:endParaRPr lang="fr-FR"/>
          </a:p>
        </p:txBody>
      </p:sp>
      <p:sp>
        <p:nvSpPr>
          <p:cNvPr id="6" name="Espace réservé du pied de page 4">
            <a:extLst>
              <a:ext uri="{FF2B5EF4-FFF2-40B4-BE49-F238E27FC236}">
                <a16:creationId xmlns:a16="http://schemas.microsoft.com/office/drawing/2014/main" id="{8DE4AD35-D0D5-4D1D-8F0D-9CD119466317}"/>
              </a:ext>
            </a:extLst>
          </p:cNvPr>
          <p:cNvSpPr>
            <a:spLocks noGrp="1"/>
          </p:cNvSpPr>
          <p:nvPr>
            <p:ph type="ftr" sz="quarter" idx="11"/>
          </p:nvPr>
        </p:nvSpPr>
        <p:spPr>
          <a:xfrm>
            <a:off x="4728765" y="6423024"/>
            <a:ext cx="2787073" cy="365125"/>
          </a:xfrm>
        </p:spPr>
        <p:txBody>
          <a:bodyPr/>
          <a:lstStyle/>
          <a:p>
            <a:r>
              <a:rPr lang="fr-FR" sz="1400" b="1" dirty="0"/>
              <a:t>Colloque international – Juin 2019</a:t>
            </a:r>
          </a:p>
        </p:txBody>
      </p:sp>
    </p:spTree>
    <p:extLst>
      <p:ext uri="{BB962C8B-B14F-4D97-AF65-F5344CB8AC3E}">
        <p14:creationId xmlns:p14="http://schemas.microsoft.com/office/powerpoint/2010/main" val="3391409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99A74B-65D8-41E6-A8FE-F9A191ABCF06}"/>
              </a:ext>
            </a:extLst>
          </p:cNvPr>
          <p:cNvSpPr>
            <a:spLocks noGrp="1"/>
          </p:cNvSpPr>
          <p:nvPr>
            <p:ph type="title"/>
          </p:nvPr>
        </p:nvSpPr>
        <p:spPr>
          <a:xfrm>
            <a:off x="0" y="1"/>
            <a:ext cx="10668000" cy="762000"/>
          </a:xfrm>
          <a:solidFill>
            <a:srgbClr val="0D5282"/>
          </a:solidFill>
        </p:spPr>
        <p:txBody>
          <a:bodyPr/>
          <a:lstStyle/>
          <a:p>
            <a:r>
              <a:rPr lang="fr-FR" b="1" dirty="0">
                <a:solidFill>
                  <a:schemeClr val="bg1"/>
                </a:solidFill>
              </a:rPr>
              <a:t>La classification internationale des brevets (CIB)</a:t>
            </a:r>
          </a:p>
        </p:txBody>
      </p:sp>
      <p:sp>
        <p:nvSpPr>
          <p:cNvPr id="3" name="Espace réservé du contenu 2">
            <a:extLst>
              <a:ext uri="{FF2B5EF4-FFF2-40B4-BE49-F238E27FC236}">
                <a16:creationId xmlns:a16="http://schemas.microsoft.com/office/drawing/2014/main" id="{197CF44C-5007-435A-A5FA-80FB5272339A}"/>
              </a:ext>
            </a:extLst>
          </p:cNvPr>
          <p:cNvSpPr>
            <a:spLocks noGrp="1"/>
          </p:cNvSpPr>
          <p:nvPr>
            <p:ph idx="1"/>
          </p:nvPr>
        </p:nvSpPr>
        <p:spPr>
          <a:xfrm>
            <a:off x="937260" y="946705"/>
            <a:ext cx="10317480" cy="4964589"/>
          </a:xfrm>
          <a:solidFill>
            <a:schemeClr val="bg1"/>
          </a:solidFill>
        </p:spPr>
        <p:txBody>
          <a:bodyPr>
            <a:normAutofit/>
          </a:bodyPr>
          <a:lstStyle/>
          <a:p>
            <a:pPr algn="just"/>
            <a:r>
              <a:rPr lang="fr-FR" dirty="0"/>
              <a:t>Création en 1971 par </a:t>
            </a:r>
            <a:r>
              <a:rPr lang="fr-FR" dirty="0">
                <a:hlinkClick r:id="rId3"/>
              </a:rPr>
              <a:t>l’Arrangement de Strasbourg</a:t>
            </a:r>
            <a:endParaRPr lang="fr-FR" dirty="0"/>
          </a:p>
          <a:p>
            <a:pPr algn="just"/>
            <a:r>
              <a:rPr lang="fr-FR" dirty="0"/>
              <a:t>Système hiérarchique de plus de </a:t>
            </a:r>
            <a:r>
              <a:rPr lang="fr-FR" dirty="0">
                <a:hlinkClick r:id="rId4"/>
              </a:rPr>
              <a:t>70 000 symboles indépendants </a:t>
            </a:r>
            <a:r>
              <a:rPr lang="fr-FR" dirty="0"/>
              <a:t>de la langue pour le classement des brevets et des modèles d’utilité selon les différents domaines technologiques auxquels ils appartiennent </a:t>
            </a:r>
          </a:p>
          <a:p>
            <a:pPr algn="just"/>
            <a:r>
              <a:rPr lang="fr-FR" dirty="0"/>
              <a:t>Chaque année (au 1</a:t>
            </a:r>
            <a:r>
              <a:rPr lang="fr-FR" baseline="30000" dirty="0"/>
              <a:t>er</a:t>
            </a:r>
            <a:r>
              <a:rPr lang="fr-FR" dirty="0"/>
              <a:t> janvier) : nouvelle version</a:t>
            </a:r>
          </a:p>
          <a:p>
            <a:pPr algn="just"/>
            <a:r>
              <a:rPr lang="fr-FR" dirty="0"/>
              <a:t>Révision périodique effectuée par le Comité d’experts de l’Union de l’IPC</a:t>
            </a:r>
          </a:p>
          <a:p>
            <a:pPr algn="just"/>
            <a:r>
              <a:rPr lang="fr-FR" dirty="0"/>
              <a:t>IPC-CAT : API pour aider les experts brevets et les inventeurs à identifier un symbole pour un texte donné (français ou anglais)</a:t>
            </a:r>
          </a:p>
          <a:p>
            <a:pPr algn="just"/>
            <a:r>
              <a:rPr lang="fr-FR" dirty="0"/>
              <a:t>Ensemble de réseaux de neurones plus « fiables que l’homme »</a:t>
            </a:r>
          </a:p>
        </p:txBody>
      </p:sp>
      <p:sp>
        <p:nvSpPr>
          <p:cNvPr id="4" name="Espace réservé du numéro de diapositive 3">
            <a:extLst>
              <a:ext uri="{FF2B5EF4-FFF2-40B4-BE49-F238E27FC236}">
                <a16:creationId xmlns:a16="http://schemas.microsoft.com/office/drawing/2014/main" id="{99672F36-13E3-4AFA-B09A-4F3735FA22E0}"/>
              </a:ext>
            </a:extLst>
          </p:cNvPr>
          <p:cNvSpPr>
            <a:spLocks noGrp="1"/>
          </p:cNvSpPr>
          <p:nvPr>
            <p:ph type="sldNum" sz="quarter" idx="12"/>
          </p:nvPr>
        </p:nvSpPr>
        <p:spPr/>
        <p:txBody>
          <a:bodyPr/>
          <a:lstStyle/>
          <a:p>
            <a:fld id="{47E4CD8E-F158-4F6A-9386-805500437428}" type="slidenum">
              <a:rPr lang="fr-FR" smtClean="0"/>
              <a:t>4</a:t>
            </a:fld>
            <a:endParaRPr lang="fr-FR"/>
          </a:p>
        </p:txBody>
      </p:sp>
      <p:sp>
        <p:nvSpPr>
          <p:cNvPr id="6" name="Espace réservé du pied de page 4">
            <a:extLst>
              <a:ext uri="{FF2B5EF4-FFF2-40B4-BE49-F238E27FC236}">
                <a16:creationId xmlns:a16="http://schemas.microsoft.com/office/drawing/2014/main" id="{01A7F885-74CE-49A7-ACD0-C9ABA61E6DA3}"/>
              </a:ext>
            </a:extLst>
          </p:cNvPr>
          <p:cNvSpPr>
            <a:spLocks noGrp="1"/>
          </p:cNvSpPr>
          <p:nvPr>
            <p:ph type="ftr" sz="quarter" idx="11"/>
          </p:nvPr>
        </p:nvSpPr>
        <p:spPr>
          <a:xfrm>
            <a:off x="4728765" y="6423024"/>
            <a:ext cx="2787073" cy="365125"/>
          </a:xfrm>
        </p:spPr>
        <p:txBody>
          <a:bodyPr/>
          <a:lstStyle/>
          <a:p>
            <a:r>
              <a:rPr lang="fr-FR" sz="1400" b="1" dirty="0"/>
              <a:t>Colloque international – Juin 2019</a:t>
            </a:r>
          </a:p>
        </p:txBody>
      </p:sp>
    </p:spTree>
    <p:extLst>
      <p:ext uri="{BB962C8B-B14F-4D97-AF65-F5344CB8AC3E}">
        <p14:creationId xmlns:p14="http://schemas.microsoft.com/office/powerpoint/2010/main" val="272861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99A74B-65D8-41E6-A8FE-F9A191ABCF06}"/>
              </a:ext>
            </a:extLst>
          </p:cNvPr>
          <p:cNvSpPr>
            <a:spLocks noGrp="1"/>
          </p:cNvSpPr>
          <p:nvPr>
            <p:ph type="title"/>
          </p:nvPr>
        </p:nvSpPr>
        <p:spPr>
          <a:xfrm>
            <a:off x="0" y="1"/>
            <a:ext cx="10668000" cy="731520"/>
          </a:xfrm>
          <a:solidFill>
            <a:srgbClr val="0D5282"/>
          </a:solidFill>
        </p:spPr>
        <p:txBody>
          <a:bodyPr/>
          <a:lstStyle/>
          <a:p>
            <a:r>
              <a:rPr lang="fr-FR" b="1" dirty="0">
                <a:solidFill>
                  <a:schemeClr val="bg1"/>
                </a:solidFill>
              </a:rPr>
              <a:t>La classification internationale des brevets (CIB)</a:t>
            </a:r>
          </a:p>
        </p:txBody>
      </p:sp>
      <p:sp>
        <p:nvSpPr>
          <p:cNvPr id="4" name="Espace réservé du numéro de diapositive 3">
            <a:extLst>
              <a:ext uri="{FF2B5EF4-FFF2-40B4-BE49-F238E27FC236}">
                <a16:creationId xmlns:a16="http://schemas.microsoft.com/office/drawing/2014/main" id="{99672F36-13E3-4AFA-B09A-4F3735FA22E0}"/>
              </a:ext>
            </a:extLst>
          </p:cNvPr>
          <p:cNvSpPr>
            <a:spLocks noGrp="1"/>
          </p:cNvSpPr>
          <p:nvPr>
            <p:ph type="sldNum" sz="quarter" idx="12"/>
          </p:nvPr>
        </p:nvSpPr>
        <p:spPr/>
        <p:txBody>
          <a:bodyPr/>
          <a:lstStyle/>
          <a:p>
            <a:fld id="{47E4CD8E-F158-4F6A-9386-805500437428}" type="slidenum">
              <a:rPr lang="fr-FR" smtClean="0"/>
              <a:t>5</a:t>
            </a:fld>
            <a:endParaRPr lang="fr-FR"/>
          </a:p>
        </p:txBody>
      </p:sp>
      <p:pic>
        <p:nvPicPr>
          <p:cNvPr id="9" name="Image 8" descr="Une image contenant capture d’écran&#10;&#10;Description générée automatiquement">
            <a:extLst>
              <a:ext uri="{FF2B5EF4-FFF2-40B4-BE49-F238E27FC236}">
                <a16:creationId xmlns:a16="http://schemas.microsoft.com/office/drawing/2014/main" id="{004AA59F-396F-4406-A7FE-ADDE8AA6BFBF}"/>
              </a:ext>
            </a:extLst>
          </p:cNvPr>
          <p:cNvPicPr>
            <a:picLocks noChangeAspect="1"/>
          </p:cNvPicPr>
          <p:nvPr/>
        </p:nvPicPr>
        <p:blipFill rotWithShape="1">
          <a:blip r:embed="rId3">
            <a:extLst>
              <a:ext uri="{28A0092B-C50C-407E-A947-70E740481C1C}">
                <a14:useLocalDpi xmlns:a14="http://schemas.microsoft.com/office/drawing/2010/main" val="0"/>
              </a:ext>
            </a:extLst>
          </a:blip>
          <a:srcRect r="57133" b="65063"/>
          <a:stretch/>
        </p:blipFill>
        <p:spPr>
          <a:xfrm>
            <a:off x="183723" y="1765097"/>
            <a:ext cx="5518807" cy="4003935"/>
          </a:xfrm>
          <a:prstGeom prst="rect">
            <a:avLst/>
          </a:prstGeom>
        </p:spPr>
      </p:pic>
      <p:pic>
        <p:nvPicPr>
          <p:cNvPr id="3" name="Image 2">
            <a:extLst>
              <a:ext uri="{FF2B5EF4-FFF2-40B4-BE49-F238E27FC236}">
                <a16:creationId xmlns:a16="http://schemas.microsoft.com/office/drawing/2014/main" id="{37AA82A3-E3AD-49A0-A1E5-111405F951CC}"/>
              </a:ext>
            </a:extLst>
          </p:cNvPr>
          <p:cNvPicPr>
            <a:picLocks noChangeAspect="1"/>
          </p:cNvPicPr>
          <p:nvPr/>
        </p:nvPicPr>
        <p:blipFill rotWithShape="1">
          <a:blip r:embed="rId4"/>
          <a:srcRect l="56926" t="59165"/>
          <a:stretch/>
        </p:blipFill>
        <p:spPr>
          <a:xfrm>
            <a:off x="6981154" y="1150706"/>
            <a:ext cx="4640039" cy="4878051"/>
          </a:xfrm>
          <a:prstGeom prst="rect">
            <a:avLst/>
          </a:prstGeom>
        </p:spPr>
      </p:pic>
      <p:pic>
        <p:nvPicPr>
          <p:cNvPr id="7" name="Image 6">
            <a:extLst>
              <a:ext uri="{FF2B5EF4-FFF2-40B4-BE49-F238E27FC236}">
                <a16:creationId xmlns:a16="http://schemas.microsoft.com/office/drawing/2014/main" id="{6DAE292A-8699-4BB9-94A1-9B14DB183587}"/>
              </a:ext>
            </a:extLst>
          </p:cNvPr>
          <p:cNvPicPr>
            <a:picLocks noChangeAspect="1"/>
          </p:cNvPicPr>
          <p:nvPr/>
        </p:nvPicPr>
        <p:blipFill rotWithShape="1">
          <a:blip r:embed="rId4"/>
          <a:srcRect t="59165" r="86148"/>
          <a:stretch/>
        </p:blipFill>
        <p:spPr>
          <a:xfrm>
            <a:off x="5933145" y="1150705"/>
            <a:ext cx="1492163" cy="4878050"/>
          </a:xfrm>
          <a:prstGeom prst="rect">
            <a:avLst/>
          </a:prstGeom>
        </p:spPr>
      </p:pic>
      <p:sp>
        <p:nvSpPr>
          <p:cNvPr id="8" name="Espace réservé du pied de page 4">
            <a:extLst>
              <a:ext uri="{FF2B5EF4-FFF2-40B4-BE49-F238E27FC236}">
                <a16:creationId xmlns:a16="http://schemas.microsoft.com/office/drawing/2014/main" id="{5D1101C8-C654-4EE5-821D-8CA69255827B}"/>
              </a:ext>
            </a:extLst>
          </p:cNvPr>
          <p:cNvSpPr>
            <a:spLocks noGrp="1"/>
          </p:cNvSpPr>
          <p:nvPr>
            <p:ph type="ftr" sz="quarter" idx="11"/>
          </p:nvPr>
        </p:nvSpPr>
        <p:spPr>
          <a:xfrm>
            <a:off x="4728765" y="6423024"/>
            <a:ext cx="2787073" cy="365125"/>
          </a:xfrm>
        </p:spPr>
        <p:txBody>
          <a:bodyPr/>
          <a:lstStyle/>
          <a:p>
            <a:r>
              <a:rPr lang="fr-FR" sz="1400" b="1" dirty="0"/>
              <a:t>Colloque international – Juin 2019</a:t>
            </a:r>
          </a:p>
        </p:txBody>
      </p:sp>
    </p:spTree>
    <p:extLst>
      <p:ext uri="{BB962C8B-B14F-4D97-AF65-F5344CB8AC3E}">
        <p14:creationId xmlns:p14="http://schemas.microsoft.com/office/powerpoint/2010/main" val="3846856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D51CA-3B09-4F87-B829-0CF1D2B45361}"/>
              </a:ext>
            </a:extLst>
          </p:cNvPr>
          <p:cNvSpPr>
            <a:spLocks noGrp="1"/>
          </p:cNvSpPr>
          <p:nvPr>
            <p:ph type="title"/>
          </p:nvPr>
        </p:nvSpPr>
        <p:spPr>
          <a:xfrm>
            <a:off x="0" y="1"/>
            <a:ext cx="4236720" cy="838200"/>
          </a:xfrm>
          <a:solidFill>
            <a:srgbClr val="0D5282"/>
          </a:solidFill>
        </p:spPr>
        <p:txBody>
          <a:bodyPr/>
          <a:lstStyle/>
          <a:p>
            <a:r>
              <a:rPr lang="fr-FR" b="1" dirty="0">
                <a:solidFill>
                  <a:schemeClr val="bg1"/>
                </a:solidFill>
              </a:rPr>
              <a:t>Notre expérience</a:t>
            </a:r>
          </a:p>
        </p:txBody>
      </p:sp>
      <p:sp>
        <p:nvSpPr>
          <p:cNvPr id="3" name="Espace réservé du contenu 2">
            <a:extLst>
              <a:ext uri="{FF2B5EF4-FFF2-40B4-BE49-F238E27FC236}">
                <a16:creationId xmlns:a16="http://schemas.microsoft.com/office/drawing/2014/main" id="{9CBE6D23-C7D1-4C23-A819-2234C26DC29F}"/>
              </a:ext>
            </a:extLst>
          </p:cNvPr>
          <p:cNvSpPr>
            <a:spLocks noGrp="1"/>
          </p:cNvSpPr>
          <p:nvPr>
            <p:ph idx="1"/>
          </p:nvPr>
        </p:nvSpPr>
        <p:spPr>
          <a:xfrm>
            <a:off x="1524000" y="1152445"/>
            <a:ext cx="9144000" cy="4553109"/>
          </a:xfrm>
          <a:solidFill>
            <a:schemeClr val="bg1"/>
          </a:solidFill>
        </p:spPr>
        <p:txBody>
          <a:bodyPr>
            <a:normAutofit/>
          </a:bodyPr>
          <a:lstStyle/>
          <a:p>
            <a:pPr algn="just"/>
            <a:r>
              <a:rPr lang="fr-FR" dirty="0"/>
              <a:t>Source : base nationale des thèses françaises</a:t>
            </a:r>
          </a:p>
          <a:p>
            <a:pPr algn="just"/>
            <a:r>
              <a:rPr lang="fr-FR" dirty="0"/>
              <a:t>Traitement : chaque entrée bibliographique est récupérée. Le résumé est passé à l’IPC-CAT pour en récupérer le symbole associé et un score</a:t>
            </a:r>
          </a:p>
          <a:p>
            <a:pPr algn="just"/>
            <a:r>
              <a:rPr lang="fr-FR" dirty="0"/>
              <a:t>Seuillage sur le score du classement pour discuter seulement de ce qui est « fiable »</a:t>
            </a:r>
          </a:p>
          <a:p>
            <a:pPr algn="just"/>
            <a:r>
              <a:rPr lang="fr-FR" dirty="0"/>
              <a:t>Observation de croisements disciplinaires </a:t>
            </a:r>
          </a:p>
          <a:p>
            <a:pPr algn="just"/>
            <a:r>
              <a:rPr lang="fr-FR" dirty="0"/>
              <a:t>Comment </a:t>
            </a:r>
            <a:r>
              <a:rPr lang="fr-FR" i="1" dirty="0"/>
              <a:t>aborde-t-on un domaine technologique selon les disciplines et réciproquement, quels domaines sont abordés par plusieurs disciplines ? </a:t>
            </a:r>
          </a:p>
        </p:txBody>
      </p:sp>
      <p:sp>
        <p:nvSpPr>
          <p:cNvPr id="4" name="Espace réservé du numéro de diapositive 3">
            <a:extLst>
              <a:ext uri="{FF2B5EF4-FFF2-40B4-BE49-F238E27FC236}">
                <a16:creationId xmlns:a16="http://schemas.microsoft.com/office/drawing/2014/main" id="{3F577A07-31F0-45C1-8894-F7D9E93E9663}"/>
              </a:ext>
            </a:extLst>
          </p:cNvPr>
          <p:cNvSpPr>
            <a:spLocks noGrp="1"/>
          </p:cNvSpPr>
          <p:nvPr>
            <p:ph type="sldNum" sz="quarter" idx="12"/>
          </p:nvPr>
        </p:nvSpPr>
        <p:spPr/>
        <p:txBody>
          <a:bodyPr/>
          <a:lstStyle/>
          <a:p>
            <a:fld id="{47E4CD8E-F158-4F6A-9386-805500437428}" type="slidenum">
              <a:rPr lang="fr-FR" smtClean="0"/>
              <a:t>6</a:t>
            </a:fld>
            <a:endParaRPr lang="fr-FR"/>
          </a:p>
        </p:txBody>
      </p:sp>
      <p:sp>
        <p:nvSpPr>
          <p:cNvPr id="6" name="Espace réservé du pied de page 4">
            <a:extLst>
              <a:ext uri="{FF2B5EF4-FFF2-40B4-BE49-F238E27FC236}">
                <a16:creationId xmlns:a16="http://schemas.microsoft.com/office/drawing/2014/main" id="{6AD699F4-DE99-446F-9B63-91E9B3DF7E6A}"/>
              </a:ext>
            </a:extLst>
          </p:cNvPr>
          <p:cNvSpPr>
            <a:spLocks noGrp="1"/>
          </p:cNvSpPr>
          <p:nvPr>
            <p:ph type="ftr" sz="quarter" idx="11"/>
          </p:nvPr>
        </p:nvSpPr>
        <p:spPr>
          <a:xfrm>
            <a:off x="4728765" y="6423024"/>
            <a:ext cx="2787073" cy="365125"/>
          </a:xfrm>
        </p:spPr>
        <p:txBody>
          <a:bodyPr/>
          <a:lstStyle/>
          <a:p>
            <a:r>
              <a:rPr lang="fr-FR" sz="1400" b="1" dirty="0"/>
              <a:t>Colloque international – Juin 2019</a:t>
            </a:r>
          </a:p>
        </p:txBody>
      </p:sp>
    </p:spTree>
    <p:extLst>
      <p:ext uri="{BB962C8B-B14F-4D97-AF65-F5344CB8AC3E}">
        <p14:creationId xmlns:p14="http://schemas.microsoft.com/office/powerpoint/2010/main" val="2161854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099E03-3EA2-49C8-820A-AC162E5D58C2}"/>
              </a:ext>
            </a:extLst>
          </p:cNvPr>
          <p:cNvSpPr>
            <a:spLocks noGrp="1"/>
          </p:cNvSpPr>
          <p:nvPr>
            <p:ph type="title"/>
          </p:nvPr>
        </p:nvSpPr>
        <p:spPr>
          <a:xfrm>
            <a:off x="0" y="-29212"/>
            <a:ext cx="6461760" cy="857253"/>
          </a:xfrm>
          <a:solidFill>
            <a:srgbClr val="0D5282"/>
          </a:solidFill>
        </p:spPr>
        <p:txBody>
          <a:bodyPr/>
          <a:lstStyle/>
          <a:p>
            <a:r>
              <a:rPr lang="fr-FR" b="1" dirty="0">
                <a:solidFill>
                  <a:schemeClr val="bg1"/>
                </a:solidFill>
              </a:rPr>
              <a:t>Résultats : quelques chiffres</a:t>
            </a:r>
          </a:p>
        </p:txBody>
      </p:sp>
      <p:sp>
        <p:nvSpPr>
          <p:cNvPr id="3" name="Espace réservé du contenu 2">
            <a:extLst>
              <a:ext uri="{FF2B5EF4-FFF2-40B4-BE49-F238E27FC236}">
                <a16:creationId xmlns:a16="http://schemas.microsoft.com/office/drawing/2014/main" id="{C301E7B3-9304-456E-AEE4-7614F0FC7611}"/>
              </a:ext>
            </a:extLst>
          </p:cNvPr>
          <p:cNvSpPr>
            <a:spLocks noGrp="1"/>
          </p:cNvSpPr>
          <p:nvPr>
            <p:ph idx="1"/>
          </p:nvPr>
        </p:nvSpPr>
        <p:spPr>
          <a:xfrm>
            <a:off x="838200" y="1062196"/>
            <a:ext cx="10515600" cy="4733608"/>
          </a:xfrm>
          <a:solidFill>
            <a:schemeClr val="bg1"/>
          </a:solidFill>
        </p:spPr>
        <p:txBody>
          <a:bodyPr>
            <a:normAutofit lnSpcReduction="10000"/>
          </a:bodyPr>
          <a:lstStyle/>
          <a:p>
            <a:pPr algn="just"/>
            <a:r>
              <a:rPr lang="fr-FR" dirty="0"/>
              <a:t>Requête : l’eau</a:t>
            </a:r>
          </a:p>
          <a:p>
            <a:pPr algn="just"/>
            <a:r>
              <a:rPr lang="fr-FR" dirty="0"/>
              <a:t>Nombre de thèses récoltées : 16 790</a:t>
            </a:r>
          </a:p>
          <a:p>
            <a:pPr algn="just"/>
            <a:r>
              <a:rPr lang="fr-FR" dirty="0"/>
              <a:t>Temps de collecte : 15 heures</a:t>
            </a:r>
          </a:p>
          <a:p>
            <a:pPr algn="just"/>
            <a:r>
              <a:rPr lang="fr-FR" dirty="0"/>
              <a:t>Mais : </a:t>
            </a:r>
            <a:r>
              <a:rPr lang="fr-FR" b="1" dirty="0"/>
              <a:t>3 307 disciplines </a:t>
            </a:r>
            <a:r>
              <a:rPr lang="fr-FR" dirty="0"/>
              <a:t>différentes au plan lexical</a:t>
            </a:r>
          </a:p>
          <a:p>
            <a:pPr algn="just"/>
            <a:r>
              <a:rPr lang="fr-FR" dirty="0"/>
              <a:t>Regroupement des disciplines : </a:t>
            </a:r>
            <a:r>
              <a:rPr lang="fr-FR" dirty="0">
                <a:hlinkClick r:id="rId3"/>
              </a:rPr>
              <a:t>sections du CNU avec 77 disciplines officielles </a:t>
            </a:r>
            <a:endParaRPr lang="fr-FR" dirty="0"/>
          </a:p>
          <a:p>
            <a:pPr algn="just"/>
            <a:r>
              <a:rPr lang="fr-FR" dirty="0"/>
              <a:t>Algorithme de rapprochement lexical à l’aide d’une distance de Levenshtein améliorée pour diminuer les biais sur des chaines similaires</a:t>
            </a:r>
          </a:p>
          <a:p>
            <a:pPr algn="just"/>
            <a:r>
              <a:rPr lang="fr-FR" dirty="0"/>
              <a:t>Enrichissement du dictionnaire de départ, création d’un domaine transverse. Impossibilité de préciser certaines entrées (« science »)</a:t>
            </a:r>
          </a:p>
        </p:txBody>
      </p:sp>
      <p:sp>
        <p:nvSpPr>
          <p:cNvPr id="4" name="Espace réservé du numéro de diapositive 3">
            <a:extLst>
              <a:ext uri="{FF2B5EF4-FFF2-40B4-BE49-F238E27FC236}">
                <a16:creationId xmlns:a16="http://schemas.microsoft.com/office/drawing/2014/main" id="{4635F874-0312-4579-8D45-A912864FC26D}"/>
              </a:ext>
            </a:extLst>
          </p:cNvPr>
          <p:cNvSpPr>
            <a:spLocks noGrp="1"/>
          </p:cNvSpPr>
          <p:nvPr>
            <p:ph type="sldNum" sz="quarter" idx="12"/>
          </p:nvPr>
        </p:nvSpPr>
        <p:spPr/>
        <p:txBody>
          <a:bodyPr/>
          <a:lstStyle/>
          <a:p>
            <a:fld id="{47E4CD8E-F158-4F6A-9386-805500437428}" type="slidenum">
              <a:rPr lang="fr-FR" smtClean="0"/>
              <a:t>7</a:t>
            </a:fld>
            <a:endParaRPr lang="fr-FR"/>
          </a:p>
        </p:txBody>
      </p:sp>
      <p:sp>
        <p:nvSpPr>
          <p:cNvPr id="6" name="Espace réservé du pied de page 4">
            <a:extLst>
              <a:ext uri="{FF2B5EF4-FFF2-40B4-BE49-F238E27FC236}">
                <a16:creationId xmlns:a16="http://schemas.microsoft.com/office/drawing/2014/main" id="{01E62FF6-D70E-4E7B-ABE9-470802BAC8A6}"/>
              </a:ext>
            </a:extLst>
          </p:cNvPr>
          <p:cNvSpPr>
            <a:spLocks noGrp="1"/>
          </p:cNvSpPr>
          <p:nvPr>
            <p:ph type="ftr" sz="quarter" idx="11"/>
          </p:nvPr>
        </p:nvSpPr>
        <p:spPr>
          <a:xfrm>
            <a:off x="4728765" y="6423024"/>
            <a:ext cx="2787073" cy="365125"/>
          </a:xfrm>
        </p:spPr>
        <p:txBody>
          <a:bodyPr/>
          <a:lstStyle/>
          <a:p>
            <a:r>
              <a:rPr lang="fr-FR" sz="1400" b="1" dirty="0"/>
              <a:t>Colloque international – Juin 2019</a:t>
            </a:r>
          </a:p>
        </p:txBody>
      </p:sp>
    </p:spTree>
    <p:extLst>
      <p:ext uri="{BB962C8B-B14F-4D97-AF65-F5344CB8AC3E}">
        <p14:creationId xmlns:p14="http://schemas.microsoft.com/office/powerpoint/2010/main" val="576459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D51CA-3B09-4F87-B829-0CF1D2B45361}"/>
              </a:ext>
            </a:extLst>
          </p:cNvPr>
          <p:cNvSpPr>
            <a:spLocks noGrp="1"/>
          </p:cNvSpPr>
          <p:nvPr>
            <p:ph type="title"/>
          </p:nvPr>
        </p:nvSpPr>
        <p:spPr>
          <a:xfrm>
            <a:off x="0" y="0"/>
            <a:ext cx="4221480" cy="769975"/>
          </a:xfrm>
          <a:solidFill>
            <a:srgbClr val="0D5282"/>
          </a:solidFill>
        </p:spPr>
        <p:txBody>
          <a:bodyPr/>
          <a:lstStyle/>
          <a:p>
            <a:r>
              <a:rPr lang="fr-FR" b="1" dirty="0">
                <a:solidFill>
                  <a:schemeClr val="bg1"/>
                </a:solidFill>
              </a:rPr>
              <a:t>Notre expérience</a:t>
            </a:r>
          </a:p>
        </p:txBody>
      </p:sp>
      <p:sp>
        <p:nvSpPr>
          <p:cNvPr id="4" name="Espace réservé du numéro de diapositive 3">
            <a:extLst>
              <a:ext uri="{FF2B5EF4-FFF2-40B4-BE49-F238E27FC236}">
                <a16:creationId xmlns:a16="http://schemas.microsoft.com/office/drawing/2014/main" id="{3F577A07-31F0-45C1-8894-F7D9E93E9663}"/>
              </a:ext>
            </a:extLst>
          </p:cNvPr>
          <p:cNvSpPr>
            <a:spLocks noGrp="1"/>
          </p:cNvSpPr>
          <p:nvPr>
            <p:ph type="sldNum" sz="quarter" idx="12"/>
          </p:nvPr>
        </p:nvSpPr>
        <p:spPr/>
        <p:txBody>
          <a:bodyPr/>
          <a:lstStyle/>
          <a:p>
            <a:fld id="{47E4CD8E-F158-4F6A-9386-805500437428}" type="slidenum">
              <a:rPr lang="fr-FR" smtClean="0"/>
              <a:t>8</a:t>
            </a:fld>
            <a:endParaRPr lang="fr-FR"/>
          </a:p>
        </p:txBody>
      </p:sp>
      <p:pic>
        <p:nvPicPr>
          <p:cNvPr id="9" name="Image 8">
            <a:extLst>
              <a:ext uri="{FF2B5EF4-FFF2-40B4-BE49-F238E27FC236}">
                <a16:creationId xmlns:a16="http://schemas.microsoft.com/office/drawing/2014/main" id="{09B485B9-23F7-46F8-81CD-57D9DA8C1A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 y="838340"/>
            <a:ext cx="10698480" cy="5349099"/>
          </a:xfrm>
          <a:prstGeom prst="rect">
            <a:avLst/>
          </a:prstGeom>
        </p:spPr>
      </p:pic>
      <p:sp>
        <p:nvSpPr>
          <p:cNvPr id="6" name="Espace réservé du pied de page 4">
            <a:extLst>
              <a:ext uri="{FF2B5EF4-FFF2-40B4-BE49-F238E27FC236}">
                <a16:creationId xmlns:a16="http://schemas.microsoft.com/office/drawing/2014/main" id="{7BE62EDF-C979-46A5-BA86-86ADB88A2311}"/>
              </a:ext>
            </a:extLst>
          </p:cNvPr>
          <p:cNvSpPr>
            <a:spLocks noGrp="1"/>
          </p:cNvSpPr>
          <p:nvPr>
            <p:ph type="ftr" sz="quarter" idx="11"/>
          </p:nvPr>
        </p:nvSpPr>
        <p:spPr>
          <a:xfrm>
            <a:off x="4728765" y="6423024"/>
            <a:ext cx="2787073" cy="365125"/>
          </a:xfrm>
        </p:spPr>
        <p:txBody>
          <a:bodyPr/>
          <a:lstStyle/>
          <a:p>
            <a:r>
              <a:rPr lang="fr-FR" sz="1400" b="1" dirty="0"/>
              <a:t>Colloque international – Juin 2019</a:t>
            </a:r>
          </a:p>
        </p:txBody>
      </p:sp>
    </p:spTree>
    <p:extLst>
      <p:ext uri="{BB962C8B-B14F-4D97-AF65-F5344CB8AC3E}">
        <p14:creationId xmlns:p14="http://schemas.microsoft.com/office/powerpoint/2010/main" val="1412001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099E03-3EA2-49C8-820A-AC162E5D58C2}"/>
              </a:ext>
            </a:extLst>
          </p:cNvPr>
          <p:cNvSpPr>
            <a:spLocks noGrp="1"/>
          </p:cNvSpPr>
          <p:nvPr>
            <p:ph type="title"/>
          </p:nvPr>
        </p:nvSpPr>
        <p:spPr>
          <a:xfrm>
            <a:off x="0" y="1"/>
            <a:ext cx="6278880" cy="807720"/>
          </a:xfrm>
          <a:solidFill>
            <a:srgbClr val="0D5282"/>
          </a:solidFill>
        </p:spPr>
        <p:txBody>
          <a:bodyPr/>
          <a:lstStyle/>
          <a:p>
            <a:r>
              <a:rPr lang="fr-FR" b="1" dirty="0">
                <a:solidFill>
                  <a:schemeClr val="bg1"/>
                </a:solidFill>
              </a:rPr>
              <a:t>Résultats : les visualisations</a:t>
            </a:r>
          </a:p>
        </p:txBody>
      </p:sp>
      <p:sp>
        <p:nvSpPr>
          <p:cNvPr id="3" name="Espace réservé du contenu 2">
            <a:extLst>
              <a:ext uri="{FF2B5EF4-FFF2-40B4-BE49-F238E27FC236}">
                <a16:creationId xmlns:a16="http://schemas.microsoft.com/office/drawing/2014/main" id="{C301E7B3-9304-456E-AEE4-7614F0FC7611}"/>
              </a:ext>
            </a:extLst>
          </p:cNvPr>
          <p:cNvSpPr>
            <a:spLocks noGrp="1"/>
          </p:cNvSpPr>
          <p:nvPr>
            <p:ph idx="1"/>
          </p:nvPr>
        </p:nvSpPr>
        <p:spPr>
          <a:xfrm>
            <a:off x="465513" y="1068625"/>
            <a:ext cx="10922923" cy="4720750"/>
          </a:xfrm>
          <a:solidFill>
            <a:schemeClr val="bg1"/>
          </a:solidFill>
        </p:spPr>
        <p:txBody>
          <a:bodyPr>
            <a:normAutofit/>
          </a:bodyPr>
          <a:lstStyle/>
          <a:p>
            <a:r>
              <a:rPr lang="fr-FR" dirty="0">
                <a:hlinkClick r:id="rId3" action="ppaction://hlinkfile"/>
              </a:rPr>
              <a:t>Arborescence Domaine Disciplines CIB</a:t>
            </a:r>
            <a:endParaRPr lang="fr-FR" dirty="0"/>
          </a:p>
          <a:p>
            <a:r>
              <a:rPr lang="fr-FR" dirty="0">
                <a:hlinkClick r:id="rId4" action="ppaction://hlinkfile"/>
              </a:rPr>
              <a:t>Tableau de données </a:t>
            </a:r>
            <a:endParaRPr lang="fr-FR" dirty="0"/>
          </a:p>
          <a:p>
            <a:r>
              <a:rPr lang="fr-FR" dirty="0">
                <a:hlinkClick r:id="rId5" action="ppaction://hlinkfile"/>
              </a:rPr>
              <a:t>Carte proportionnelle (</a:t>
            </a:r>
            <a:r>
              <a:rPr lang="fr-FR" dirty="0" err="1">
                <a:hlinkClick r:id="rId5" action="ppaction://hlinkfile"/>
              </a:rPr>
              <a:t>treemap</a:t>
            </a:r>
            <a:r>
              <a:rPr lang="fr-FR" dirty="0">
                <a:hlinkClick r:id="rId5" action="ppaction://hlinkfile"/>
              </a:rPr>
              <a:t>) imbriqué</a:t>
            </a:r>
            <a:r>
              <a:rPr lang="fr-FR" dirty="0"/>
              <a:t>e</a:t>
            </a:r>
          </a:p>
          <a:p>
            <a:r>
              <a:rPr lang="fr-FR" dirty="0">
                <a:hlinkClick r:id="rId6" action="ppaction://hlinkfile"/>
              </a:rPr>
              <a:t>Tableau croisé dynamique</a:t>
            </a:r>
            <a:endParaRPr lang="fr-FR" dirty="0"/>
          </a:p>
          <a:p>
            <a:r>
              <a:rPr lang="fr-FR" dirty="0">
                <a:hlinkClick r:id="rId7" action="ppaction://hlinkfile"/>
              </a:rPr>
              <a:t>Diagramme de </a:t>
            </a:r>
            <a:r>
              <a:rPr lang="fr-FR" dirty="0" err="1">
                <a:hlinkClick r:id="rId7" action="ppaction://hlinkfile"/>
              </a:rPr>
              <a:t>Sankey</a:t>
            </a:r>
            <a:r>
              <a:rPr lang="fr-FR" dirty="0">
                <a:hlinkClick r:id="rId7" action="ppaction://hlinkfile"/>
              </a:rPr>
              <a:t> (CIB </a:t>
            </a:r>
            <a:r>
              <a:rPr lang="fr-FR" dirty="0">
                <a:sym typeface="Wingdings" panose="05000000000000000000" pitchFamily="2" charset="2"/>
                <a:hlinkClick r:id="rId7" action="ppaction://hlinkfile"/>
              </a:rPr>
              <a:t> domaine  sections  discipline normalisée)</a:t>
            </a:r>
            <a:endParaRPr lang="fr-FR" dirty="0"/>
          </a:p>
          <a:p>
            <a:r>
              <a:rPr lang="fr-FR" dirty="0">
                <a:hlinkClick r:id="rId8" action="ppaction://hlinkfile"/>
              </a:rPr>
              <a:t>Sunburst</a:t>
            </a:r>
            <a:r>
              <a:rPr lang="fr-FR" dirty="0"/>
              <a:t> CIB</a:t>
            </a:r>
            <a:r>
              <a:rPr lang="fr-FR" dirty="0">
                <a:sym typeface="Wingdings" panose="05000000000000000000" pitchFamily="2" charset="2"/>
              </a:rPr>
              <a:t> discipline</a:t>
            </a:r>
            <a:endParaRPr lang="fr-FR" dirty="0"/>
          </a:p>
          <a:p>
            <a:r>
              <a:rPr lang="fr-FR" dirty="0">
                <a:hlinkClick r:id="rId9" action="ppaction://hlinkfile"/>
              </a:rPr>
              <a:t>Sunburst ciblé </a:t>
            </a:r>
            <a:endParaRPr lang="fr-FR" dirty="0"/>
          </a:p>
          <a:p>
            <a:r>
              <a:rPr lang="fr-FR" dirty="0">
                <a:hlinkClick r:id="rId10" action="ppaction://hlinkfile"/>
              </a:rPr>
              <a:t>Cercle zoomable </a:t>
            </a:r>
            <a:endParaRPr lang="fr-FR" dirty="0"/>
          </a:p>
          <a:p>
            <a:endParaRPr lang="fr-FR" dirty="0"/>
          </a:p>
        </p:txBody>
      </p:sp>
      <p:sp>
        <p:nvSpPr>
          <p:cNvPr id="4" name="Espace réservé du numéro de diapositive 3">
            <a:extLst>
              <a:ext uri="{FF2B5EF4-FFF2-40B4-BE49-F238E27FC236}">
                <a16:creationId xmlns:a16="http://schemas.microsoft.com/office/drawing/2014/main" id="{4635F874-0312-4579-8D45-A912864FC26D}"/>
              </a:ext>
            </a:extLst>
          </p:cNvPr>
          <p:cNvSpPr>
            <a:spLocks noGrp="1"/>
          </p:cNvSpPr>
          <p:nvPr>
            <p:ph type="sldNum" sz="quarter" idx="12"/>
          </p:nvPr>
        </p:nvSpPr>
        <p:spPr/>
        <p:txBody>
          <a:bodyPr/>
          <a:lstStyle/>
          <a:p>
            <a:fld id="{47E4CD8E-F158-4F6A-9386-805500437428}" type="slidenum">
              <a:rPr lang="fr-FR" smtClean="0"/>
              <a:t>9</a:t>
            </a:fld>
            <a:endParaRPr lang="fr-FR"/>
          </a:p>
        </p:txBody>
      </p:sp>
      <p:sp>
        <p:nvSpPr>
          <p:cNvPr id="6" name="Espace réservé du pied de page 4">
            <a:extLst>
              <a:ext uri="{FF2B5EF4-FFF2-40B4-BE49-F238E27FC236}">
                <a16:creationId xmlns:a16="http://schemas.microsoft.com/office/drawing/2014/main" id="{2413E93F-8B73-42E5-9A48-15F51A7DB0CA}"/>
              </a:ext>
            </a:extLst>
          </p:cNvPr>
          <p:cNvSpPr>
            <a:spLocks noGrp="1"/>
          </p:cNvSpPr>
          <p:nvPr>
            <p:ph type="ftr" sz="quarter" idx="11"/>
          </p:nvPr>
        </p:nvSpPr>
        <p:spPr>
          <a:xfrm>
            <a:off x="4728765" y="6423024"/>
            <a:ext cx="2787073" cy="365125"/>
          </a:xfrm>
        </p:spPr>
        <p:txBody>
          <a:bodyPr/>
          <a:lstStyle/>
          <a:p>
            <a:r>
              <a:rPr lang="fr-FR" sz="1400" b="1" dirty="0"/>
              <a:t>Colloque international – Juin 2019</a:t>
            </a:r>
          </a:p>
        </p:txBody>
      </p:sp>
    </p:spTree>
    <p:extLst>
      <p:ext uri="{BB962C8B-B14F-4D97-AF65-F5344CB8AC3E}">
        <p14:creationId xmlns:p14="http://schemas.microsoft.com/office/powerpoint/2010/main" val="283774240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2488</TotalTime>
  <Words>953</Words>
  <Application>Microsoft Office PowerPoint</Application>
  <PresentationFormat>Grand écran</PresentationFormat>
  <Paragraphs>122</Paragraphs>
  <Slides>17</Slides>
  <Notes>10</Notes>
  <HiddenSlides>1</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17</vt:i4>
      </vt:variant>
    </vt:vector>
  </HeadingPairs>
  <TitlesOfParts>
    <vt:vector size="22" baseType="lpstr">
      <vt:lpstr>Arial</vt:lpstr>
      <vt:lpstr>Calibri</vt:lpstr>
      <vt:lpstr>Calibri Light</vt:lpstr>
      <vt:lpstr>Wingdings</vt:lpstr>
      <vt:lpstr>Thème Office</vt:lpstr>
      <vt:lpstr>La CIB comme pivot de classement interdisciplinaire</vt:lpstr>
      <vt:lpstr>Plan</vt:lpstr>
      <vt:lpstr>Notre proposition</vt:lpstr>
      <vt:lpstr>La classification internationale des brevets (CIB)</vt:lpstr>
      <vt:lpstr>La classification internationale des brevets (CIB)</vt:lpstr>
      <vt:lpstr>Notre expérience</vt:lpstr>
      <vt:lpstr>Résultats : quelques chiffres</vt:lpstr>
      <vt:lpstr>Notre expérience</vt:lpstr>
      <vt:lpstr>Résultats : les visualisations</vt:lpstr>
      <vt:lpstr>Présentation PowerPoint</vt:lpstr>
      <vt:lpstr>Conclusion</vt:lpstr>
      <vt:lpstr>Présentation PowerPoint</vt:lpstr>
      <vt:lpstr>Références bibliographiques</vt:lpstr>
      <vt:lpstr>Merci de votre attention</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Willy BARROY</dc:creator>
  <cp:lastModifiedBy>d r</cp:lastModifiedBy>
  <cp:revision>67</cp:revision>
  <dcterms:created xsi:type="dcterms:W3CDTF">2019-06-03T09:32:32Z</dcterms:created>
  <dcterms:modified xsi:type="dcterms:W3CDTF">2019-06-21T07:09:41Z</dcterms:modified>
</cp:coreProperties>
</file>