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8"/>
  </p:notesMasterIdLst>
  <p:sldIdLst>
    <p:sldId id="256" r:id="rId2"/>
    <p:sldId id="277" r:id="rId3"/>
    <p:sldId id="257" r:id="rId4"/>
    <p:sldId id="276" r:id="rId5"/>
    <p:sldId id="263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00AA65"/>
    <a:srgbClr val="000000"/>
    <a:srgbClr val="FFFF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28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C2B39-2785-A140-99F1-B15AA6DB47BE}" type="datetimeFigureOut">
              <a:rPr lang="en-DE" smtClean="0"/>
              <a:t>07.07.21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67A7B-FB91-8549-808E-D1752D2A7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754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67A7B-FB91-8549-808E-D1752D2A73A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907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0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0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E3BC-F590-CF45-AF3E-BBBB172E8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online tools to study response inhibition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AD6B7-8EAE-0B49-AEBC-39A51217B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Kolloquium Allgemeine Psychologie</a:t>
            </a:r>
          </a:p>
          <a:p>
            <a:r>
              <a:rPr lang="en-DE" dirty="0"/>
              <a:t>Clara Kuper</a:t>
            </a:r>
          </a:p>
        </p:txBody>
      </p:sp>
    </p:spTree>
    <p:extLst>
      <p:ext uri="{BB962C8B-B14F-4D97-AF65-F5344CB8AC3E}">
        <p14:creationId xmlns:p14="http://schemas.microsoft.com/office/powerpoint/2010/main" val="4372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991B-1CDB-5544-B2BE-FFC7A6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405051"/>
          </a:xfrm>
        </p:spPr>
        <p:txBody>
          <a:bodyPr anchor="t">
            <a:normAutofit fontScale="90000"/>
          </a:bodyPr>
          <a:lstStyle/>
          <a:p>
            <a:r>
              <a:rPr lang="en-DE" dirty="0"/>
              <a:t>The world can surprise us …</a:t>
            </a:r>
            <a:br>
              <a:rPr lang="en-DE" dirty="0"/>
            </a:br>
            <a:br>
              <a:rPr lang="en-DE" dirty="0"/>
            </a:br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CA6F5B-0393-BC42-8C8F-41C464362B19}"/>
              </a:ext>
            </a:extLst>
          </p:cNvPr>
          <p:cNvSpPr/>
          <p:nvPr/>
        </p:nvSpPr>
        <p:spPr>
          <a:xfrm>
            <a:off x="6201507" y="3094893"/>
            <a:ext cx="480647" cy="468923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2211D-8F4C-0F49-9BA2-E09A4C73E519}"/>
              </a:ext>
            </a:extLst>
          </p:cNvPr>
          <p:cNvCxnSpPr>
            <a:cxnSpLocks/>
          </p:cNvCxnSpPr>
          <p:nvPr/>
        </p:nvCxnSpPr>
        <p:spPr>
          <a:xfrm>
            <a:off x="6682154" y="3424237"/>
            <a:ext cx="1805354" cy="502993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F432A48-7CF0-1B43-8819-BA76C440E5DB}"/>
              </a:ext>
            </a:extLst>
          </p:cNvPr>
          <p:cNvSpPr txBox="1">
            <a:spLocks/>
          </p:cNvSpPr>
          <p:nvPr/>
        </p:nvSpPr>
        <p:spPr>
          <a:xfrm>
            <a:off x="252919" y="3094893"/>
            <a:ext cx="2947482" cy="1405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3200" dirty="0"/>
              <a:t>… how do we adapt to these surprises?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F6319-C363-814E-B369-3056FC4B306C}"/>
              </a:ext>
            </a:extLst>
          </p:cNvPr>
          <p:cNvSpPr/>
          <p:nvPr/>
        </p:nvSpPr>
        <p:spPr>
          <a:xfrm>
            <a:off x="0" y="-4763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1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991B-1CDB-5544-B2BE-FFC7A6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405051"/>
          </a:xfrm>
        </p:spPr>
        <p:txBody>
          <a:bodyPr anchor="t">
            <a:normAutofit fontScale="90000"/>
          </a:bodyPr>
          <a:lstStyle/>
          <a:p>
            <a:r>
              <a:rPr lang="en-DE" dirty="0"/>
              <a:t>The world can surprise us …</a:t>
            </a:r>
            <a:br>
              <a:rPr lang="en-DE" dirty="0"/>
            </a:br>
            <a:br>
              <a:rPr lang="en-DE" dirty="0"/>
            </a:br>
            <a:endParaRPr lang="en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2211D-8F4C-0F49-9BA2-E09A4C73E519}"/>
              </a:ext>
            </a:extLst>
          </p:cNvPr>
          <p:cNvCxnSpPr>
            <a:cxnSpLocks/>
          </p:cNvCxnSpPr>
          <p:nvPr/>
        </p:nvCxnSpPr>
        <p:spPr>
          <a:xfrm>
            <a:off x="6682154" y="3424237"/>
            <a:ext cx="1805354" cy="502993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F432A48-7CF0-1B43-8819-BA76C440E5DB}"/>
              </a:ext>
            </a:extLst>
          </p:cNvPr>
          <p:cNvSpPr txBox="1">
            <a:spLocks/>
          </p:cNvSpPr>
          <p:nvPr/>
        </p:nvSpPr>
        <p:spPr>
          <a:xfrm>
            <a:off x="252919" y="3094893"/>
            <a:ext cx="2947482" cy="1405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3200" dirty="0"/>
              <a:t>… how do we adapt to these surprises?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2E046-3777-8344-AE83-8B72ED0043BE}"/>
              </a:ext>
            </a:extLst>
          </p:cNvPr>
          <p:cNvSpPr txBox="1"/>
          <p:nvPr/>
        </p:nvSpPr>
        <p:spPr>
          <a:xfrm>
            <a:off x="3936218" y="1536049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Adapation through inhibition? </a:t>
            </a:r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A5439E97-4067-3A4F-BF6F-33249C71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65"/>
          <a:stretch/>
        </p:blipFill>
        <p:spPr>
          <a:xfrm>
            <a:off x="3936218" y="2171323"/>
            <a:ext cx="1152525" cy="2328863"/>
          </a:xfrm>
          <a:prstGeom prst="rect">
            <a:avLst/>
          </a:prstGeom>
        </p:spPr>
      </p:pic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D1DDC960-CEBA-3545-89ED-53DBE9C8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884" y="2300420"/>
            <a:ext cx="3206750" cy="21518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5FEF2E-354D-EE4E-B6D3-7C68AC5C7E04}"/>
              </a:ext>
            </a:extLst>
          </p:cNvPr>
          <p:cNvSpPr txBox="1"/>
          <p:nvPr/>
        </p:nvSpPr>
        <p:spPr>
          <a:xfrm>
            <a:off x="3936218" y="5005150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Buonocore  et al 2017 </a:t>
            </a:r>
          </a:p>
        </p:txBody>
      </p:sp>
    </p:spTree>
    <p:extLst>
      <p:ext uri="{BB962C8B-B14F-4D97-AF65-F5344CB8AC3E}">
        <p14:creationId xmlns:p14="http://schemas.microsoft.com/office/powerpoint/2010/main" val="339117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63CC7-ACCF-2149-95E6-8354CAFFA3E7}"/>
              </a:ext>
            </a:extLst>
          </p:cNvPr>
          <p:cNvSpPr/>
          <p:nvPr/>
        </p:nvSpPr>
        <p:spPr>
          <a:xfrm>
            <a:off x="0" y="485775"/>
            <a:ext cx="11287125" cy="1228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3600" dirty="0">
                <a:latin typeface="+mj-lt"/>
              </a:rPr>
              <a:t>A universal mechanism? Only for saccades? </a:t>
            </a:r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D9A07079-16C6-834D-A1D1-4781056A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759243" y="5732075"/>
            <a:ext cx="2232924" cy="9926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EC2E5ECE-3F4B-BB4B-AF52-82284B8F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759243" y="4436675"/>
            <a:ext cx="2232924" cy="9926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62CA4BA1-0C03-EA43-AD3A-1B9B76CC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26406" y="4436675"/>
            <a:ext cx="2232924" cy="9926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1D121AAB-350A-734C-AC4A-00310E584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562834" y="1931584"/>
            <a:ext cx="2232924" cy="9926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9" name="Picture 18" descr="A picture containing square&#10;&#10;Description automatically generated">
            <a:extLst>
              <a:ext uri="{FF2B5EF4-FFF2-40B4-BE49-F238E27FC236}">
                <a16:creationId xmlns:a16="http://schemas.microsoft.com/office/drawing/2014/main" id="{3E52A81F-0B3D-6A41-9F68-BCDC5BC18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562834" y="3184129"/>
            <a:ext cx="2232924" cy="9926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2" name="Picture 21" descr="A picture containing square&#10;&#10;Description automatically generated">
            <a:extLst>
              <a:ext uri="{FF2B5EF4-FFF2-40B4-BE49-F238E27FC236}">
                <a16:creationId xmlns:a16="http://schemas.microsoft.com/office/drawing/2014/main" id="{6B5C4748-8C66-5543-93DE-0527EE5A0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26406" y="5732075"/>
            <a:ext cx="2232924" cy="9926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CD478A-7B68-D64B-99C1-B43D40E48F2E}"/>
              </a:ext>
            </a:extLst>
          </p:cNvPr>
          <p:cNvSpPr txBox="1"/>
          <p:nvPr/>
        </p:nvSpPr>
        <p:spPr>
          <a:xfrm>
            <a:off x="1562834" y="197443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Fixation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E76151-AB80-4F4E-96BD-99072D680F06}"/>
              </a:ext>
            </a:extLst>
          </p:cNvPr>
          <p:cNvSpPr txBox="1"/>
          <p:nvPr/>
        </p:nvSpPr>
        <p:spPr>
          <a:xfrm>
            <a:off x="1562833" y="3244334"/>
            <a:ext cx="113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 Signal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2D878-0AC3-074F-A0D4-7E5A8703423E}"/>
              </a:ext>
            </a:extLst>
          </p:cNvPr>
          <p:cNvSpPr txBox="1"/>
          <p:nvPr/>
        </p:nvSpPr>
        <p:spPr>
          <a:xfrm>
            <a:off x="210057" y="443667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chemeClr val="accent2"/>
                </a:solidFill>
              </a:rPr>
              <a:t>Flash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E45-37E1-FB42-ADD3-6432B49F803D}"/>
              </a:ext>
            </a:extLst>
          </p:cNvPr>
          <p:cNvSpPr txBox="1"/>
          <p:nvPr/>
        </p:nvSpPr>
        <p:spPr>
          <a:xfrm>
            <a:off x="2763748" y="442868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chemeClr val="accent2"/>
                </a:solidFill>
              </a:rPr>
              <a:t>Flash+Shift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F6DEB-61A3-4F49-A563-D0F0FCE24AA9}"/>
              </a:ext>
            </a:extLst>
          </p:cNvPr>
          <p:cNvSpPr txBox="1"/>
          <p:nvPr/>
        </p:nvSpPr>
        <p:spPr>
          <a:xfrm>
            <a:off x="210057" y="573749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Response</a:t>
            </a:r>
          </a:p>
        </p:txBody>
      </p:sp>
      <p:pic>
        <p:nvPicPr>
          <p:cNvPr id="33" name="Graphic 32" descr="Right pointing backhand index with solid fill">
            <a:extLst>
              <a:ext uri="{FF2B5EF4-FFF2-40B4-BE49-F238E27FC236}">
                <a16:creationId xmlns:a16="http://schemas.microsoft.com/office/drawing/2014/main" id="{DDBD389C-81C4-5E4F-B922-8B4766B1C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766312">
            <a:off x="2538356" y="2357129"/>
            <a:ext cx="914400" cy="914400"/>
          </a:xfrm>
          <a:prstGeom prst="rect">
            <a:avLst/>
          </a:prstGeom>
        </p:spPr>
      </p:pic>
      <p:pic>
        <p:nvPicPr>
          <p:cNvPr id="34" name="Graphic 33" descr="Right pointing backhand index with solid fill">
            <a:extLst>
              <a:ext uri="{FF2B5EF4-FFF2-40B4-BE49-F238E27FC236}">
                <a16:creationId xmlns:a16="http://schemas.microsoft.com/office/drawing/2014/main" id="{DF340130-3319-0646-98BB-6AFCD3E26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766312">
            <a:off x="706730" y="6146155"/>
            <a:ext cx="914400" cy="914400"/>
          </a:xfrm>
          <a:prstGeom prst="rect">
            <a:avLst/>
          </a:prstGeom>
        </p:spPr>
      </p:pic>
      <p:pic>
        <p:nvPicPr>
          <p:cNvPr id="35" name="Graphic 34" descr="Right pointing backhand index with solid fill">
            <a:extLst>
              <a:ext uri="{FF2B5EF4-FFF2-40B4-BE49-F238E27FC236}">
                <a16:creationId xmlns:a16="http://schemas.microsoft.com/office/drawing/2014/main" id="{0E970A01-6B50-FE41-9BA2-CA592D482C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766312">
            <a:off x="4155528" y="6146155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753-F18F-9643-AA2B-28CF598C206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0372"/>
          <a:stretch/>
        </p:blipFill>
        <p:spPr>
          <a:xfrm>
            <a:off x="5215935" y="2823568"/>
            <a:ext cx="6400800" cy="31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96296E-6 L 0.078 0.003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63CC7-ACCF-2149-95E6-8354CAFFA3E7}"/>
              </a:ext>
            </a:extLst>
          </p:cNvPr>
          <p:cNvSpPr/>
          <p:nvPr/>
        </p:nvSpPr>
        <p:spPr>
          <a:xfrm>
            <a:off x="0" y="485775"/>
            <a:ext cx="11287125" cy="1228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3600" dirty="0">
                <a:latin typeface="+mj-lt"/>
              </a:rPr>
              <a:t>Bringing the task online. The toolbox</a:t>
            </a:r>
          </a:p>
        </p:txBody>
      </p:sp>
      <p:pic>
        <p:nvPicPr>
          <p:cNvPr id="5" name="Graphic 4" descr="Tools outline">
            <a:extLst>
              <a:ext uri="{FF2B5EF4-FFF2-40B4-BE49-F238E27FC236}">
                <a16:creationId xmlns:a16="http://schemas.microsoft.com/office/drawing/2014/main" id="{88B4B1F8-88BF-774F-AA35-8AE4626D2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137" y="511052"/>
            <a:ext cx="1178169" cy="1178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FA8D9-EB53-BF4D-9230-89FE109A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4781"/>
            <a:ext cx="3200400" cy="16784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570E5F3-371B-D740-A8CC-3F0A19A04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3138" y="3575697"/>
            <a:ext cx="2743200" cy="736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D517C0F-E8A9-9C42-BC90-DB43A0B0ABAC}"/>
              </a:ext>
            </a:extLst>
          </p:cNvPr>
          <p:cNvGrpSpPr/>
          <p:nvPr/>
        </p:nvGrpSpPr>
        <p:grpSpPr>
          <a:xfrm>
            <a:off x="4400544" y="3104781"/>
            <a:ext cx="1472714" cy="1524709"/>
            <a:chOff x="2677255" y="2166941"/>
            <a:chExt cx="1472714" cy="152470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4E85B25-F674-E74A-9B4B-7672B8CBD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7255" y="2166941"/>
              <a:ext cx="1472714" cy="105526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9DB3B2-55A7-1241-8880-EE21A51C83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7080" y="3374457"/>
              <a:ext cx="693063" cy="317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solidFill>
                    <a:srgbClr val="333333"/>
                  </a:solidFill>
                  <a:latin typeface="Helvetica Neue" panose="02000503000000020004" pitchFamily="2" charset="0"/>
                </a:rPr>
                <a:t>JATOS</a:t>
              </a:r>
              <a:endPara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FC9423-5FA1-4248-81EF-EF70A22A2467}"/>
              </a:ext>
            </a:extLst>
          </p:cNvPr>
          <p:cNvSpPr txBox="1"/>
          <p:nvPr/>
        </p:nvSpPr>
        <p:spPr>
          <a:xfrm>
            <a:off x="844062" y="2288214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>
                <a:solidFill>
                  <a:schemeClr val="accent1"/>
                </a:solidFill>
              </a:rPr>
              <a:t>Coding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F9675-36D2-C047-9E94-E25C896B4657}"/>
              </a:ext>
            </a:extLst>
          </p:cNvPr>
          <p:cNvSpPr txBox="1"/>
          <p:nvPr/>
        </p:nvSpPr>
        <p:spPr>
          <a:xfrm>
            <a:off x="4543628" y="227870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B6799-516B-8F4D-8A64-D3BD1835662F}"/>
              </a:ext>
            </a:extLst>
          </p:cNvPr>
          <p:cNvSpPr txBox="1"/>
          <p:nvPr/>
        </p:nvSpPr>
        <p:spPr>
          <a:xfrm>
            <a:off x="7545281" y="228821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>
                <a:solidFill>
                  <a:schemeClr val="accent1"/>
                </a:solidFill>
              </a:rPr>
              <a:t>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2D01E-A43F-7B43-903D-C32F87C06AB0}"/>
              </a:ext>
            </a:extLst>
          </p:cNvPr>
          <p:cNvSpPr txBox="1"/>
          <p:nvPr/>
        </p:nvSpPr>
        <p:spPr>
          <a:xfrm>
            <a:off x="375138" y="50765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</a:t>
            </a:r>
            <a:r>
              <a:rPr lang="en-DE" dirty="0"/>
              <a:t>avascript based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Combined with custom html &amp; javascript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DE36F-AD95-A54E-8532-010965FACDA7}"/>
              </a:ext>
            </a:extLst>
          </p:cNvPr>
          <p:cNvSpPr txBox="1"/>
          <p:nvPr/>
        </p:nvSpPr>
        <p:spPr>
          <a:xfrm>
            <a:off x="7233138" y="506530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European platform for online experiments &amp; surveys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A95AF-6A77-0D4D-925E-5B9167B8EC04}"/>
              </a:ext>
            </a:extLst>
          </p:cNvPr>
          <p:cNvSpPr txBox="1"/>
          <p:nvPr/>
        </p:nvSpPr>
        <p:spPr>
          <a:xfrm>
            <a:off x="3765299" y="50653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 for hosting the study on a server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Installed on Humboldt Psychology servers</a:t>
            </a:r>
          </a:p>
        </p:txBody>
      </p:sp>
    </p:spTree>
    <p:extLst>
      <p:ext uri="{BB962C8B-B14F-4D97-AF65-F5344CB8AC3E}">
        <p14:creationId xmlns:p14="http://schemas.microsoft.com/office/powerpoint/2010/main" val="21034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63CC7-ACCF-2149-95E6-8354CAFFA3E7}"/>
              </a:ext>
            </a:extLst>
          </p:cNvPr>
          <p:cNvSpPr/>
          <p:nvPr/>
        </p:nvSpPr>
        <p:spPr>
          <a:xfrm>
            <a:off x="0" y="485775"/>
            <a:ext cx="11287125" cy="1228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3600" dirty="0">
                <a:latin typeface="+mj-lt"/>
              </a:rPr>
              <a:t>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3DE44-2A7F-184E-9716-466BCBC9BADE}"/>
              </a:ext>
            </a:extLst>
          </p:cNvPr>
          <p:cNvSpPr txBox="1"/>
          <p:nvPr/>
        </p:nvSpPr>
        <p:spPr>
          <a:xfrm>
            <a:off x="464891" y="2539013"/>
            <a:ext cx="6021633" cy="1446550"/>
          </a:xfrm>
          <a:prstGeom prst="rect">
            <a:avLst/>
          </a:prstGeom>
          <a:solidFill>
            <a:schemeClr val="tx2">
              <a:alpha val="6980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Parameters: </a:t>
            </a:r>
          </a:p>
          <a:p>
            <a:r>
              <a:rPr lang="en-US" sz="2200" dirty="0">
                <a:solidFill>
                  <a:schemeClr val="bg1"/>
                </a:solidFill>
              </a:rPr>
              <a:t>	behavioral relevance</a:t>
            </a:r>
          </a:p>
          <a:p>
            <a:r>
              <a:rPr lang="en-US" sz="2200" dirty="0">
                <a:solidFill>
                  <a:schemeClr val="bg1"/>
                </a:solidFill>
              </a:rPr>
              <a:t>	salience</a:t>
            </a:r>
          </a:p>
          <a:p>
            <a:r>
              <a:rPr lang="en-US" sz="2200" dirty="0">
                <a:solidFill>
                  <a:schemeClr val="bg1"/>
                </a:solidFill>
              </a:rPr>
              <a:t>	timing of change onsets</a:t>
            </a:r>
            <a:endParaRPr lang="en-DE" sz="2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922E8-73F5-9A4C-AE34-5342AB9E5918}"/>
              </a:ext>
            </a:extLst>
          </p:cNvPr>
          <p:cNvSpPr txBox="1"/>
          <p:nvPr/>
        </p:nvSpPr>
        <p:spPr>
          <a:xfrm>
            <a:off x="464891" y="4230030"/>
            <a:ext cx="6021633" cy="769441"/>
          </a:xfrm>
          <a:prstGeom prst="rect">
            <a:avLst/>
          </a:prstGeom>
          <a:solidFill>
            <a:schemeClr val="tx2">
              <a:lumMod val="60000"/>
              <a:lumOff val="40000"/>
              <a:alpha val="6980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DE" sz="2200" dirty="0">
                <a:solidFill>
                  <a:schemeClr val="bg1"/>
                </a:solidFill>
              </a:rPr>
              <a:t>Can inhibition of motor responses facilitate reprogramming?</a:t>
            </a:r>
          </a:p>
        </p:txBody>
      </p:sp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66A8B1F-3A21-CD4D-B7C1-2580EDB4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156" y="1890594"/>
            <a:ext cx="2094969" cy="2094969"/>
          </a:xfrm>
          <a:prstGeom prst="rect">
            <a:avLst/>
          </a:prstGeom>
        </p:spPr>
      </p:pic>
      <p:pic>
        <p:nvPicPr>
          <p:cNvPr id="10" name="Picture 9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6A988DB-5644-9E4F-8346-D2E36FB5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84" y="1890595"/>
            <a:ext cx="2094968" cy="2094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37A45F-5CB4-714E-91D8-CFF3A55B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66984" y="4383386"/>
            <a:ext cx="2094968" cy="1786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815203-28D6-4144-B83B-EC211F7B1189}"/>
              </a:ext>
            </a:extLst>
          </p:cNvPr>
          <p:cNvSpPr txBox="1"/>
          <p:nvPr/>
        </p:nvSpPr>
        <p:spPr>
          <a:xfrm>
            <a:off x="9092563" y="4999471"/>
            <a:ext cx="2294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217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</p:bldLst>
  </p:timing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{19937A9E-07D5-3E4D-98A8-C225725B5592}tf10001124_mac</Template>
  <TotalTime>4279</TotalTime>
  <Words>136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Helvetica Neue</vt:lpstr>
      <vt:lpstr>Wingdings 2</vt:lpstr>
      <vt:lpstr>Frame</vt:lpstr>
      <vt:lpstr>Using online tools to study response inhibition</vt:lpstr>
      <vt:lpstr>The world can surprise us …  </vt:lpstr>
      <vt:lpstr>The world can surprise us …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online experiment to study manual inhibition</dc:title>
  <dc:creator>Clara Kuper</dc:creator>
  <cp:lastModifiedBy>Clara Kuper</cp:lastModifiedBy>
  <cp:revision>57</cp:revision>
  <dcterms:created xsi:type="dcterms:W3CDTF">2021-06-15T08:29:18Z</dcterms:created>
  <dcterms:modified xsi:type="dcterms:W3CDTF">2021-07-07T18:25:54Z</dcterms:modified>
</cp:coreProperties>
</file>