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58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a Kuper" initials="CK" lastIdx="1" clrIdx="0">
    <p:extLst>
      <p:ext uri="{19B8F6BF-5375-455C-9EA6-DF929625EA0E}">
        <p15:presenceInfo xmlns:p15="http://schemas.microsoft.com/office/powerpoint/2012/main" userId="20b382a03c4771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53" autoAdjust="0"/>
    <p:restoredTop sz="94660"/>
  </p:normalViewPr>
  <p:slideViewPr>
    <p:cSldViewPr snapToGrid="0">
      <p:cViewPr>
        <p:scale>
          <a:sx n="60" d="100"/>
          <a:sy n="60" d="100"/>
        </p:scale>
        <p:origin x="752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3CD126-8CB3-4B18-9C03-CE62964465B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08A00317-1AA1-4754-AE1B-3531E717767E}">
      <dgm:prSet/>
      <dgm:spPr/>
      <dgm:t>
        <a:bodyPr/>
        <a:lstStyle/>
        <a:p>
          <a:pPr>
            <a:defRPr cap="all"/>
          </a:pPr>
          <a:r>
            <a:rPr lang="en-GB"/>
            <a:t>More time for decision making, with the same amount of information -&gt; consequence?</a:t>
          </a:r>
          <a:endParaRPr lang="en-US"/>
        </a:p>
      </dgm:t>
    </dgm:pt>
    <dgm:pt modelId="{EA25C56E-8707-42CC-A62C-140CD3453188}" type="parTrans" cxnId="{B0B5ECA2-5E6C-4D63-A994-2543372A1240}">
      <dgm:prSet/>
      <dgm:spPr/>
      <dgm:t>
        <a:bodyPr/>
        <a:lstStyle/>
        <a:p>
          <a:endParaRPr lang="en-US"/>
        </a:p>
      </dgm:t>
    </dgm:pt>
    <dgm:pt modelId="{5CE4F07F-5AE2-481F-8083-2BEE7FD16546}" type="sibTrans" cxnId="{B0B5ECA2-5E6C-4D63-A994-2543372A1240}">
      <dgm:prSet/>
      <dgm:spPr/>
      <dgm:t>
        <a:bodyPr/>
        <a:lstStyle/>
        <a:p>
          <a:endParaRPr lang="en-US"/>
        </a:p>
      </dgm:t>
    </dgm:pt>
    <dgm:pt modelId="{DA6C660C-92F5-4B51-A005-8F1E259ADFAE}">
      <dgm:prSet/>
      <dgm:spPr/>
      <dgm:t>
        <a:bodyPr/>
        <a:lstStyle/>
        <a:p>
          <a:pPr>
            <a:defRPr cap="all"/>
          </a:pPr>
          <a:r>
            <a:rPr lang="en-GB" dirty="0"/>
            <a:t>Drift diffusion: 1 process, 2 boundaries? 2 processes, 2 boundaries? 1 process, 1 boundary? </a:t>
          </a:r>
          <a:endParaRPr lang="en-US" dirty="0"/>
        </a:p>
      </dgm:t>
    </dgm:pt>
    <dgm:pt modelId="{C134DFA3-9457-4648-8447-D67A0AAFA3C8}" type="parTrans" cxnId="{184511BE-6108-47BA-9374-D138E795147E}">
      <dgm:prSet/>
      <dgm:spPr/>
      <dgm:t>
        <a:bodyPr/>
        <a:lstStyle/>
        <a:p>
          <a:endParaRPr lang="en-US"/>
        </a:p>
      </dgm:t>
    </dgm:pt>
    <dgm:pt modelId="{3052CC79-2CF0-40B0-8F2D-2E4B9D3D5400}" type="sibTrans" cxnId="{184511BE-6108-47BA-9374-D138E795147E}">
      <dgm:prSet/>
      <dgm:spPr/>
      <dgm:t>
        <a:bodyPr/>
        <a:lstStyle/>
        <a:p>
          <a:endParaRPr lang="en-US"/>
        </a:p>
      </dgm:t>
    </dgm:pt>
    <dgm:pt modelId="{4C3EBB8E-02D0-412B-BDD5-27374FC1E90A}">
      <dgm:prSet/>
      <dgm:spPr/>
      <dgm:t>
        <a:bodyPr/>
        <a:lstStyle/>
        <a:p>
          <a:pPr>
            <a:defRPr cap="all"/>
          </a:pPr>
          <a:r>
            <a:rPr lang="en-GB"/>
            <a:t>Eye movements vs hand movements -&gt; which saccades are relevant?</a:t>
          </a:r>
          <a:endParaRPr lang="en-US"/>
        </a:p>
      </dgm:t>
    </dgm:pt>
    <dgm:pt modelId="{36CBDBF5-4569-43A4-B674-726C66F23398}" type="parTrans" cxnId="{8A604F65-A826-4010-B86A-D9E2489CF07A}">
      <dgm:prSet/>
      <dgm:spPr/>
      <dgm:t>
        <a:bodyPr/>
        <a:lstStyle/>
        <a:p>
          <a:endParaRPr lang="en-US"/>
        </a:p>
      </dgm:t>
    </dgm:pt>
    <dgm:pt modelId="{280C5AF1-F509-4BA2-BAA3-2D3515B6DC37}" type="sibTrans" cxnId="{8A604F65-A826-4010-B86A-D9E2489CF07A}">
      <dgm:prSet/>
      <dgm:spPr/>
      <dgm:t>
        <a:bodyPr/>
        <a:lstStyle/>
        <a:p>
          <a:endParaRPr lang="en-US"/>
        </a:p>
      </dgm:t>
    </dgm:pt>
    <dgm:pt modelId="{D0BC9559-2965-400F-A09D-5370BA4D1522}" type="pres">
      <dgm:prSet presAssocID="{CC3CD126-8CB3-4B18-9C03-CE62964465B6}" presName="root" presStyleCnt="0">
        <dgm:presLayoutVars>
          <dgm:dir/>
          <dgm:resizeHandles val="exact"/>
        </dgm:presLayoutVars>
      </dgm:prSet>
      <dgm:spPr/>
    </dgm:pt>
    <dgm:pt modelId="{C364E577-2B5A-483D-BBC4-A9EC523B7A9A}" type="pres">
      <dgm:prSet presAssocID="{08A00317-1AA1-4754-AE1B-3531E717767E}" presName="compNode" presStyleCnt="0"/>
      <dgm:spPr/>
    </dgm:pt>
    <dgm:pt modelId="{181BF5BC-0D05-44D6-BA6D-13751C52EF60}" type="pres">
      <dgm:prSet presAssocID="{08A00317-1AA1-4754-AE1B-3531E717767E}" presName="iconBgRect" presStyleLbl="bgShp" presStyleIdx="0" presStyleCnt="3"/>
      <dgm:spPr/>
    </dgm:pt>
    <dgm:pt modelId="{B78A38C7-8C16-4656-A75C-D537E350BE45}" type="pres">
      <dgm:prSet presAssocID="{08A00317-1AA1-4754-AE1B-3531E717767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puhr 75%"/>
        </a:ext>
      </dgm:extLst>
    </dgm:pt>
    <dgm:pt modelId="{ED3CF698-5FAB-4D48-A401-6419BBD9DD67}" type="pres">
      <dgm:prSet presAssocID="{08A00317-1AA1-4754-AE1B-3531E717767E}" presName="spaceRect" presStyleCnt="0"/>
      <dgm:spPr/>
    </dgm:pt>
    <dgm:pt modelId="{7EB35AC0-8CC5-4A17-888E-6CB7E404C817}" type="pres">
      <dgm:prSet presAssocID="{08A00317-1AA1-4754-AE1B-3531E717767E}" presName="textRect" presStyleLbl="revTx" presStyleIdx="0" presStyleCnt="3">
        <dgm:presLayoutVars>
          <dgm:chMax val="1"/>
          <dgm:chPref val="1"/>
        </dgm:presLayoutVars>
      </dgm:prSet>
      <dgm:spPr/>
    </dgm:pt>
    <dgm:pt modelId="{864B5F84-9C98-4D3C-8580-64D6981ACE2F}" type="pres">
      <dgm:prSet presAssocID="{5CE4F07F-5AE2-481F-8083-2BEE7FD16546}" presName="sibTrans" presStyleCnt="0"/>
      <dgm:spPr/>
    </dgm:pt>
    <dgm:pt modelId="{9F3BE1BD-D772-43AC-A857-B3B3DB7A1FD3}" type="pres">
      <dgm:prSet presAssocID="{DA6C660C-92F5-4B51-A005-8F1E259ADFAE}" presName="compNode" presStyleCnt="0"/>
      <dgm:spPr/>
    </dgm:pt>
    <dgm:pt modelId="{2793DCD4-BA3B-4B87-A907-1C74098E9C6C}" type="pres">
      <dgm:prSet presAssocID="{DA6C660C-92F5-4B51-A005-8F1E259ADFAE}" presName="iconBgRect" presStyleLbl="bgShp" presStyleIdx="1" presStyleCnt="3"/>
      <dgm:spPr/>
    </dgm:pt>
    <dgm:pt modelId="{5631C5C3-FB93-4889-9329-5611A67BD1B2}" type="pres">
      <dgm:prSet presAssocID="{DA6C660C-92F5-4B51-A005-8F1E259ADFA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bwärtstrend-Diagramm"/>
        </a:ext>
      </dgm:extLst>
    </dgm:pt>
    <dgm:pt modelId="{B45D1F28-C736-4D2C-82A3-E1BE4C7B7573}" type="pres">
      <dgm:prSet presAssocID="{DA6C660C-92F5-4B51-A005-8F1E259ADFAE}" presName="spaceRect" presStyleCnt="0"/>
      <dgm:spPr/>
    </dgm:pt>
    <dgm:pt modelId="{0060DF67-C726-475E-97A1-7181E6DC642C}" type="pres">
      <dgm:prSet presAssocID="{DA6C660C-92F5-4B51-A005-8F1E259ADFAE}" presName="textRect" presStyleLbl="revTx" presStyleIdx="1" presStyleCnt="3">
        <dgm:presLayoutVars>
          <dgm:chMax val="1"/>
          <dgm:chPref val="1"/>
        </dgm:presLayoutVars>
      </dgm:prSet>
      <dgm:spPr/>
    </dgm:pt>
    <dgm:pt modelId="{0028B646-BF35-4662-A323-492C472C9041}" type="pres">
      <dgm:prSet presAssocID="{3052CC79-2CF0-40B0-8F2D-2E4B9D3D5400}" presName="sibTrans" presStyleCnt="0"/>
      <dgm:spPr/>
    </dgm:pt>
    <dgm:pt modelId="{2982F7BA-651B-45D1-8279-A9D10C883A3A}" type="pres">
      <dgm:prSet presAssocID="{4C3EBB8E-02D0-412B-BDD5-27374FC1E90A}" presName="compNode" presStyleCnt="0"/>
      <dgm:spPr/>
    </dgm:pt>
    <dgm:pt modelId="{100E9E42-67B1-4EA5-8DDC-2D14395511EB}" type="pres">
      <dgm:prSet presAssocID="{4C3EBB8E-02D0-412B-BDD5-27374FC1E90A}" presName="iconBgRect" presStyleLbl="bgShp" presStyleIdx="2" presStyleCnt="3"/>
      <dgm:spPr/>
    </dgm:pt>
    <dgm:pt modelId="{1EAD6B8B-67F2-46D1-9B11-36CCA330E9C1}" type="pres">
      <dgm:prSet presAssocID="{4C3EBB8E-02D0-412B-BDD5-27374FC1E90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gen"/>
        </a:ext>
      </dgm:extLst>
    </dgm:pt>
    <dgm:pt modelId="{97AEDE2A-C4CC-44E0-A3C8-6974856BB5C8}" type="pres">
      <dgm:prSet presAssocID="{4C3EBB8E-02D0-412B-BDD5-27374FC1E90A}" presName="spaceRect" presStyleCnt="0"/>
      <dgm:spPr/>
    </dgm:pt>
    <dgm:pt modelId="{57E3C9BC-1923-4BD2-AE59-2694EC4A31B5}" type="pres">
      <dgm:prSet presAssocID="{4C3EBB8E-02D0-412B-BDD5-27374FC1E90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4D5140A-251A-4093-8126-CDD300611A05}" type="presOf" srcId="{CC3CD126-8CB3-4B18-9C03-CE62964465B6}" destId="{D0BC9559-2965-400F-A09D-5370BA4D1522}" srcOrd="0" destOrd="0" presId="urn:microsoft.com/office/officeart/2018/5/layout/IconCircleLabelList"/>
    <dgm:cxn modelId="{F419DD2A-409A-45DA-9D37-1917F4E18A92}" type="presOf" srcId="{4C3EBB8E-02D0-412B-BDD5-27374FC1E90A}" destId="{57E3C9BC-1923-4BD2-AE59-2694EC4A31B5}" srcOrd="0" destOrd="0" presId="urn:microsoft.com/office/officeart/2018/5/layout/IconCircleLabelList"/>
    <dgm:cxn modelId="{8A604F65-A826-4010-B86A-D9E2489CF07A}" srcId="{CC3CD126-8CB3-4B18-9C03-CE62964465B6}" destId="{4C3EBB8E-02D0-412B-BDD5-27374FC1E90A}" srcOrd="2" destOrd="0" parTransId="{36CBDBF5-4569-43A4-B674-726C66F23398}" sibTransId="{280C5AF1-F509-4BA2-BAA3-2D3515B6DC37}"/>
    <dgm:cxn modelId="{B0B5ECA2-5E6C-4D63-A994-2543372A1240}" srcId="{CC3CD126-8CB3-4B18-9C03-CE62964465B6}" destId="{08A00317-1AA1-4754-AE1B-3531E717767E}" srcOrd="0" destOrd="0" parTransId="{EA25C56E-8707-42CC-A62C-140CD3453188}" sibTransId="{5CE4F07F-5AE2-481F-8083-2BEE7FD16546}"/>
    <dgm:cxn modelId="{184511BE-6108-47BA-9374-D138E795147E}" srcId="{CC3CD126-8CB3-4B18-9C03-CE62964465B6}" destId="{DA6C660C-92F5-4B51-A005-8F1E259ADFAE}" srcOrd="1" destOrd="0" parTransId="{C134DFA3-9457-4648-8447-D67A0AAFA3C8}" sibTransId="{3052CC79-2CF0-40B0-8F2D-2E4B9D3D5400}"/>
    <dgm:cxn modelId="{BA8B51CC-F0BC-43DE-BFD7-6A7408F2F951}" type="presOf" srcId="{DA6C660C-92F5-4B51-A005-8F1E259ADFAE}" destId="{0060DF67-C726-475E-97A1-7181E6DC642C}" srcOrd="0" destOrd="0" presId="urn:microsoft.com/office/officeart/2018/5/layout/IconCircleLabelList"/>
    <dgm:cxn modelId="{D65B47F3-7A03-4563-AA29-810CBC9BFE75}" type="presOf" srcId="{08A00317-1AA1-4754-AE1B-3531E717767E}" destId="{7EB35AC0-8CC5-4A17-888E-6CB7E404C817}" srcOrd="0" destOrd="0" presId="urn:microsoft.com/office/officeart/2018/5/layout/IconCircleLabelList"/>
    <dgm:cxn modelId="{37AED94A-E6EB-48D3-B629-5CD2D27C514E}" type="presParOf" srcId="{D0BC9559-2965-400F-A09D-5370BA4D1522}" destId="{C364E577-2B5A-483D-BBC4-A9EC523B7A9A}" srcOrd="0" destOrd="0" presId="urn:microsoft.com/office/officeart/2018/5/layout/IconCircleLabelList"/>
    <dgm:cxn modelId="{C5E247D5-0FFB-4578-B320-4BAD1760954C}" type="presParOf" srcId="{C364E577-2B5A-483D-BBC4-A9EC523B7A9A}" destId="{181BF5BC-0D05-44D6-BA6D-13751C52EF60}" srcOrd="0" destOrd="0" presId="urn:microsoft.com/office/officeart/2018/5/layout/IconCircleLabelList"/>
    <dgm:cxn modelId="{DC78A44B-F563-49C3-B707-67E65A039CC0}" type="presParOf" srcId="{C364E577-2B5A-483D-BBC4-A9EC523B7A9A}" destId="{B78A38C7-8C16-4656-A75C-D537E350BE45}" srcOrd="1" destOrd="0" presId="urn:microsoft.com/office/officeart/2018/5/layout/IconCircleLabelList"/>
    <dgm:cxn modelId="{9B41FEE0-8816-4369-B21D-E97E6D1DF802}" type="presParOf" srcId="{C364E577-2B5A-483D-BBC4-A9EC523B7A9A}" destId="{ED3CF698-5FAB-4D48-A401-6419BBD9DD67}" srcOrd="2" destOrd="0" presId="urn:microsoft.com/office/officeart/2018/5/layout/IconCircleLabelList"/>
    <dgm:cxn modelId="{1E8B13C6-C05D-411A-AF55-9EF13732B1BB}" type="presParOf" srcId="{C364E577-2B5A-483D-BBC4-A9EC523B7A9A}" destId="{7EB35AC0-8CC5-4A17-888E-6CB7E404C817}" srcOrd="3" destOrd="0" presId="urn:microsoft.com/office/officeart/2018/5/layout/IconCircleLabelList"/>
    <dgm:cxn modelId="{F386D35F-F352-411D-A0EA-05776CE3BB8E}" type="presParOf" srcId="{D0BC9559-2965-400F-A09D-5370BA4D1522}" destId="{864B5F84-9C98-4D3C-8580-64D6981ACE2F}" srcOrd="1" destOrd="0" presId="urn:microsoft.com/office/officeart/2018/5/layout/IconCircleLabelList"/>
    <dgm:cxn modelId="{C50CAC73-2C83-4472-A622-76BEAD890722}" type="presParOf" srcId="{D0BC9559-2965-400F-A09D-5370BA4D1522}" destId="{9F3BE1BD-D772-43AC-A857-B3B3DB7A1FD3}" srcOrd="2" destOrd="0" presId="urn:microsoft.com/office/officeart/2018/5/layout/IconCircleLabelList"/>
    <dgm:cxn modelId="{C4A22907-0ECE-4D5F-B3F5-D4B9BF11EDBB}" type="presParOf" srcId="{9F3BE1BD-D772-43AC-A857-B3B3DB7A1FD3}" destId="{2793DCD4-BA3B-4B87-A907-1C74098E9C6C}" srcOrd="0" destOrd="0" presId="urn:microsoft.com/office/officeart/2018/5/layout/IconCircleLabelList"/>
    <dgm:cxn modelId="{0DA679D1-9A63-4195-8F9C-3E7A7058AE32}" type="presParOf" srcId="{9F3BE1BD-D772-43AC-A857-B3B3DB7A1FD3}" destId="{5631C5C3-FB93-4889-9329-5611A67BD1B2}" srcOrd="1" destOrd="0" presId="urn:microsoft.com/office/officeart/2018/5/layout/IconCircleLabelList"/>
    <dgm:cxn modelId="{00F74B0F-1527-48A1-94BA-C481E8334C21}" type="presParOf" srcId="{9F3BE1BD-D772-43AC-A857-B3B3DB7A1FD3}" destId="{B45D1F28-C736-4D2C-82A3-E1BE4C7B7573}" srcOrd="2" destOrd="0" presId="urn:microsoft.com/office/officeart/2018/5/layout/IconCircleLabelList"/>
    <dgm:cxn modelId="{9D76CA13-664D-47D5-8CBA-BBB3B9221D01}" type="presParOf" srcId="{9F3BE1BD-D772-43AC-A857-B3B3DB7A1FD3}" destId="{0060DF67-C726-475E-97A1-7181E6DC642C}" srcOrd="3" destOrd="0" presId="urn:microsoft.com/office/officeart/2018/5/layout/IconCircleLabelList"/>
    <dgm:cxn modelId="{B037D9BD-08F7-4765-8364-E82F79327B64}" type="presParOf" srcId="{D0BC9559-2965-400F-A09D-5370BA4D1522}" destId="{0028B646-BF35-4662-A323-492C472C9041}" srcOrd="3" destOrd="0" presId="urn:microsoft.com/office/officeart/2018/5/layout/IconCircleLabelList"/>
    <dgm:cxn modelId="{DE4F63CD-25D0-4E11-9A74-5E2635D30ADE}" type="presParOf" srcId="{D0BC9559-2965-400F-A09D-5370BA4D1522}" destId="{2982F7BA-651B-45D1-8279-A9D10C883A3A}" srcOrd="4" destOrd="0" presId="urn:microsoft.com/office/officeart/2018/5/layout/IconCircleLabelList"/>
    <dgm:cxn modelId="{6AD47059-4F46-4C9B-AE2D-8DD4DCDA641B}" type="presParOf" srcId="{2982F7BA-651B-45D1-8279-A9D10C883A3A}" destId="{100E9E42-67B1-4EA5-8DDC-2D14395511EB}" srcOrd="0" destOrd="0" presId="urn:microsoft.com/office/officeart/2018/5/layout/IconCircleLabelList"/>
    <dgm:cxn modelId="{6F904593-F59A-4C21-8C71-DC5599E54154}" type="presParOf" srcId="{2982F7BA-651B-45D1-8279-A9D10C883A3A}" destId="{1EAD6B8B-67F2-46D1-9B11-36CCA330E9C1}" srcOrd="1" destOrd="0" presId="urn:microsoft.com/office/officeart/2018/5/layout/IconCircleLabelList"/>
    <dgm:cxn modelId="{D5F1E44C-C527-411F-B1BE-C5E53179D0A6}" type="presParOf" srcId="{2982F7BA-651B-45D1-8279-A9D10C883A3A}" destId="{97AEDE2A-C4CC-44E0-A3C8-6974856BB5C8}" srcOrd="2" destOrd="0" presId="urn:microsoft.com/office/officeart/2018/5/layout/IconCircleLabelList"/>
    <dgm:cxn modelId="{674F9EC7-CF7D-4D6F-81DA-738F85F2F023}" type="presParOf" srcId="{2982F7BA-651B-45D1-8279-A9D10C883A3A}" destId="{57E3C9BC-1923-4BD2-AE59-2694EC4A31B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1BF5BC-0D05-44D6-BA6D-13751C52EF60}">
      <dsp:nvSpPr>
        <dsp:cNvPr id="0" name=""/>
        <dsp:cNvSpPr/>
      </dsp:nvSpPr>
      <dsp:spPr>
        <a:xfrm>
          <a:off x="708743" y="465668"/>
          <a:ext cx="2058750" cy="205875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A38C7-8C16-4656-A75C-D537E350BE45}">
      <dsp:nvSpPr>
        <dsp:cNvPr id="0" name=""/>
        <dsp:cNvSpPr/>
      </dsp:nvSpPr>
      <dsp:spPr>
        <a:xfrm>
          <a:off x="1147493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35AC0-8CC5-4A17-888E-6CB7E404C817}">
      <dsp:nvSpPr>
        <dsp:cNvPr id="0" name=""/>
        <dsp:cNvSpPr/>
      </dsp:nvSpPr>
      <dsp:spPr>
        <a:xfrm>
          <a:off x="50618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More time for decision making, with the same amount of information -&gt; consequence?</a:t>
          </a:r>
          <a:endParaRPr lang="en-US" sz="1500" kern="1200"/>
        </a:p>
      </dsp:txBody>
      <dsp:txXfrm>
        <a:off x="50618" y="3165669"/>
        <a:ext cx="3375000" cy="720000"/>
      </dsp:txXfrm>
    </dsp:sp>
    <dsp:sp modelId="{2793DCD4-BA3B-4B87-A907-1C74098E9C6C}">
      <dsp:nvSpPr>
        <dsp:cNvPr id="0" name=""/>
        <dsp:cNvSpPr/>
      </dsp:nvSpPr>
      <dsp:spPr>
        <a:xfrm>
          <a:off x="4674368" y="465668"/>
          <a:ext cx="2058750" cy="205875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31C5C3-FB93-4889-9329-5611A67BD1B2}">
      <dsp:nvSpPr>
        <dsp:cNvPr id="0" name=""/>
        <dsp:cNvSpPr/>
      </dsp:nvSpPr>
      <dsp:spPr>
        <a:xfrm>
          <a:off x="5113118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0DF67-C726-475E-97A1-7181E6DC642C}">
      <dsp:nvSpPr>
        <dsp:cNvPr id="0" name=""/>
        <dsp:cNvSpPr/>
      </dsp:nvSpPr>
      <dsp:spPr>
        <a:xfrm>
          <a:off x="4016243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/>
            <a:t>Drift diffusion: 1 process, 2 boundaries? 2 processes, 2 boundaries? 1 process, 1 boundary? </a:t>
          </a:r>
          <a:endParaRPr lang="en-US" sz="1500" kern="1200" dirty="0"/>
        </a:p>
      </dsp:txBody>
      <dsp:txXfrm>
        <a:off x="4016243" y="3165669"/>
        <a:ext cx="3375000" cy="720000"/>
      </dsp:txXfrm>
    </dsp:sp>
    <dsp:sp modelId="{100E9E42-67B1-4EA5-8DDC-2D14395511EB}">
      <dsp:nvSpPr>
        <dsp:cNvPr id="0" name=""/>
        <dsp:cNvSpPr/>
      </dsp:nvSpPr>
      <dsp:spPr>
        <a:xfrm>
          <a:off x="8639993" y="465668"/>
          <a:ext cx="2058750" cy="205875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D6B8B-67F2-46D1-9B11-36CCA330E9C1}">
      <dsp:nvSpPr>
        <dsp:cNvPr id="0" name=""/>
        <dsp:cNvSpPr/>
      </dsp:nvSpPr>
      <dsp:spPr>
        <a:xfrm>
          <a:off x="9078743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3C9BC-1923-4BD2-AE59-2694EC4A31B5}">
      <dsp:nvSpPr>
        <dsp:cNvPr id="0" name=""/>
        <dsp:cNvSpPr/>
      </dsp:nvSpPr>
      <dsp:spPr>
        <a:xfrm>
          <a:off x="7981868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Eye movements vs hand movements -&gt; which saccades are relevant?</a:t>
          </a:r>
          <a:endParaRPr lang="en-US" sz="1500" kern="1200"/>
        </a:p>
      </dsp:txBody>
      <dsp:txXfrm>
        <a:off x="7981868" y="3165669"/>
        <a:ext cx="337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A2AA6-AD3A-463F-BA9E-06D75F535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0B4082-E621-48BF-B056-114499283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4210D5-0FEE-4E92-BA26-8525F07E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1886-85B9-4F72-9F62-082936EB985A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F468B6-AA67-4293-AD6E-DCF1D688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D39881-6CC4-47D8-947B-40C18AD1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01A3-5E09-4EA5-96F5-4E1CBC2AD8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9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F67AF-C0F4-4135-B7E5-C6D7F0E1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8233B1-000B-483C-8F5D-9F5E49C68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1CD445-F424-49C0-A4D0-CF8578F0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1886-85B9-4F72-9F62-082936EB985A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CD75F3-8B99-4608-8435-35A66351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E491D1-859D-41E0-8C43-F6BC5393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01A3-5E09-4EA5-96F5-4E1CBC2AD8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28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2F76F11-2EE1-46A7-9272-AA618C19D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F90815-AF9A-4C4F-A813-609E5D1FC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E417F7-63CA-4DFC-B970-3E383BFA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1886-85B9-4F72-9F62-082936EB985A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B33B58-E3A3-4E2B-8500-CBB19415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A419B6-D0BF-4EE2-9767-BFD64067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01A3-5E09-4EA5-96F5-4E1CBC2AD8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63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00CCA8-2550-4D00-96AB-01729B58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B420A0-C6C0-4816-A821-147CF48D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8AE75C-ADB8-47FB-AC0F-518EC72F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1886-85B9-4F72-9F62-082936EB985A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E907EF-FA87-4891-8960-6B5354683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C4E9C6-A0B8-46FC-B41E-441AF90F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01A3-5E09-4EA5-96F5-4E1CBC2AD8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40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08AF2-FAA2-402B-A3DA-3E0D70C2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D7B44A-4682-462F-8D2F-89F5B3E1C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01C6F3-27BF-4665-B35E-61D42B06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1886-85B9-4F72-9F62-082936EB985A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64242E-E8BD-4973-8DDD-EE229801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5151BF-7AD9-41A0-923A-BC6DBE9E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01A3-5E09-4EA5-96F5-4E1CBC2AD8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70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93413-752A-4568-8F21-34E7048C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94E1DC-E626-45F6-BD2C-E1C898914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EEFA10-00B5-42D6-9F79-744F6B53C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E9D979-1ED4-402E-AA7C-C28A5D45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1886-85B9-4F72-9F62-082936EB985A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0DFB3D-8BA1-4FB3-9D4A-9DF687EE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5953F4-4A63-43D7-9A44-64D08900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01A3-5E09-4EA5-96F5-4E1CBC2AD8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0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45FD1B-8793-4078-B437-E8F00296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CD7659-523F-41F9-AAB5-D9E507127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C16F0B-0D3D-4A64-BE1B-B274FA229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43B52D-7E54-49D9-BC62-D69587382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0C281AF-5D5C-406D-B749-9136C8520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D9D6828-8283-405D-9E89-725390B3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1886-85B9-4F72-9F62-082936EB985A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91C82A5-AF60-4695-984F-FA2EF39E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44B78C-EC8D-4746-B66D-EDDEA975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01A3-5E09-4EA5-96F5-4E1CBC2AD8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1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D929C-E66E-49F1-8720-88BE6652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2FE026-2AB4-498C-9198-032733A5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1886-85B9-4F72-9F62-082936EB985A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45855A-3AB2-4971-9C3D-98003A54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9F9C21-76FC-477F-BAB8-71D89955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01A3-5E09-4EA5-96F5-4E1CBC2AD8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18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ECB159-7E54-45F1-A752-8EDD943A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1886-85B9-4F72-9F62-082936EB985A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3D862E7-7001-475C-A5F2-CF0023571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C41A53-A9F6-427E-89AC-30D925AB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01A3-5E09-4EA5-96F5-4E1CBC2AD8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97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E59B5-4E8D-4887-85DF-01627B98E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04FD18-783F-445A-A4C0-2903B20C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4755B3-4CC9-4A57-84B6-DC2465FF6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771949-9F3E-4904-AE9F-2ED07BC5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1886-85B9-4F72-9F62-082936EB985A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4582E1-45EE-456D-B84C-3D745110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DEA902-95D8-4341-80E2-6E576381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01A3-5E09-4EA5-96F5-4E1CBC2AD8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98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2403E-BD38-495D-A630-161A79FCF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B2B73E-5FB5-48F9-9601-B2169F377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901059-AD51-434B-AF4F-286DFFF8B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2DB609-7287-4B24-9EE9-BF841DFD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1886-85B9-4F72-9F62-082936EB985A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71103F-0EDA-4B14-8EB9-55D50264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FB8711-6433-43F4-9DE3-BA3850EA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01A3-5E09-4EA5-96F5-4E1CBC2AD8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2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4F0696C-D759-45B6-87EE-3AF804D4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48DBFC-5ECE-4C21-88E3-663BAA50F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9DB181-4819-4E73-846F-C07A7ACE1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61886-85B9-4F72-9F62-082936EB985A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6A3452-9081-4C4D-A749-4CEB0CE96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27461E-F359-4453-B61F-A959AB06E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F01A3-5E09-4EA5-96F5-4E1CBC2AD8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29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8B2C62-F26E-4B29-AFAB-B6F31AA2B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GB" sz="6600" dirty="0"/>
              <a:t>Decision making for movements under uncertainty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55E476-97E9-4C0D-B700-7182A5034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r>
              <a:rPr lang="en-GB" dirty="0"/>
              <a:t>Clara Kuper, PhD Student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3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30FA5-48DD-4461-B9DF-6EED9047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624"/>
            <a:ext cx="10515600" cy="1325563"/>
          </a:xfrm>
        </p:spPr>
        <p:txBody>
          <a:bodyPr/>
          <a:lstStyle/>
          <a:p>
            <a:r>
              <a:rPr lang="en-GB" dirty="0"/>
              <a:t>Paradigm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6DD9A009-C549-4FA9-A44A-9E4DB1AE8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07" y="2679517"/>
            <a:ext cx="11673986" cy="2471198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BEE82CD-2241-4FC3-AF19-0071D2566CED}"/>
              </a:ext>
            </a:extLst>
          </p:cNvPr>
          <p:cNvSpPr txBox="1"/>
          <p:nvPr/>
        </p:nvSpPr>
        <p:spPr>
          <a:xfrm>
            <a:off x="1148311" y="5215521"/>
            <a:ext cx="1020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Fixation</a:t>
            </a:r>
          </a:p>
          <a:p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5E9D89F-12E4-4F84-A9ED-A702840E417D}"/>
              </a:ext>
            </a:extLst>
          </p:cNvPr>
          <p:cNvSpPr txBox="1"/>
          <p:nvPr/>
        </p:nvSpPr>
        <p:spPr>
          <a:xfrm>
            <a:off x="3647975" y="5212545"/>
            <a:ext cx="2518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Start Signal</a:t>
            </a:r>
          </a:p>
          <a:p>
            <a:endParaRPr lang="en-GB" dirty="0"/>
          </a:p>
          <a:p>
            <a:r>
              <a:rPr lang="en-GB" dirty="0"/>
              <a:t>Attacker moves</a:t>
            </a:r>
          </a:p>
          <a:p>
            <a:r>
              <a:rPr lang="en-GB" dirty="0"/>
              <a:t>New targets appear along goal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4FF53E4-FC5F-4549-BC92-3351199C81F4}"/>
              </a:ext>
            </a:extLst>
          </p:cNvPr>
          <p:cNvSpPr txBox="1"/>
          <p:nvPr/>
        </p:nvSpPr>
        <p:spPr>
          <a:xfrm>
            <a:off x="6754760" y="5209569"/>
            <a:ext cx="2090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Go/ No-Go Decision</a:t>
            </a:r>
          </a:p>
          <a:p>
            <a:endParaRPr lang="en-GB" dirty="0"/>
          </a:p>
          <a:p>
            <a:r>
              <a:rPr lang="en-GB" dirty="0"/>
              <a:t>Latest point to start hand movement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81B2F6B-7AD9-4C76-87A7-363255B183D1}"/>
              </a:ext>
            </a:extLst>
          </p:cNvPr>
          <p:cNvSpPr txBox="1"/>
          <p:nvPr/>
        </p:nvSpPr>
        <p:spPr>
          <a:xfrm>
            <a:off x="9894772" y="5141090"/>
            <a:ext cx="1353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Intercept with Goal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29825F4-C487-474E-A4A9-49D6316630CC}"/>
              </a:ext>
            </a:extLst>
          </p:cNvPr>
          <p:cNvCxnSpPr>
            <a:cxnSpLocks/>
          </p:cNvCxnSpPr>
          <p:nvPr/>
        </p:nvCxnSpPr>
        <p:spPr>
          <a:xfrm>
            <a:off x="259007" y="2338941"/>
            <a:ext cx="115704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459F9E81-CDE2-40D9-ABF3-BFA95C882B18}"/>
              </a:ext>
            </a:extLst>
          </p:cNvPr>
          <p:cNvSpPr txBox="1"/>
          <p:nvPr/>
        </p:nvSpPr>
        <p:spPr>
          <a:xfrm>
            <a:off x="3156212" y="189517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</a:t>
            </a:r>
            <a:r>
              <a:rPr lang="en-GB" dirty="0" err="1"/>
              <a:t>ms</a:t>
            </a:r>
            <a:endParaRPr lang="en-GB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890E6F0-7A65-4671-B6BE-76749D7E5159}"/>
              </a:ext>
            </a:extLst>
          </p:cNvPr>
          <p:cNvSpPr txBox="1"/>
          <p:nvPr/>
        </p:nvSpPr>
        <p:spPr>
          <a:xfrm>
            <a:off x="324781" y="1903198"/>
            <a:ext cx="165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-750 to -500 </a:t>
            </a:r>
            <a:r>
              <a:rPr lang="en-GB" dirty="0" err="1"/>
              <a:t>ms</a:t>
            </a:r>
            <a:endParaRPr lang="en-GB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F28C845-820D-411F-8FAB-A8D06158568A}"/>
              </a:ext>
            </a:extLst>
          </p:cNvPr>
          <p:cNvSpPr txBox="1"/>
          <p:nvPr/>
        </p:nvSpPr>
        <p:spPr>
          <a:xfrm>
            <a:off x="10306202" y="1912822"/>
            <a:ext cx="163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500 to 2000 </a:t>
            </a:r>
            <a:r>
              <a:rPr lang="en-GB" dirty="0" err="1"/>
              <a:t>ms</a:t>
            </a:r>
            <a:endParaRPr lang="en-GB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201B46B-2F98-40D0-866A-8996D4125C09}"/>
              </a:ext>
            </a:extLst>
          </p:cNvPr>
          <p:cNvSpPr/>
          <p:nvPr/>
        </p:nvSpPr>
        <p:spPr>
          <a:xfrm>
            <a:off x="3859729" y="1962553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A5E4B56-6109-4CE0-AF89-293C7C7505C6}"/>
              </a:ext>
            </a:extLst>
          </p:cNvPr>
          <p:cNvSpPr/>
          <p:nvPr/>
        </p:nvSpPr>
        <p:spPr>
          <a:xfrm>
            <a:off x="4522268" y="1960948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0462065-3D12-47F3-82A5-B1A0FC5C9033}"/>
              </a:ext>
            </a:extLst>
          </p:cNvPr>
          <p:cNvSpPr/>
          <p:nvPr/>
        </p:nvSpPr>
        <p:spPr>
          <a:xfrm>
            <a:off x="5194432" y="1959343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7AFF00B4-1F39-4779-AF0A-A85A4A507AF2}"/>
              </a:ext>
            </a:extLst>
          </p:cNvPr>
          <p:cNvSpPr/>
          <p:nvPr/>
        </p:nvSpPr>
        <p:spPr>
          <a:xfrm>
            <a:off x="5866596" y="1957738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86D2388-9846-460A-A12D-20EEF2D37763}"/>
              </a:ext>
            </a:extLst>
          </p:cNvPr>
          <p:cNvSpPr/>
          <p:nvPr/>
        </p:nvSpPr>
        <p:spPr>
          <a:xfrm>
            <a:off x="6538760" y="1956133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6546409-EADD-47BA-A3BF-12F3F7CB0E31}"/>
              </a:ext>
            </a:extLst>
          </p:cNvPr>
          <p:cNvSpPr/>
          <p:nvPr/>
        </p:nvSpPr>
        <p:spPr>
          <a:xfrm>
            <a:off x="7210924" y="1954528"/>
            <a:ext cx="216000" cy="21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8803E968-C5CD-4E58-A1EB-01EA76425ED4}"/>
              </a:ext>
            </a:extLst>
          </p:cNvPr>
          <p:cNvSpPr/>
          <p:nvPr/>
        </p:nvSpPr>
        <p:spPr>
          <a:xfrm>
            <a:off x="7883088" y="1952923"/>
            <a:ext cx="216000" cy="21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5DF03503-FA1D-4F29-9F56-C15E5F25FEA7}"/>
              </a:ext>
            </a:extLst>
          </p:cNvPr>
          <p:cNvSpPr/>
          <p:nvPr/>
        </p:nvSpPr>
        <p:spPr>
          <a:xfrm>
            <a:off x="8555252" y="1951318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2A5BF30-5C2C-41DE-91E7-493A5A7979B3}"/>
              </a:ext>
            </a:extLst>
          </p:cNvPr>
          <p:cNvSpPr/>
          <p:nvPr/>
        </p:nvSpPr>
        <p:spPr>
          <a:xfrm>
            <a:off x="9227416" y="1949713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ECAE1BD-6750-49DE-A991-4A5051B26FA5}"/>
              </a:ext>
            </a:extLst>
          </p:cNvPr>
          <p:cNvSpPr/>
          <p:nvPr/>
        </p:nvSpPr>
        <p:spPr>
          <a:xfrm>
            <a:off x="9899580" y="1948108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7E2FD48-636B-48AA-BF85-143E257311A8}"/>
              </a:ext>
            </a:extLst>
          </p:cNvPr>
          <p:cNvSpPr txBox="1"/>
          <p:nvPr/>
        </p:nvSpPr>
        <p:spPr>
          <a:xfrm>
            <a:off x="6888299" y="1884282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250 - 1750  </a:t>
            </a:r>
            <a:r>
              <a:rPr lang="en-GB" dirty="0" err="1"/>
              <a:t>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54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FF001A-CBA7-453C-8B5E-84B5BFDAB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12759"/>
            <a:ext cx="5157787" cy="823912"/>
          </a:xfrm>
        </p:spPr>
        <p:txBody>
          <a:bodyPr/>
          <a:lstStyle/>
          <a:p>
            <a:r>
              <a:rPr lang="en-GB" dirty="0"/>
              <a:t>Easy Trials	</a:t>
            </a:r>
          </a:p>
        </p:txBody>
      </p:sp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F014279C-986A-4381-ACFC-11ABB62375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68" y="1923197"/>
            <a:ext cx="4596092" cy="1386339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834937-9744-48BF-8398-8A21B53F3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612759"/>
            <a:ext cx="5183188" cy="823912"/>
          </a:xfrm>
        </p:spPr>
        <p:txBody>
          <a:bodyPr/>
          <a:lstStyle/>
          <a:p>
            <a:r>
              <a:rPr lang="en-GB" dirty="0"/>
              <a:t>Hard Trials</a:t>
            </a:r>
          </a:p>
        </p:txBody>
      </p:sp>
      <p:pic>
        <p:nvPicPr>
          <p:cNvPr id="10" name="Inhaltsplatzhalter 9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C8D8C572-71C7-4980-B328-E68BCCB5C6C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80" y="1913572"/>
            <a:ext cx="4596092" cy="1386339"/>
          </a:xfr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2480CAB-F748-481E-BF43-F830C5C005E9}"/>
              </a:ext>
            </a:extLst>
          </p:cNvPr>
          <p:cNvSpPr txBox="1"/>
          <p:nvPr/>
        </p:nvSpPr>
        <p:spPr>
          <a:xfrm>
            <a:off x="668768" y="3686474"/>
            <a:ext cx="99412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Randomly interleaved trials: </a:t>
            </a:r>
          </a:p>
          <a:p>
            <a:r>
              <a:rPr lang="en-GB" dirty="0"/>
              <a:t>1.0 </a:t>
            </a:r>
            <a:r>
              <a:rPr lang="en-GB" dirty="0" err="1"/>
              <a:t>dva</a:t>
            </a:r>
            <a:r>
              <a:rPr lang="en-GB" dirty="0"/>
              <a:t> (easiest) to 0.05 </a:t>
            </a:r>
            <a:r>
              <a:rPr lang="en-GB" dirty="0" err="1"/>
              <a:t>dva</a:t>
            </a:r>
            <a:r>
              <a:rPr lang="en-GB" dirty="0"/>
              <a:t> (hardest)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Blocks: </a:t>
            </a:r>
          </a:p>
          <a:p>
            <a:r>
              <a:rPr lang="en-GB" dirty="0"/>
              <a:t>0.5 </a:t>
            </a:r>
            <a:r>
              <a:rPr lang="en-GB" dirty="0" err="1"/>
              <a:t>ms</a:t>
            </a:r>
            <a:r>
              <a:rPr lang="en-GB" dirty="0"/>
              <a:t> to 2 sec flight time </a:t>
            </a:r>
          </a:p>
          <a:p>
            <a:r>
              <a:rPr lang="en-GB" dirty="0"/>
              <a:t>(more time to execute the movement, the number of presented targets is equal)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874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CC102BC5-F135-4D2B-9FCE-2257A5AA0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871"/>
          <a:stretch/>
        </p:blipFill>
        <p:spPr>
          <a:xfrm>
            <a:off x="5605328" y="46637"/>
            <a:ext cx="2889792" cy="222957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6C8E9B5-B1A5-4D96-A982-860E79C267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62" r="51818" b="1764"/>
          <a:stretch/>
        </p:blipFill>
        <p:spPr>
          <a:xfrm>
            <a:off x="5517945" y="2276214"/>
            <a:ext cx="2977176" cy="210069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3CBBB7B-A8F6-4B5A-8FEF-2EDEC4DD53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90" r="51786" b="7835"/>
          <a:stretch/>
        </p:blipFill>
        <p:spPr>
          <a:xfrm>
            <a:off x="5462149" y="4453309"/>
            <a:ext cx="3032971" cy="21209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60FB1DA8-A9F7-4D7E-831B-4BE046E5C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9732" y="55836"/>
            <a:ext cx="2971180" cy="2267206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D480CB0E-6652-4AEF-8825-090A3781DB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851"/>
          <a:stretch/>
        </p:blipFill>
        <p:spPr>
          <a:xfrm>
            <a:off x="9075704" y="2254947"/>
            <a:ext cx="2971179" cy="2178023"/>
          </a:xfrm>
          <a:prstGeom prst="rect">
            <a:avLst/>
          </a:prstGeom>
        </p:spPr>
      </p:pic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52E0594C-C36E-4D5C-9B07-B4C443A25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330820"/>
            <a:ext cx="5157787" cy="823912"/>
          </a:xfrm>
        </p:spPr>
        <p:txBody>
          <a:bodyPr>
            <a:normAutofit/>
          </a:bodyPr>
          <a:lstStyle/>
          <a:p>
            <a:r>
              <a:rPr lang="en-GB" sz="2800" dirty="0"/>
              <a:t>Certainty about the location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4DC8922C-553D-4ACA-B3A0-215FD536A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1290054"/>
            <a:ext cx="4471480" cy="4899610"/>
          </a:xfrm>
        </p:spPr>
        <p:txBody>
          <a:bodyPr/>
          <a:lstStyle/>
          <a:p>
            <a:r>
              <a:rPr lang="en-GB" dirty="0"/>
              <a:t>The probability of the attacker being inside the goal can be calculated.</a:t>
            </a:r>
          </a:p>
          <a:p>
            <a:pPr marL="0" indent="0">
              <a:buNone/>
            </a:pPr>
            <a:r>
              <a:rPr lang="en-GB" dirty="0"/>
              <a:t>      -&gt;  cumulative uniform 	distribution </a:t>
            </a:r>
          </a:p>
          <a:p>
            <a:endParaRPr lang="en-GB" dirty="0"/>
          </a:p>
          <a:p>
            <a:r>
              <a:rPr lang="en-GB" dirty="0"/>
              <a:t>Probability changes rapidly</a:t>
            </a:r>
          </a:p>
          <a:p>
            <a:endParaRPr lang="en-GB" dirty="0"/>
          </a:p>
          <a:p>
            <a:r>
              <a:rPr lang="en-GB" dirty="0"/>
              <a:t>Timepoint of change depends on separation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3728C02-1211-49E3-B175-F8A5AF37A776}"/>
              </a:ext>
            </a:extLst>
          </p:cNvPr>
          <p:cNvSpPr txBox="1"/>
          <p:nvPr/>
        </p:nvSpPr>
        <p:spPr>
          <a:xfrm>
            <a:off x="10821519" y="181958"/>
            <a:ext cx="97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0.05 </a:t>
            </a:r>
            <a:r>
              <a:rPr lang="en-GB" dirty="0" err="1"/>
              <a:t>dva</a:t>
            </a:r>
            <a:endParaRPr lang="en-GB" dirty="0"/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7A7871E3-9019-494A-A548-8407BBA281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0510" y="4380156"/>
            <a:ext cx="2945247" cy="2267205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56C82574-8916-4E63-87EE-E9A3BB764501}"/>
              </a:ext>
            </a:extLst>
          </p:cNvPr>
          <p:cNvSpPr txBox="1"/>
          <p:nvPr/>
        </p:nvSpPr>
        <p:spPr>
          <a:xfrm>
            <a:off x="10646755" y="2323042"/>
            <a:ext cx="11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1.025 </a:t>
            </a:r>
            <a:r>
              <a:rPr lang="en-GB" dirty="0" err="1"/>
              <a:t>dva</a:t>
            </a:r>
            <a:endParaRPr lang="en-GB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50ACCC2-F4D1-4663-B353-BBF214F0E418}"/>
              </a:ext>
            </a:extLst>
          </p:cNvPr>
          <p:cNvSpPr txBox="1"/>
          <p:nvPr/>
        </p:nvSpPr>
        <p:spPr>
          <a:xfrm>
            <a:off x="11069251" y="4503825"/>
            <a:ext cx="84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 </a:t>
            </a:r>
            <a:r>
              <a:rPr lang="en-GB" dirty="0" err="1"/>
              <a:t>dva</a:t>
            </a:r>
            <a:endParaRPr lang="en-GB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C744F3F-21E5-497B-80A2-B15258E48DF6}"/>
              </a:ext>
            </a:extLst>
          </p:cNvPr>
          <p:cNvSpPr txBox="1"/>
          <p:nvPr/>
        </p:nvSpPr>
        <p:spPr>
          <a:xfrm flipH="1">
            <a:off x="7771817" y="6488668"/>
            <a:ext cx="233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 presented targets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C337938-E5F5-4150-902D-C4AB5B3390D0}"/>
              </a:ext>
            </a:extLst>
          </p:cNvPr>
          <p:cNvSpPr txBox="1"/>
          <p:nvPr/>
        </p:nvSpPr>
        <p:spPr>
          <a:xfrm rot="16200000">
            <a:off x="4313112" y="2913104"/>
            <a:ext cx="221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Probabilty</a:t>
            </a:r>
            <a:r>
              <a:rPr lang="en-GB" dirty="0"/>
              <a:t> of a hit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B295CFA-8DF0-431A-B114-FCBCF9781E35}"/>
              </a:ext>
            </a:extLst>
          </p:cNvPr>
          <p:cNvSpPr txBox="1"/>
          <p:nvPr/>
        </p:nvSpPr>
        <p:spPr>
          <a:xfrm rot="16200000">
            <a:off x="6551944" y="2881231"/>
            <a:ext cx="464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Mean probability collapsed over go/no-go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FD56859-068E-4FE0-94B5-BACBDAC9237C}"/>
              </a:ext>
            </a:extLst>
          </p:cNvPr>
          <p:cNvSpPr txBox="1"/>
          <p:nvPr/>
        </p:nvSpPr>
        <p:spPr>
          <a:xfrm>
            <a:off x="7551351" y="4491125"/>
            <a:ext cx="843233" cy="369332"/>
          </a:xfrm>
          <a:prstGeom prst="rect">
            <a:avLst/>
          </a:prstGeom>
          <a:solidFill>
            <a:srgbClr val="FFFFFF">
              <a:alpha val="45098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2 </a:t>
            </a:r>
            <a:r>
              <a:rPr lang="en-GB" dirty="0" err="1"/>
              <a:t>dva</a:t>
            </a:r>
            <a:endParaRPr lang="en-GB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C2CFE7A4-BAC5-48AE-8D2D-2ECC4002952D}"/>
              </a:ext>
            </a:extLst>
          </p:cNvPr>
          <p:cNvSpPr txBox="1"/>
          <p:nvPr/>
        </p:nvSpPr>
        <p:spPr>
          <a:xfrm>
            <a:off x="7293955" y="2284942"/>
            <a:ext cx="1146943" cy="369332"/>
          </a:xfrm>
          <a:prstGeom prst="rect">
            <a:avLst/>
          </a:prstGeom>
          <a:solidFill>
            <a:srgbClr val="FFFFFF">
              <a:alpha val="45098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1.025 </a:t>
            </a:r>
            <a:r>
              <a:rPr lang="en-GB" dirty="0" err="1"/>
              <a:t>dva</a:t>
            </a:r>
            <a:endParaRPr lang="en-GB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1DE888B-BE42-4E7A-8C66-54835497C423}"/>
              </a:ext>
            </a:extLst>
          </p:cNvPr>
          <p:cNvSpPr txBox="1"/>
          <p:nvPr/>
        </p:nvSpPr>
        <p:spPr>
          <a:xfrm>
            <a:off x="7468719" y="194658"/>
            <a:ext cx="97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0.05 </a:t>
            </a:r>
            <a:r>
              <a:rPr lang="en-GB" dirty="0" err="1"/>
              <a:t>dva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396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B8776-ED14-4B93-9780-531F39BF2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making models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56482D5-E1DD-4AFC-A02B-77B49D485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83" y="1533556"/>
            <a:ext cx="10515600" cy="262445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31637A0-E091-4505-848C-7F8BA10390BB}"/>
              </a:ext>
            </a:extLst>
          </p:cNvPr>
          <p:cNvSpPr txBox="1"/>
          <p:nvPr/>
        </p:nvSpPr>
        <p:spPr>
          <a:xfrm>
            <a:off x="839787" y="4789228"/>
            <a:ext cx="2452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Variance/Noise </a:t>
            </a:r>
          </a:p>
          <a:p>
            <a:r>
              <a:rPr lang="en-GB" dirty="0"/>
              <a:t>Drift rate</a:t>
            </a:r>
          </a:p>
          <a:p>
            <a:r>
              <a:rPr lang="en-GB" dirty="0"/>
              <a:t>Non-Decision constant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7E0BA82-127E-47ED-A16A-DFBF3610ABCB}"/>
              </a:ext>
            </a:extLst>
          </p:cNvPr>
          <p:cNvSpPr txBox="1"/>
          <p:nvPr/>
        </p:nvSpPr>
        <p:spPr>
          <a:xfrm>
            <a:off x="4246076" y="4789228"/>
            <a:ext cx="3051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Variance/Noise </a:t>
            </a:r>
          </a:p>
          <a:p>
            <a:r>
              <a:rPr lang="en-GB" dirty="0"/>
              <a:t>Drift weight (of hit probability)</a:t>
            </a:r>
          </a:p>
          <a:p>
            <a:r>
              <a:rPr lang="en-GB" dirty="0"/>
              <a:t>Non-Decision constant</a:t>
            </a:r>
          </a:p>
          <a:p>
            <a:r>
              <a:rPr lang="en-GB" dirty="0"/>
              <a:t>Threshold (to start drift)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EDA08F1-9507-4965-AD0C-AB001EFB5B35}"/>
              </a:ext>
            </a:extLst>
          </p:cNvPr>
          <p:cNvSpPr txBox="1"/>
          <p:nvPr/>
        </p:nvSpPr>
        <p:spPr>
          <a:xfrm>
            <a:off x="8267669" y="4789228"/>
            <a:ext cx="3264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Variance/Noise </a:t>
            </a:r>
          </a:p>
          <a:p>
            <a:r>
              <a:rPr lang="en-GB" dirty="0"/>
              <a:t>Drift weight (of hit probability)</a:t>
            </a:r>
          </a:p>
          <a:p>
            <a:r>
              <a:rPr lang="en-GB" dirty="0"/>
              <a:t>Non-Decision constant</a:t>
            </a:r>
          </a:p>
          <a:p>
            <a:endParaRPr lang="en-GB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FF23DFD-2D38-4C54-8E0F-7CDBC3E5E3F2}"/>
              </a:ext>
            </a:extLst>
          </p:cNvPr>
          <p:cNvSpPr txBox="1"/>
          <p:nvPr/>
        </p:nvSpPr>
        <p:spPr>
          <a:xfrm>
            <a:off x="713305" y="4158007"/>
            <a:ext cx="645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Parameters needed to estimate reaction time: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37787C2-5DC9-4CD4-BADF-8E88607FEF64}"/>
              </a:ext>
            </a:extLst>
          </p:cNvPr>
          <p:cNvSpPr txBox="1"/>
          <p:nvPr/>
        </p:nvSpPr>
        <p:spPr>
          <a:xfrm>
            <a:off x="3187403" y="4789228"/>
            <a:ext cx="633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4.63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7.58</a:t>
            </a:r>
            <a:endParaRPr lang="en-US" altLang="en-US" dirty="0">
              <a:latin typeface="Arial Unicode MS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0.47</a:t>
            </a:r>
            <a:endParaRPr lang="en-GB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6B8E68F-8E0E-4F32-9473-590BF96CAA50}"/>
              </a:ext>
            </a:extLst>
          </p:cNvPr>
          <p:cNvSpPr txBox="1"/>
          <p:nvPr/>
        </p:nvSpPr>
        <p:spPr>
          <a:xfrm>
            <a:off x="7170821" y="4922873"/>
            <a:ext cx="1108753" cy="1066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C715C0F-2B0D-41F6-981D-956C716B6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756" y="4789227"/>
            <a:ext cx="129717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0.42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8.28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0.09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0.14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0F75861-55A5-405E-9D80-BC9680002DA7}"/>
              </a:ext>
            </a:extLst>
          </p:cNvPr>
          <p:cNvSpPr txBox="1"/>
          <p:nvPr/>
        </p:nvSpPr>
        <p:spPr>
          <a:xfrm>
            <a:off x="11632019" y="5135526"/>
            <a:ext cx="113004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5C6D575-625A-4D4C-8261-0A0F47C76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3552" y="4789228"/>
            <a:ext cx="69762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0.49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9.12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0.11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72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3B2A3E4-000C-45B0-9E11-304B8D086813}"/>
              </a:ext>
            </a:extLst>
          </p:cNvPr>
          <p:cNvSpPr txBox="1"/>
          <p:nvPr/>
        </p:nvSpPr>
        <p:spPr>
          <a:xfrm flipH="1">
            <a:off x="1499336" y="986770"/>
            <a:ext cx="147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/>
              <a:t>Model 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CC66A2F-9538-4EA7-93C0-ADC575AE25B7}"/>
              </a:ext>
            </a:extLst>
          </p:cNvPr>
          <p:cNvSpPr txBox="1"/>
          <p:nvPr/>
        </p:nvSpPr>
        <p:spPr>
          <a:xfrm flipH="1">
            <a:off x="5457540" y="986770"/>
            <a:ext cx="1266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/>
              <a:t>Model 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BD2A001-2716-4821-849B-8E724EF189C3}"/>
              </a:ext>
            </a:extLst>
          </p:cNvPr>
          <p:cNvSpPr txBox="1"/>
          <p:nvPr/>
        </p:nvSpPr>
        <p:spPr>
          <a:xfrm>
            <a:off x="9119389" y="986770"/>
            <a:ext cx="1603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/>
              <a:t>Model 3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C43DC10D-160B-41FE-94DF-8BF4432BF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71" y="1842252"/>
            <a:ext cx="3517532" cy="3266777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5C68D6DF-D9EE-4DD7-80F2-1A5F49F7B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386" y="1842252"/>
            <a:ext cx="3395636" cy="3245513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71E70E1-9D7F-4A80-8E89-ED34832AC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455" y="1870513"/>
            <a:ext cx="3410093" cy="323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3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F87E3F18-0084-439C-AA34-3F1A27C3C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2374900"/>
            <a:ext cx="2311400" cy="15113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5177411-17E5-4E07-84BE-F44D48A4BF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97" t="1584" r="1" b="2406"/>
          <a:stretch/>
        </p:blipFill>
        <p:spPr>
          <a:xfrm>
            <a:off x="3594100" y="2374900"/>
            <a:ext cx="2438400" cy="15113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BE2DEF5-B160-403D-B6AA-E2CFE6DC8B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87" t="3000"/>
          <a:stretch/>
        </p:blipFill>
        <p:spPr>
          <a:xfrm>
            <a:off x="4504225" y="4011420"/>
            <a:ext cx="3136901" cy="2024882"/>
          </a:xfrm>
          <a:prstGeom prst="rect">
            <a:avLst/>
          </a:prstGeo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3F1869C-D78B-4431-B50C-1CC80CFD8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7166" b="7386"/>
          <a:stretch/>
        </p:blipFill>
        <p:spPr>
          <a:xfrm>
            <a:off x="1000874" y="3949699"/>
            <a:ext cx="3243879" cy="2086603"/>
          </a:xfr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8876EBF-C0CA-40D9-9DD2-30A6548AB4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9502" y="2356187"/>
            <a:ext cx="2376258" cy="1511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AA9F13-9BA3-4CB0-BA3F-979978C485A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765"/>
          <a:stretch/>
        </p:blipFill>
        <p:spPr>
          <a:xfrm>
            <a:off x="8585200" y="2371097"/>
            <a:ext cx="2452298" cy="15113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87F320D-1029-4579-B59A-CD480841CC9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902"/>
          <a:stretch/>
        </p:blipFill>
        <p:spPr>
          <a:xfrm>
            <a:off x="7900598" y="3949699"/>
            <a:ext cx="3136900" cy="20193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60B4BE-0B9B-4959-AB65-4CBCF677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Performance by speed and separation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AE4EF33-B74B-495D-8AE8-EBDC0DF89B8D}"/>
              </a:ext>
            </a:extLst>
          </p:cNvPr>
          <p:cNvSpPr txBox="1"/>
          <p:nvPr/>
        </p:nvSpPr>
        <p:spPr>
          <a:xfrm>
            <a:off x="5023036" y="6251436"/>
            <a:ext cx="351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Flight time in seconds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89AB757-BB81-44F1-A8BE-CD4057741B3F}"/>
              </a:ext>
            </a:extLst>
          </p:cNvPr>
          <p:cNvSpPr txBox="1"/>
          <p:nvPr/>
        </p:nvSpPr>
        <p:spPr>
          <a:xfrm rot="16200000">
            <a:off x="-883217" y="3987209"/>
            <a:ext cx="313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Separation Attacker-Goal in </a:t>
            </a:r>
            <a:r>
              <a:rPr lang="en-GB" dirty="0" err="1"/>
              <a:t>dva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0693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6C9DED-5C1F-4960-A126-8FFCB136F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GB" dirty="0"/>
              <a:t>Questions/ Points to discuss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952B245-3BE1-430E-A48C-0BF1ABAF66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050546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0308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FFFF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Microsoft Office PowerPoint</Application>
  <PresentationFormat>Breitbild</PresentationFormat>
  <Paragraphs>73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Calibri</vt:lpstr>
      <vt:lpstr>Calibri Light</vt:lpstr>
      <vt:lpstr>Office</vt:lpstr>
      <vt:lpstr>Decision making for movements under uncertainty</vt:lpstr>
      <vt:lpstr>Paradigm</vt:lpstr>
      <vt:lpstr>PowerPoint-Präsentation</vt:lpstr>
      <vt:lpstr>PowerPoint-Präsentation</vt:lpstr>
      <vt:lpstr>Decision making models </vt:lpstr>
      <vt:lpstr>PowerPoint-Präsentation</vt:lpstr>
      <vt:lpstr>Performance by speed and separation</vt:lpstr>
      <vt:lpstr>Questions/ Points to discuss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 for movements under uncertainty</dc:title>
  <dc:creator>Clara Kuper</dc:creator>
  <cp:lastModifiedBy>Clara Kuper</cp:lastModifiedBy>
  <cp:revision>1</cp:revision>
  <dcterms:created xsi:type="dcterms:W3CDTF">2020-11-13T09:04:21Z</dcterms:created>
  <dcterms:modified xsi:type="dcterms:W3CDTF">2020-11-13T12:36:48Z</dcterms:modified>
</cp:coreProperties>
</file>