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56" r:id="rId4"/>
    <p:sldId id="258" r:id="rId5"/>
    <p:sldId id="268" r:id="rId6"/>
    <p:sldId id="263" r:id="rId7"/>
    <p:sldId id="260" r:id="rId8"/>
    <p:sldId id="261" r:id="rId9"/>
    <p:sldId id="259" r:id="rId10"/>
  </p:sldIdLst>
  <p:sldSz cx="135001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4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2508" y="1472842"/>
            <a:ext cx="11475085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7513" y="4726842"/>
            <a:ext cx="1012507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9B4-FA61-488C-8904-806DABFC311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4C16-4C3C-4156-BA48-006D891DC7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71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9B4-FA61-488C-8904-806DABFC311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4C16-4C3C-4156-BA48-006D891DC7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40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1010" y="479142"/>
            <a:ext cx="2910959" cy="762669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8133" y="479142"/>
            <a:ext cx="8564126" cy="762669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9B4-FA61-488C-8904-806DABFC311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4C16-4C3C-4156-BA48-006D891DC7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82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9B4-FA61-488C-8904-806DABFC311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4C16-4C3C-4156-BA48-006D891DC7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6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101" y="2243638"/>
            <a:ext cx="11643836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101" y="6022610"/>
            <a:ext cx="11643836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9B4-FA61-488C-8904-806DABFC311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4C16-4C3C-4156-BA48-006D891DC7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7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8132" y="2395710"/>
            <a:ext cx="5737543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4425" y="2395710"/>
            <a:ext cx="5737543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9B4-FA61-488C-8904-806DABFC311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4C16-4C3C-4156-BA48-006D891DC7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72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890" y="479144"/>
            <a:ext cx="11643836" cy="173949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892" y="2206137"/>
            <a:ext cx="5711174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892" y="3287331"/>
            <a:ext cx="5711174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34426" y="2206137"/>
            <a:ext cx="573930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34426" y="3287331"/>
            <a:ext cx="5739301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9B4-FA61-488C-8904-806DABFC311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4C16-4C3C-4156-BA48-006D891DC7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44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9B4-FA61-488C-8904-806DABFC311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4C16-4C3C-4156-BA48-006D891DC7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26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9B4-FA61-488C-8904-806DABFC311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4C16-4C3C-4156-BA48-006D891DC7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38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890" y="599969"/>
            <a:ext cx="4354134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01" y="1295769"/>
            <a:ext cx="6834426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890" y="2699862"/>
            <a:ext cx="4354134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9B4-FA61-488C-8904-806DABFC311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4C16-4C3C-4156-BA48-006D891DC7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83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890" y="599969"/>
            <a:ext cx="4354134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39301" y="1295769"/>
            <a:ext cx="6834426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890" y="2699862"/>
            <a:ext cx="4354134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89B4-FA61-488C-8904-806DABFC311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4C16-4C3C-4156-BA48-006D891DC7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9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8132" y="479144"/>
            <a:ext cx="11643836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8132" y="2395710"/>
            <a:ext cx="11643836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8132" y="8341240"/>
            <a:ext cx="303752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89B4-FA61-488C-8904-806DABFC3119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1908" y="8341240"/>
            <a:ext cx="455628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34445" y="8341240"/>
            <a:ext cx="303752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E4C16-4C3C-4156-BA48-006D891DC7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58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5F39FB9-49A0-432B-8E34-432EFBC55F7B}"/>
              </a:ext>
            </a:extLst>
          </p:cNvPr>
          <p:cNvSpPr txBox="1"/>
          <p:nvPr/>
        </p:nvSpPr>
        <p:spPr>
          <a:xfrm>
            <a:off x="1453515" y="3068608"/>
            <a:ext cx="10593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accent1">
                    <a:lumMod val="75000"/>
                  </a:schemeClr>
                </a:solidFill>
              </a:rPr>
              <a:t>How is new visual evidence used for the preparation of manual movements?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52AC514-6262-4F75-96B5-C8B46CB1568B}"/>
              </a:ext>
            </a:extLst>
          </p:cNvPr>
          <p:cNvSpPr/>
          <p:nvPr/>
        </p:nvSpPr>
        <p:spPr>
          <a:xfrm>
            <a:off x="10620100" y="6119538"/>
            <a:ext cx="5760000" cy="57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276E08-6A51-45D1-815A-7DF823E00D8D}"/>
              </a:ext>
            </a:extLst>
          </p:cNvPr>
          <p:cNvSpPr txBox="1"/>
          <p:nvPr/>
        </p:nvSpPr>
        <p:spPr>
          <a:xfrm>
            <a:off x="11628121" y="7983875"/>
            <a:ext cx="1871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Q</a:t>
            </a:r>
            <a:r>
              <a:rPr lang="en-GB" sz="3000" dirty="0"/>
              <a:t>uestion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47791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A2618A3-4CE6-47CD-8323-A394C0A0790B}"/>
              </a:ext>
            </a:extLst>
          </p:cNvPr>
          <p:cNvSpPr txBox="1"/>
          <p:nvPr/>
        </p:nvSpPr>
        <p:spPr>
          <a:xfrm>
            <a:off x="810044" y="465572"/>
            <a:ext cx="9942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accent1">
                    <a:lumMod val="75000"/>
                  </a:schemeClr>
                </a:solidFill>
              </a:rPr>
              <a:t>Linear regression models describe response behaviour.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0C25C4D-620F-4960-B80B-B3FA28CBADF4}"/>
              </a:ext>
            </a:extLst>
          </p:cNvPr>
          <p:cNvSpPr/>
          <p:nvPr/>
        </p:nvSpPr>
        <p:spPr>
          <a:xfrm>
            <a:off x="10620100" y="-2880000"/>
            <a:ext cx="5760000" cy="57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787715A-34CA-4D01-AE4A-0D2F9C33762C}"/>
              </a:ext>
            </a:extLst>
          </p:cNvPr>
          <p:cNvSpPr txBox="1"/>
          <p:nvPr/>
        </p:nvSpPr>
        <p:spPr>
          <a:xfrm>
            <a:off x="11490020" y="0"/>
            <a:ext cx="201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B</a:t>
            </a:r>
            <a:r>
              <a:rPr lang="en-GB" sz="3000" dirty="0"/>
              <a:t>ehaviour</a:t>
            </a:r>
            <a:endParaRPr lang="en-GB" sz="6000" dirty="0"/>
          </a:p>
        </p:txBody>
      </p:sp>
      <p:sp>
        <p:nvSpPr>
          <p:cNvPr id="170" name="Textfeld 169">
            <a:extLst>
              <a:ext uri="{FF2B5EF4-FFF2-40B4-BE49-F238E27FC236}">
                <a16:creationId xmlns:a16="http://schemas.microsoft.com/office/drawing/2014/main" id="{23FC7A7B-4CD6-4E44-883C-2C492281BDA9}"/>
              </a:ext>
            </a:extLst>
          </p:cNvPr>
          <p:cNvSpPr txBox="1"/>
          <p:nvPr/>
        </p:nvSpPr>
        <p:spPr>
          <a:xfrm>
            <a:off x="1131677" y="2706099"/>
            <a:ext cx="4424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1">
                    <a:lumMod val="75000"/>
                  </a:schemeClr>
                </a:solidFill>
              </a:rPr>
              <a:t>Response choices</a:t>
            </a:r>
          </a:p>
        </p:txBody>
      </p:sp>
      <p:sp>
        <p:nvSpPr>
          <p:cNvPr id="171" name="Textfeld 170">
            <a:extLst>
              <a:ext uri="{FF2B5EF4-FFF2-40B4-BE49-F238E27FC236}">
                <a16:creationId xmlns:a16="http://schemas.microsoft.com/office/drawing/2014/main" id="{C211BAA3-97FA-49A8-84F8-AEEF77CC1369}"/>
              </a:ext>
            </a:extLst>
          </p:cNvPr>
          <p:cNvSpPr txBox="1"/>
          <p:nvPr/>
        </p:nvSpPr>
        <p:spPr>
          <a:xfrm>
            <a:off x="6917600" y="2706099"/>
            <a:ext cx="4424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1">
                    <a:lumMod val="75000"/>
                  </a:schemeClr>
                </a:solidFill>
              </a:rPr>
              <a:t>Response times</a:t>
            </a:r>
          </a:p>
        </p:txBody>
      </p:sp>
      <p:grpSp>
        <p:nvGrpSpPr>
          <p:cNvPr id="10" name="Grafik 5">
            <a:extLst>
              <a:ext uri="{FF2B5EF4-FFF2-40B4-BE49-F238E27FC236}">
                <a16:creationId xmlns:a16="http://schemas.microsoft.com/office/drawing/2014/main" id="{C9799655-3545-4EC7-B53C-224B405A2F34}"/>
              </a:ext>
            </a:extLst>
          </p:cNvPr>
          <p:cNvGrpSpPr/>
          <p:nvPr/>
        </p:nvGrpSpPr>
        <p:grpSpPr>
          <a:xfrm>
            <a:off x="1768463" y="8033623"/>
            <a:ext cx="9195776" cy="746292"/>
            <a:chOff x="851606" y="3053465"/>
            <a:chExt cx="9195776" cy="746292"/>
          </a:xfrm>
        </p:grpSpPr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569B2B75-C925-4683-AC11-A1DBF89C7930}"/>
                </a:ext>
              </a:extLst>
            </p:cNvPr>
            <p:cNvSpPr/>
            <p:nvPr/>
          </p:nvSpPr>
          <p:spPr>
            <a:xfrm flipV="1">
              <a:off x="851606" y="3151564"/>
              <a:ext cx="9057875" cy="648193"/>
            </a:xfrm>
            <a:custGeom>
              <a:avLst/>
              <a:gdLst>
                <a:gd name="connsiteX0" fmla="*/ 132 w 9057875"/>
                <a:gd name="connsiteY0" fmla="*/ -124 h 648193"/>
                <a:gd name="connsiteX1" fmla="*/ 9058008 w 9057875"/>
                <a:gd name="connsiteY1" fmla="*/ -124 h 648193"/>
                <a:gd name="connsiteX2" fmla="*/ 9058008 w 9057875"/>
                <a:gd name="connsiteY2" fmla="*/ 648069 h 648193"/>
                <a:gd name="connsiteX3" fmla="*/ 132 w 9057875"/>
                <a:gd name="connsiteY3" fmla="*/ 648069 h 64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7875" h="648193">
                  <a:moveTo>
                    <a:pt x="132" y="-124"/>
                  </a:moveTo>
                  <a:lnTo>
                    <a:pt x="9058008" y="-124"/>
                  </a:lnTo>
                  <a:lnTo>
                    <a:pt x="9058008" y="648069"/>
                  </a:lnTo>
                  <a:lnTo>
                    <a:pt x="132" y="64806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FFF4BE84-2071-41E6-9087-86E2B694C53A}"/>
                </a:ext>
              </a:extLst>
            </p:cNvPr>
            <p:cNvSpPr/>
            <p:nvPr/>
          </p:nvSpPr>
          <p:spPr>
            <a:xfrm flipV="1">
              <a:off x="1195557" y="3243002"/>
              <a:ext cx="8369980" cy="69037"/>
            </a:xfrm>
            <a:custGeom>
              <a:avLst/>
              <a:gdLst>
                <a:gd name="connsiteX0" fmla="*/ 173 w 8369980"/>
                <a:gd name="connsiteY0" fmla="*/ 223 h 69037"/>
                <a:gd name="connsiteX1" fmla="*/ 32868 w 8369980"/>
                <a:gd name="connsiteY1" fmla="*/ 223 h 69037"/>
                <a:gd name="connsiteX2" fmla="*/ 8337451 w 8369980"/>
                <a:gd name="connsiteY2" fmla="*/ 223 h 69037"/>
                <a:gd name="connsiteX3" fmla="*/ 8370153 w 8369980"/>
                <a:gd name="connsiteY3" fmla="*/ 223 h 69037"/>
                <a:gd name="connsiteX4" fmla="*/ 8370153 w 8369980"/>
                <a:gd name="connsiteY4" fmla="*/ 69260 h 69037"/>
                <a:gd name="connsiteX5" fmla="*/ 8337451 w 8369980"/>
                <a:gd name="connsiteY5" fmla="*/ 69260 h 69037"/>
                <a:gd name="connsiteX6" fmla="*/ 32868 w 8369980"/>
                <a:gd name="connsiteY6" fmla="*/ 69260 h 69037"/>
                <a:gd name="connsiteX7" fmla="*/ 173 w 8369980"/>
                <a:gd name="connsiteY7" fmla="*/ 69260 h 6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9980" h="69037">
                  <a:moveTo>
                    <a:pt x="173" y="223"/>
                  </a:moveTo>
                  <a:lnTo>
                    <a:pt x="32868" y="223"/>
                  </a:lnTo>
                  <a:lnTo>
                    <a:pt x="8337451" y="223"/>
                  </a:lnTo>
                  <a:lnTo>
                    <a:pt x="8370153" y="223"/>
                  </a:lnTo>
                  <a:lnTo>
                    <a:pt x="8370153" y="69260"/>
                  </a:lnTo>
                  <a:lnTo>
                    <a:pt x="8337451" y="69260"/>
                  </a:lnTo>
                  <a:lnTo>
                    <a:pt x="32868" y="69260"/>
                  </a:lnTo>
                  <a:lnTo>
                    <a:pt x="173" y="69260"/>
                  </a:lnTo>
                  <a:close/>
                </a:path>
              </a:pathLst>
            </a:custGeom>
            <a:solidFill>
              <a:srgbClr val="FFFFFF"/>
            </a:solidFill>
            <a:ln w="1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D2CD301A-1D89-4B15-BCBB-2E52D7912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4505" y="3078539"/>
              <a:ext cx="8369279" cy="238124"/>
            </a:xfrm>
            <a:custGeom>
              <a:avLst/>
              <a:gdLst>
                <a:gd name="connsiteX0" fmla="*/ 529 w 8369279"/>
                <a:gd name="connsiteY0" fmla="*/ 256 h 238124"/>
                <a:gd name="connsiteX1" fmla="*/ 8369808 w 8369279"/>
                <a:gd name="connsiteY1" fmla="*/ 256 h 238124"/>
                <a:gd name="connsiteX2" fmla="*/ 8369808 w 8369279"/>
                <a:gd name="connsiteY2" fmla="*/ 238380 h 238124"/>
                <a:gd name="connsiteX3" fmla="*/ 529 w 8369279"/>
                <a:gd name="connsiteY3" fmla="*/ 238380 h 23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69279" h="238124">
                  <a:moveTo>
                    <a:pt x="529" y="256"/>
                  </a:moveTo>
                  <a:lnTo>
                    <a:pt x="8369808" y="256"/>
                  </a:lnTo>
                  <a:lnTo>
                    <a:pt x="8369808" y="238380"/>
                  </a:lnTo>
                  <a:lnTo>
                    <a:pt x="529" y="238380"/>
                  </a:lnTo>
                  <a:close/>
                </a:path>
              </a:pathLst>
            </a:custGeom>
          </p:spPr>
        </p:pic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C27A22A4-30D9-4A6C-9A27-1468AFA2846B}"/>
                </a:ext>
              </a:extLst>
            </p:cNvPr>
            <p:cNvSpPr/>
            <p:nvPr/>
          </p:nvSpPr>
          <p:spPr>
            <a:xfrm flipV="1">
              <a:off x="1195557" y="3312041"/>
              <a:ext cx="9525" cy="44449"/>
            </a:xfrm>
            <a:custGeom>
              <a:avLst/>
              <a:gdLst>
                <a:gd name="connsiteX0" fmla="*/ 23 w 9525"/>
                <a:gd name="connsiteY0" fmla="*/ 44300 h 44449"/>
                <a:gd name="connsiteX1" fmla="*/ 23 w 9525"/>
                <a:gd name="connsiteY1" fmla="*/ -150 h 4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4449">
                  <a:moveTo>
                    <a:pt x="23" y="44300"/>
                  </a:moveTo>
                  <a:lnTo>
                    <a:pt x="23" y="-150"/>
                  </a:lnTo>
                </a:path>
              </a:pathLst>
            </a:custGeom>
            <a:solidFill>
              <a:srgbClr val="000000"/>
            </a:solidFill>
            <a:ln w="1016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94F35E76-3EE6-460D-A704-6B78C0225A78}"/>
                </a:ext>
              </a:extLst>
            </p:cNvPr>
            <p:cNvSpPr txBox="1"/>
            <p:nvPr/>
          </p:nvSpPr>
          <p:spPr>
            <a:xfrm>
              <a:off x="851606" y="3304420"/>
              <a:ext cx="360679" cy="447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50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FEF8754C-7347-4F12-8A09-B927742178AF}"/>
                </a:ext>
              </a:extLst>
            </p:cNvPr>
            <p:cNvSpPr txBox="1"/>
            <p:nvPr/>
          </p:nvSpPr>
          <p:spPr>
            <a:xfrm>
              <a:off x="1053535" y="3304420"/>
              <a:ext cx="271779" cy="447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50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.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284E7DC-C608-480A-8AF0-B9CD3210675B}"/>
                </a:ext>
              </a:extLst>
            </p:cNvPr>
            <p:cNvSpPr txBox="1"/>
            <p:nvPr/>
          </p:nvSpPr>
          <p:spPr>
            <a:xfrm>
              <a:off x="1154500" y="3304420"/>
              <a:ext cx="360679" cy="447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50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1A41DFA1-3007-42A2-990D-4F407FE8F600}"/>
                </a:ext>
              </a:extLst>
            </p:cNvPr>
            <p:cNvSpPr/>
            <p:nvPr/>
          </p:nvSpPr>
          <p:spPr>
            <a:xfrm flipV="1">
              <a:off x="2869559" y="3312041"/>
              <a:ext cx="9525" cy="44449"/>
            </a:xfrm>
            <a:custGeom>
              <a:avLst/>
              <a:gdLst>
                <a:gd name="connsiteX0" fmla="*/ 67 w 9525"/>
                <a:gd name="connsiteY0" fmla="*/ 44300 h 44449"/>
                <a:gd name="connsiteX1" fmla="*/ 67 w 9525"/>
                <a:gd name="connsiteY1" fmla="*/ -150 h 4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4449">
                  <a:moveTo>
                    <a:pt x="67" y="44300"/>
                  </a:moveTo>
                  <a:lnTo>
                    <a:pt x="67" y="-150"/>
                  </a:lnTo>
                </a:path>
              </a:pathLst>
            </a:custGeom>
            <a:solidFill>
              <a:srgbClr val="000000"/>
            </a:solidFill>
            <a:ln w="1016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3A90A6C-FDFB-4747-9A76-F1CD7AF2EB9E}"/>
                </a:ext>
              </a:extLst>
            </p:cNvPr>
            <p:cNvSpPr txBox="1"/>
            <p:nvPr/>
          </p:nvSpPr>
          <p:spPr>
            <a:xfrm>
              <a:off x="2525605" y="3304420"/>
              <a:ext cx="360679" cy="447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50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F478A12-EAFE-4C39-9FDA-06AF50A4A515}"/>
                </a:ext>
              </a:extLst>
            </p:cNvPr>
            <p:cNvSpPr txBox="1"/>
            <p:nvPr/>
          </p:nvSpPr>
          <p:spPr>
            <a:xfrm>
              <a:off x="2727535" y="3304420"/>
              <a:ext cx="271779" cy="447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50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.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78770DC-E7A4-4C9A-9433-19AFD131D9C1}"/>
                </a:ext>
              </a:extLst>
            </p:cNvPr>
            <p:cNvSpPr txBox="1"/>
            <p:nvPr/>
          </p:nvSpPr>
          <p:spPr>
            <a:xfrm>
              <a:off x="2828499" y="3304420"/>
              <a:ext cx="360679" cy="447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50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2</a:t>
              </a:r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F01D2951-3373-4035-8CC4-219EFC9F68F7}"/>
                </a:ext>
              </a:extLst>
            </p:cNvPr>
            <p:cNvSpPr/>
            <p:nvPr/>
          </p:nvSpPr>
          <p:spPr>
            <a:xfrm flipV="1">
              <a:off x="4543554" y="3312041"/>
              <a:ext cx="9525" cy="44449"/>
            </a:xfrm>
            <a:custGeom>
              <a:avLst/>
              <a:gdLst>
                <a:gd name="connsiteX0" fmla="*/ 110 w 9525"/>
                <a:gd name="connsiteY0" fmla="*/ 44300 h 44449"/>
                <a:gd name="connsiteX1" fmla="*/ 110 w 9525"/>
                <a:gd name="connsiteY1" fmla="*/ -150 h 4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4449">
                  <a:moveTo>
                    <a:pt x="110" y="44300"/>
                  </a:moveTo>
                  <a:lnTo>
                    <a:pt x="110" y="-150"/>
                  </a:lnTo>
                </a:path>
              </a:pathLst>
            </a:custGeom>
            <a:solidFill>
              <a:srgbClr val="000000"/>
            </a:solidFill>
            <a:ln w="1016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75BACB2-EA17-43DB-AFA5-BAFFDF82A0D2}"/>
                </a:ext>
              </a:extLst>
            </p:cNvPr>
            <p:cNvSpPr txBox="1"/>
            <p:nvPr/>
          </p:nvSpPr>
          <p:spPr>
            <a:xfrm>
              <a:off x="4199601" y="3304420"/>
              <a:ext cx="360679" cy="447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50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5F6EFE7F-9A84-4ADF-8980-89A4134705A4}"/>
                </a:ext>
              </a:extLst>
            </p:cNvPr>
            <p:cNvSpPr txBox="1"/>
            <p:nvPr/>
          </p:nvSpPr>
          <p:spPr>
            <a:xfrm>
              <a:off x="4401530" y="3304420"/>
              <a:ext cx="271779" cy="447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50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.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4EBC52D-2283-4192-A94B-43A61FABD243}"/>
                </a:ext>
              </a:extLst>
            </p:cNvPr>
            <p:cNvSpPr txBox="1"/>
            <p:nvPr/>
          </p:nvSpPr>
          <p:spPr>
            <a:xfrm>
              <a:off x="4502495" y="3304420"/>
              <a:ext cx="360679" cy="447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50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4</a:t>
              </a:r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1D102429-4F25-4C01-A5B9-88A8D4FF81E9}"/>
                </a:ext>
              </a:extLst>
            </p:cNvPr>
            <p:cNvSpPr/>
            <p:nvPr/>
          </p:nvSpPr>
          <p:spPr>
            <a:xfrm flipV="1">
              <a:off x="6217550" y="3312041"/>
              <a:ext cx="9525" cy="44449"/>
            </a:xfrm>
            <a:custGeom>
              <a:avLst/>
              <a:gdLst>
                <a:gd name="connsiteX0" fmla="*/ 154 w 9525"/>
                <a:gd name="connsiteY0" fmla="*/ 44300 h 44449"/>
                <a:gd name="connsiteX1" fmla="*/ 154 w 9525"/>
                <a:gd name="connsiteY1" fmla="*/ -150 h 4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4449">
                  <a:moveTo>
                    <a:pt x="154" y="44300"/>
                  </a:moveTo>
                  <a:lnTo>
                    <a:pt x="154" y="-150"/>
                  </a:lnTo>
                </a:path>
              </a:pathLst>
            </a:custGeom>
            <a:solidFill>
              <a:srgbClr val="000000"/>
            </a:solidFill>
            <a:ln w="1016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DAA67873-747C-4065-84F1-0BB4DBB564D8}"/>
                </a:ext>
              </a:extLst>
            </p:cNvPr>
            <p:cNvSpPr txBox="1"/>
            <p:nvPr/>
          </p:nvSpPr>
          <p:spPr>
            <a:xfrm>
              <a:off x="5873596" y="3304420"/>
              <a:ext cx="360679" cy="447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50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9C269496-1958-48C9-8CA8-669CED1B07EC}"/>
                </a:ext>
              </a:extLst>
            </p:cNvPr>
            <p:cNvSpPr txBox="1"/>
            <p:nvPr/>
          </p:nvSpPr>
          <p:spPr>
            <a:xfrm>
              <a:off x="6075526" y="3304420"/>
              <a:ext cx="271779" cy="447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50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.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7B7241C-6847-4978-B7CF-5C0638394626}"/>
                </a:ext>
              </a:extLst>
            </p:cNvPr>
            <p:cNvSpPr txBox="1"/>
            <p:nvPr/>
          </p:nvSpPr>
          <p:spPr>
            <a:xfrm>
              <a:off x="6176491" y="3304420"/>
              <a:ext cx="360679" cy="447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50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6</a:t>
              </a:r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9CCBFA1C-5240-494A-A15E-A4553049C1FC}"/>
                </a:ext>
              </a:extLst>
            </p:cNvPr>
            <p:cNvSpPr/>
            <p:nvPr/>
          </p:nvSpPr>
          <p:spPr>
            <a:xfrm flipV="1">
              <a:off x="7891545" y="3312041"/>
              <a:ext cx="9525" cy="44449"/>
            </a:xfrm>
            <a:custGeom>
              <a:avLst/>
              <a:gdLst>
                <a:gd name="connsiteX0" fmla="*/ 198 w 9525"/>
                <a:gd name="connsiteY0" fmla="*/ 44300 h 44449"/>
                <a:gd name="connsiteX1" fmla="*/ 198 w 9525"/>
                <a:gd name="connsiteY1" fmla="*/ -150 h 4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4449">
                  <a:moveTo>
                    <a:pt x="198" y="44300"/>
                  </a:moveTo>
                  <a:lnTo>
                    <a:pt x="198" y="-150"/>
                  </a:lnTo>
                </a:path>
              </a:pathLst>
            </a:custGeom>
            <a:solidFill>
              <a:srgbClr val="000000"/>
            </a:solidFill>
            <a:ln w="1016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71BA17EA-D3F0-4E35-A12F-022430ED695D}"/>
                </a:ext>
              </a:extLst>
            </p:cNvPr>
            <p:cNvSpPr txBox="1"/>
            <p:nvPr/>
          </p:nvSpPr>
          <p:spPr>
            <a:xfrm>
              <a:off x="7547592" y="3304420"/>
              <a:ext cx="360679" cy="447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50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5B73A8D-03F4-4648-8046-569A635A5B21}"/>
                </a:ext>
              </a:extLst>
            </p:cNvPr>
            <p:cNvSpPr txBox="1"/>
            <p:nvPr/>
          </p:nvSpPr>
          <p:spPr>
            <a:xfrm>
              <a:off x="7749522" y="3304420"/>
              <a:ext cx="271779" cy="447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50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.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74DED2E-D257-48B8-83B1-596332116342}"/>
                </a:ext>
              </a:extLst>
            </p:cNvPr>
            <p:cNvSpPr txBox="1"/>
            <p:nvPr/>
          </p:nvSpPr>
          <p:spPr>
            <a:xfrm>
              <a:off x="7850486" y="3304420"/>
              <a:ext cx="360679" cy="447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50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8</a:t>
              </a:r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7B154111-9BB7-42F4-8B33-5D469FF56067}"/>
                </a:ext>
              </a:extLst>
            </p:cNvPr>
            <p:cNvSpPr/>
            <p:nvPr/>
          </p:nvSpPr>
          <p:spPr>
            <a:xfrm flipV="1">
              <a:off x="9565540" y="3312041"/>
              <a:ext cx="9525" cy="44449"/>
            </a:xfrm>
            <a:custGeom>
              <a:avLst/>
              <a:gdLst>
                <a:gd name="connsiteX0" fmla="*/ 242 w 9525"/>
                <a:gd name="connsiteY0" fmla="*/ 44300 h 44449"/>
                <a:gd name="connsiteX1" fmla="*/ 242 w 9525"/>
                <a:gd name="connsiteY1" fmla="*/ -150 h 4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4449">
                  <a:moveTo>
                    <a:pt x="242" y="44300"/>
                  </a:moveTo>
                  <a:lnTo>
                    <a:pt x="242" y="-150"/>
                  </a:lnTo>
                </a:path>
              </a:pathLst>
            </a:custGeom>
            <a:solidFill>
              <a:srgbClr val="000000"/>
            </a:solidFill>
            <a:ln w="1016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B005CE30-BFDE-4745-A541-6A1CC4CE3781}"/>
                </a:ext>
              </a:extLst>
            </p:cNvPr>
            <p:cNvSpPr txBox="1"/>
            <p:nvPr/>
          </p:nvSpPr>
          <p:spPr>
            <a:xfrm>
              <a:off x="9221587" y="3304420"/>
              <a:ext cx="360679" cy="447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50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5E76BBBE-6263-4AAE-A98A-179FE9ADBAEA}"/>
                </a:ext>
              </a:extLst>
            </p:cNvPr>
            <p:cNvSpPr txBox="1"/>
            <p:nvPr/>
          </p:nvSpPr>
          <p:spPr>
            <a:xfrm>
              <a:off x="9423517" y="3304420"/>
              <a:ext cx="271779" cy="447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50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.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8856B6E5-E96C-4BC0-BAFB-BD7062F05667}"/>
                </a:ext>
              </a:extLst>
            </p:cNvPr>
            <p:cNvSpPr txBox="1"/>
            <p:nvPr/>
          </p:nvSpPr>
          <p:spPr>
            <a:xfrm>
              <a:off x="9524482" y="3304420"/>
              <a:ext cx="5229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500" spc="0" baseline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0s</a:t>
              </a:r>
            </a:p>
          </p:txBody>
        </p:sp>
        <p:grpSp>
          <p:nvGrpSpPr>
            <p:cNvPr id="44" name="Grafik 5">
              <a:extLst>
                <a:ext uri="{FF2B5EF4-FFF2-40B4-BE49-F238E27FC236}">
                  <a16:creationId xmlns:a16="http://schemas.microsoft.com/office/drawing/2014/main" id="{C9799655-3545-4EC7-B53C-224B405A2F34}"/>
                </a:ext>
              </a:extLst>
            </p:cNvPr>
            <p:cNvGrpSpPr/>
            <p:nvPr/>
          </p:nvGrpSpPr>
          <p:grpSpPr>
            <a:xfrm>
              <a:off x="1053567" y="3053465"/>
              <a:ext cx="7314744" cy="283978"/>
              <a:chOff x="1053567" y="3053465"/>
              <a:chExt cx="7314744" cy="283978"/>
            </a:xfrm>
            <a:solidFill>
              <a:srgbClr val="000000"/>
            </a:solidFill>
          </p:grpSpPr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283ABBA3-B74E-4562-8C0B-20A5348594D0}"/>
                  </a:ext>
                </a:extLst>
              </p:cNvPr>
              <p:cNvSpPr/>
              <p:nvPr/>
            </p:nvSpPr>
            <p:spPr>
              <a:xfrm flipV="1">
                <a:off x="1053567" y="3053465"/>
                <a:ext cx="283978" cy="283978"/>
              </a:xfrm>
              <a:custGeom>
                <a:avLst/>
                <a:gdLst>
                  <a:gd name="connsiteX0" fmla="*/ 142080 w 283978"/>
                  <a:gd name="connsiteY0" fmla="*/ 256 h 283978"/>
                  <a:gd name="connsiteX1" fmla="*/ 242482 w 283978"/>
                  <a:gd name="connsiteY1" fmla="*/ 41843 h 283978"/>
                  <a:gd name="connsiteX2" fmla="*/ 284069 w 283978"/>
                  <a:gd name="connsiteY2" fmla="*/ 142245 h 283978"/>
                  <a:gd name="connsiteX3" fmla="*/ 242482 w 283978"/>
                  <a:gd name="connsiteY3" fmla="*/ 242647 h 283978"/>
                  <a:gd name="connsiteX4" fmla="*/ 142080 w 283978"/>
                  <a:gd name="connsiteY4" fmla="*/ 284235 h 283978"/>
                  <a:gd name="connsiteX5" fmla="*/ 41678 w 283978"/>
                  <a:gd name="connsiteY5" fmla="*/ 242647 h 283978"/>
                  <a:gd name="connsiteX6" fmla="*/ 90 w 283978"/>
                  <a:gd name="connsiteY6" fmla="*/ 142245 h 283978"/>
                  <a:gd name="connsiteX7" fmla="*/ 41678 w 283978"/>
                  <a:gd name="connsiteY7" fmla="*/ 41843 h 283978"/>
                  <a:gd name="connsiteX8" fmla="*/ 142080 w 283978"/>
                  <a:gd name="connsiteY8" fmla="*/ 256 h 283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3978" h="283978">
                    <a:moveTo>
                      <a:pt x="142080" y="256"/>
                    </a:moveTo>
                    <a:cubicBezTo>
                      <a:pt x="179736" y="256"/>
                      <a:pt x="215855" y="15217"/>
                      <a:pt x="242482" y="41843"/>
                    </a:cubicBezTo>
                    <a:cubicBezTo>
                      <a:pt x="269109" y="68470"/>
                      <a:pt x="284069" y="104589"/>
                      <a:pt x="284069" y="142245"/>
                    </a:cubicBezTo>
                    <a:cubicBezTo>
                      <a:pt x="284069" y="179902"/>
                      <a:pt x="269109" y="216021"/>
                      <a:pt x="242482" y="242647"/>
                    </a:cubicBezTo>
                    <a:cubicBezTo>
                      <a:pt x="215855" y="269274"/>
                      <a:pt x="179736" y="284235"/>
                      <a:pt x="142080" y="284235"/>
                    </a:cubicBezTo>
                    <a:cubicBezTo>
                      <a:pt x="104424" y="284235"/>
                      <a:pt x="68305" y="269274"/>
                      <a:pt x="41678" y="242647"/>
                    </a:cubicBezTo>
                    <a:cubicBezTo>
                      <a:pt x="15051" y="216021"/>
                      <a:pt x="90" y="179902"/>
                      <a:pt x="90" y="142245"/>
                    </a:cubicBezTo>
                    <a:cubicBezTo>
                      <a:pt x="90" y="104589"/>
                      <a:pt x="15051" y="68470"/>
                      <a:pt x="41678" y="41843"/>
                    </a:cubicBezTo>
                    <a:cubicBezTo>
                      <a:pt x="68305" y="15217"/>
                      <a:pt x="104424" y="256"/>
                      <a:pt x="142080" y="2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46" name="Grafik 5">
                <a:extLst>
                  <a:ext uri="{FF2B5EF4-FFF2-40B4-BE49-F238E27FC236}">
                    <a16:creationId xmlns:a16="http://schemas.microsoft.com/office/drawing/2014/main" id="{C9799655-3545-4EC7-B53C-224B405A2F34}"/>
                  </a:ext>
                </a:extLst>
              </p:cNvPr>
              <p:cNvGrpSpPr/>
              <p:nvPr/>
            </p:nvGrpSpPr>
            <p:grpSpPr>
              <a:xfrm>
                <a:off x="2459721" y="3053465"/>
                <a:ext cx="5908591" cy="283978"/>
                <a:chOff x="2459721" y="3053465"/>
                <a:chExt cx="5908591" cy="283978"/>
              </a:xfrm>
              <a:solidFill>
                <a:srgbClr val="000000"/>
              </a:solidFill>
            </p:grpSpPr>
            <p:sp>
              <p:nvSpPr>
                <p:cNvPr id="47" name="Freihandform: Form 46">
                  <a:extLst>
                    <a:ext uri="{FF2B5EF4-FFF2-40B4-BE49-F238E27FC236}">
                      <a16:creationId xmlns:a16="http://schemas.microsoft.com/office/drawing/2014/main" id="{3CF02F56-B739-44AA-9F3C-5B5D0D9DDBBD}"/>
                    </a:ext>
                  </a:extLst>
                </p:cNvPr>
                <p:cNvSpPr/>
                <p:nvPr/>
              </p:nvSpPr>
              <p:spPr>
                <a:xfrm flipV="1">
                  <a:off x="2459721" y="3053465"/>
                  <a:ext cx="283978" cy="283978"/>
                </a:xfrm>
                <a:custGeom>
                  <a:avLst/>
                  <a:gdLst>
                    <a:gd name="connsiteX0" fmla="*/ 142227 w 283978"/>
                    <a:gd name="connsiteY0" fmla="*/ 256 h 283978"/>
                    <a:gd name="connsiteX1" fmla="*/ 242629 w 283978"/>
                    <a:gd name="connsiteY1" fmla="*/ 41843 h 283978"/>
                    <a:gd name="connsiteX2" fmla="*/ 284217 w 283978"/>
                    <a:gd name="connsiteY2" fmla="*/ 142245 h 283978"/>
                    <a:gd name="connsiteX3" fmla="*/ 242629 w 283978"/>
                    <a:gd name="connsiteY3" fmla="*/ 242647 h 283978"/>
                    <a:gd name="connsiteX4" fmla="*/ 142227 w 283978"/>
                    <a:gd name="connsiteY4" fmla="*/ 284235 h 283978"/>
                    <a:gd name="connsiteX5" fmla="*/ 41825 w 283978"/>
                    <a:gd name="connsiteY5" fmla="*/ 242647 h 283978"/>
                    <a:gd name="connsiteX6" fmla="*/ 238 w 283978"/>
                    <a:gd name="connsiteY6" fmla="*/ 142245 h 283978"/>
                    <a:gd name="connsiteX7" fmla="*/ 41825 w 283978"/>
                    <a:gd name="connsiteY7" fmla="*/ 41843 h 283978"/>
                    <a:gd name="connsiteX8" fmla="*/ 142227 w 283978"/>
                    <a:gd name="connsiteY8" fmla="*/ 256 h 283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3978" h="283978">
                      <a:moveTo>
                        <a:pt x="142227" y="256"/>
                      </a:moveTo>
                      <a:cubicBezTo>
                        <a:pt x="179884" y="256"/>
                        <a:pt x="216003" y="15217"/>
                        <a:pt x="242629" y="41843"/>
                      </a:cubicBezTo>
                      <a:cubicBezTo>
                        <a:pt x="269256" y="68470"/>
                        <a:pt x="284217" y="104589"/>
                        <a:pt x="284217" y="142245"/>
                      </a:cubicBezTo>
                      <a:cubicBezTo>
                        <a:pt x="284217" y="179902"/>
                        <a:pt x="269256" y="216021"/>
                        <a:pt x="242629" y="242647"/>
                      </a:cubicBezTo>
                      <a:cubicBezTo>
                        <a:pt x="216003" y="269274"/>
                        <a:pt x="179884" y="284235"/>
                        <a:pt x="142227" y="284235"/>
                      </a:cubicBezTo>
                      <a:cubicBezTo>
                        <a:pt x="104571" y="284235"/>
                        <a:pt x="68452" y="269274"/>
                        <a:pt x="41825" y="242647"/>
                      </a:cubicBezTo>
                      <a:cubicBezTo>
                        <a:pt x="15199" y="216021"/>
                        <a:pt x="238" y="179902"/>
                        <a:pt x="238" y="142245"/>
                      </a:cubicBezTo>
                      <a:cubicBezTo>
                        <a:pt x="238" y="104589"/>
                        <a:pt x="15199" y="68470"/>
                        <a:pt x="41825" y="41843"/>
                      </a:cubicBezTo>
                      <a:cubicBezTo>
                        <a:pt x="68452" y="15217"/>
                        <a:pt x="104571" y="256"/>
                        <a:pt x="142227" y="25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51" cap="flat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48" name="Grafik 5">
                  <a:extLst>
                    <a:ext uri="{FF2B5EF4-FFF2-40B4-BE49-F238E27FC236}">
                      <a16:creationId xmlns:a16="http://schemas.microsoft.com/office/drawing/2014/main" id="{C9799655-3545-4EC7-B53C-224B405A2F34}"/>
                    </a:ext>
                  </a:extLst>
                </p:cNvPr>
                <p:cNvGrpSpPr/>
                <p:nvPr/>
              </p:nvGrpSpPr>
              <p:grpSpPr>
                <a:xfrm>
                  <a:off x="3865874" y="3053465"/>
                  <a:ext cx="4502438" cy="283978"/>
                  <a:chOff x="3865874" y="3053465"/>
                  <a:chExt cx="4502438" cy="283978"/>
                </a:xfrm>
                <a:solidFill>
                  <a:srgbClr val="000000"/>
                </a:solidFill>
              </p:grpSpPr>
              <p:sp>
                <p:nvSpPr>
                  <p:cNvPr id="49" name="Freihandform: Form 48">
                    <a:extLst>
                      <a:ext uri="{FF2B5EF4-FFF2-40B4-BE49-F238E27FC236}">
                        <a16:creationId xmlns:a16="http://schemas.microsoft.com/office/drawing/2014/main" id="{566CCC73-A599-48CD-9584-0758438972CC}"/>
                      </a:ext>
                    </a:extLst>
                  </p:cNvPr>
                  <p:cNvSpPr/>
                  <p:nvPr/>
                </p:nvSpPr>
                <p:spPr>
                  <a:xfrm flipV="1">
                    <a:off x="3865874" y="3053465"/>
                    <a:ext cx="283978" cy="283978"/>
                  </a:xfrm>
                  <a:custGeom>
                    <a:avLst/>
                    <a:gdLst>
                      <a:gd name="connsiteX0" fmla="*/ 142375 w 283978"/>
                      <a:gd name="connsiteY0" fmla="*/ 256 h 283978"/>
                      <a:gd name="connsiteX1" fmla="*/ 242777 w 283978"/>
                      <a:gd name="connsiteY1" fmla="*/ 41843 h 283978"/>
                      <a:gd name="connsiteX2" fmla="*/ 284365 w 283978"/>
                      <a:gd name="connsiteY2" fmla="*/ 142245 h 283978"/>
                      <a:gd name="connsiteX3" fmla="*/ 242777 w 283978"/>
                      <a:gd name="connsiteY3" fmla="*/ 242647 h 283978"/>
                      <a:gd name="connsiteX4" fmla="*/ 142375 w 283978"/>
                      <a:gd name="connsiteY4" fmla="*/ 284235 h 283978"/>
                      <a:gd name="connsiteX5" fmla="*/ 41973 w 283978"/>
                      <a:gd name="connsiteY5" fmla="*/ 242647 h 283978"/>
                      <a:gd name="connsiteX6" fmla="*/ 386 w 283978"/>
                      <a:gd name="connsiteY6" fmla="*/ 142245 h 283978"/>
                      <a:gd name="connsiteX7" fmla="*/ 41973 w 283978"/>
                      <a:gd name="connsiteY7" fmla="*/ 41843 h 283978"/>
                      <a:gd name="connsiteX8" fmla="*/ 142375 w 283978"/>
                      <a:gd name="connsiteY8" fmla="*/ 256 h 2839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83978" h="283978">
                        <a:moveTo>
                          <a:pt x="142375" y="256"/>
                        </a:moveTo>
                        <a:cubicBezTo>
                          <a:pt x="180031" y="256"/>
                          <a:pt x="216150" y="15217"/>
                          <a:pt x="242777" y="41843"/>
                        </a:cubicBezTo>
                        <a:cubicBezTo>
                          <a:pt x="269404" y="68470"/>
                          <a:pt x="284365" y="104589"/>
                          <a:pt x="284365" y="142245"/>
                        </a:cubicBezTo>
                        <a:cubicBezTo>
                          <a:pt x="284365" y="179902"/>
                          <a:pt x="269404" y="216021"/>
                          <a:pt x="242777" y="242647"/>
                        </a:cubicBezTo>
                        <a:cubicBezTo>
                          <a:pt x="216150" y="269274"/>
                          <a:pt x="180031" y="284235"/>
                          <a:pt x="142375" y="284235"/>
                        </a:cubicBezTo>
                        <a:cubicBezTo>
                          <a:pt x="104719" y="284235"/>
                          <a:pt x="68600" y="269274"/>
                          <a:pt x="41973" y="242647"/>
                        </a:cubicBezTo>
                        <a:cubicBezTo>
                          <a:pt x="15346" y="216021"/>
                          <a:pt x="386" y="179902"/>
                          <a:pt x="386" y="142245"/>
                        </a:cubicBezTo>
                        <a:cubicBezTo>
                          <a:pt x="386" y="104589"/>
                          <a:pt x="15346" y="68470"/>
                          <a:pt x="41973" y="41843"/>
                        </a:cubicBezTo>
                        <a:cubicBezTo>
                          <a:pt x="68600" y="15217"/>
                          <a:pt x="104719" y="256"/>
                          <a:pt x="142375" y="25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9051" cap="flat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50" name="Grafik 5">
                    <a:extLst>
                      <a:ext uri="{FF2B5EF4-FFF2-40B4-BE49-F238E27FC236}">
                        <a16:creationId xmlns:a16="http://schemas.microsoft.com/office/drawing/2014/main" id="{C9799655-3545-4EC7-B53C-224B405A2F34}"/>
                      </a:ext>
                    </a:extLst>
                  </p:cNvPr>
                  <p:cNvGrpSpPr/>
                  <p:nvPr/>
                </p:nvGrpSpPr>
                <p:grpSpPr>
                  <a:xfrm>
                    <a:off x="5272027" y="3053465"/>
                    <a:ext cx="3096285" cy="283978"/>
                    <a:chOff x="5272027" y="3053465"/>
                    <a:chExt cx="3096285" cy="283978"/>
                  </a:xfrm>
                  <a:solidFill>
                    <a:srgbClr val="000000"/>
                  </a:solidFill>
                </p:grpSpPr>
                <p:sp>
                  <p:nvSpPr>
                    <p:cNvPr id="51" name="Freihandform: Form 50">
                      <a:extLst>
                        <a:ext uri="{FF2B5EF4-FFF2-40B4-BE49-F238E27FC236}">
                          <a16:creationId xmlns:a16="http://schemas.microsoft.com/office/drawing/2014/main" id="{04D4314B-1C40-47DD-95FA-A7A501C9C44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272027" y="3053465"/>
                      <a:ext cx="283978" cy="283978"/>
                    </a:xfrm>
                    <a:custGeom>
                      <a:avLst/>
                      <a:gdLst>
                        <a:gd name="connsiteX0" fmla="*/ 142523 w 283978"/>
                        <a:gd name="connsiteY0" fmla="*/ 256 h 283978"/>
                        <a:gd name="connsiteX1" fmla="*/ 242925 w 283978"/>
                        <a:gd name="connsiteY1" fmla="*/ 41843 h 283978"/>
                        <a:gd name="connsiteX2" fmla="*/ 284512 w 283978"/>
                        <a:gd name="connsiteY2" fmla="*/ 142245 h 283978"/>
                        <a:gd name="connsiteX3" fmla="*/ 242925 w 283978"/>
                        <a:gd name="connsiteY3" fmla="*/ 242647 h 283978"/>
                        <a:gd name="connsiteX4" fmla="*/ 142523 w 283978"/>
                        <a:gd name="connsiteY4" fmla="*/ 284235 h 283978"/>
                        <a:gd name="connsiteX5" fmla="*/ 42121 w 283978"/>
                        <a:gd name="connsiteY5" fmla="*/ 242647 h 283978"/>
                        <a:gd name="connsiteX6" fmla="*/ 533 w 283978"/>
                        <a:gd name="connsiteY6" fmla="*/ 142245 h 283978"/>
                        <a:gd name="connsiteX7" fmla="*/ 42121 w 283978"/>
                        <a:gd name="connsiteY7" fmla="*/ 41843 h 283978"/>
                        <a:gd name="connsiteX8" fmla="*/ 142523 w 283978"/>
                        <a:gd name="connsiteY8" fmla="*/ 256 h 2839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83978" h="283978">
                          <a:moveTo>
                            <a:pt x="142523" y="256"/>
                          </a:moveTo>
                          <a:cubicBezTo>
                            <a:pt x="180179" y="256"/>
                            <a:pt x="216298" y="15217"/>
                            <a:pt x="242925" y="41843"/>
                          </a:cubicBezTo>
                          <a:cubicBezTo>
                            <a:pt x="269552" y="68470"/>
                            <a:pt x="284512" y="104589"/>
                            <a:pt x="284512" y="142245"/>
                          </a:cubicBezTo>
                          <a:cubicBezTo>
                            <a:pt x="284512" y="179902"/>
                            <a:pt x="269552" y="216021"/>
                            <a:pt x="242925" y="242647"/>
                          </a:cubicBezTo>
                          <a:cubicBezTo>
                            <a:pt x="216298" y="269274"/>
                            <a:pt x="180179" y="284235"/>
                            <a:pt x="142523" y="284235"/>
                          </a:cubicBezTo>
                          <a:cubicBezTo>
                            <a:pt x="104867" y="284235"/>
                            <a:pt x="68748" y="269274"/>
                            <a:pt x="42121" y="242647"/>
                          </a:cubicBezTo>
                          <a:cubicBezTo>
                            <a:pt x="15494" y="216021"/>
                            <a:pt x="533" y="179902"/>
                            <a:pt x="533" y="142245"/>
                          </a:cubicBezTo>
                          <a:cubicBezTo>
                            <a:pt x="533" y="104589"/>
                            <a:pt x="15494" y="68470"/>
                            <a:pt x="42121" y="41843"/>
                          </a:cubicBezTo>
                          <a:cubicBezTo>
                            <a:pt x="68748" y="15217"/>
                            <a:pt x="104867" y="256"/>
                            <a:pt x="142523" y="25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9051" cap="flat">
                      <a:solidFill>
                        <a:srgbClr val="FFFFFF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52" name="Grafik 5">
                      <a:extLst>
                        <a:ext uri="{FF2B5EF4-FFF2-40B4-BE49-F238E27FC236}">
                          <a16:creationId xmlns:a16="http://schemas.microsoft.com/office/drawing/2014/main" id="{C9799655-3545-4EC7-B53C-224B405A2F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78180" y="3053465"/>
                      <a:ext cx="1690132" cy="283978"/>
                      <a:chOff x="6678180" y="3053465"/>
                      <a:chExt cx="1690132" cy="283978"/>
                    </a:xfrm>
                    <a:solidFill>
                      <a:srgbClr val="000000"/>
                    </a:solidFill>
                  </p:grpSpPr>
                  <p:sp>
                    <p:nvSpPr>
                      <p:cNvPr id="53" name="Freihandform: Form 52">
                        <a:extLst>
                          <a:ext uri="{FF2B5EF4-FFF2-40B4-BE49-F238E27FC236}">
                            <a16:creationId xmlns:a16="http://schemas.microsoft.com/office/drawing/2014/main" id="{C52453A4-D6C4-416D-B21D-8945E9C6F9FB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6678180" y="3053465"/>
                        <a:ext cx="283978" cy="283978"/>
                      </a:xfrm>
                      <a:custGeom>
                        <a:avLst/>
                        <a:gdLst>
                          <a:gd name="connsiteX0" fmla="*/ 142670 w 283978"/>
                          <a:gd name="connsiteY0" fmla="*/ 256 h 283978"/>
                          <a:gd name="connsiteX1" fmla="*/ 243072 w 283978"/>
                          <a:gd name="connsiteY1" fmla="*/ 41843 h 283978"/>
                          <a:gd name="connsiteX2" fmla="*/ 284660 w 283978"/>
                          <a:gd name="connsiteY2" fmla="*/ 142245 h 283978"/>
                          <a:gd name="connsiteX3" fmla="*/ 243072 w 283978"/>
                          <a:gd name="connsiteY3" fmla="*/ 242647 h 283978"/>
                          <a:gd name="connsiteX4" fmla="*/ 142670 w 283978"/>
                          <a:gd name="connsiteY4" fmla="*/ 284235 h 283978"/>
                          <a:gd name="connsiteX5" fmla="*/ 42268 w 283978"/>
                          <a:gd name="connsiteY5" fmla="*/ 242647 h 283978"/>
                          <a:gd name="connsiteX6" fmla="*/ 681 w 283978"/>
                          <a:gd name="connsiteY6" fmla="*/ 142245 h 283978"/>
                          <a:gd name="connsiteX7" fmla="*/ 42268 w 283978"/>
                          <a:gd name="connsiteY7" fmla="*/ 41843 h 283978"/>
                          <a:gd name="connsiteX8" fmla="*/ 142670 w 283978"/>
                          <a:gd name="connsiteY8" fmla="*/ 256 h 2839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283978" h="283978">
                            <a:moveTo>
                              <a:pt x="142670" y="256"/>
                            </a:moveTo>
                            <a:cubicBezTo>
                              <a:pt x="180327" y="256"/>
                              <a:pt x="216445" y="15217"/>
                              <a:pt x="243072" y="41843"/>
                            </a:cubicBezTo>
                            <a:cubicBezTo>
                              <a:pt x="269699" y="68470"/>
                              <a:pt x="284660" y="104589"/>
                              <a:pt x="284660" y="142245"/>
                            </a:cubicBezTo>
                            <a:cubicBezTo>
                              <a:pt x="284660" y="179902"/>
                              <a:pt x="269699" y="216021"/>
                              <a:pt x="243072" y="242647"/>
                            </a:cubicBezTo>
                            <a:cubicBezTo>
                              <a:pt x="216445" y="269274"/>
                              <a:pt x="180327" y="284235"/>
                              <a:pt x="142670" y="284235"/>
                            </a:cubicBezTo>
                            <a:cubicBezTo>
                              <a:pt x="105014" y="284235"/>
                              <a:pt x="68895" y="269274"/>
                              <a:pt x="42268" y="242647"/>
                            </a:cubicBezTo>
                            <a:cubicBezTo>
                              <a:pt x="15641" y="216021"/>
                              <a:pt x="681" y="179902"/>
                              <a:pt x="681" y="142245"/>
                            </a:cubicBezTo>
                            <a:cubicBezTo>
                              <a:pt x="681" y="104589"/>
                              <a:pt x="15641" y="68470"/>
                              <a:pt x="42268" y="41843"/>
                            </a:cubicBezTo>
                            <a:cubicBezTo>
                              <a:pt x="68895" y="15217"/>
                              <a:pt x="105014" y="256"/>
                              <a:pt x="142670" y="256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19051" cap="flat">
                        <a:solidFill>
                          <a:srgbClr val="FFFFFF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54" name="Freihandform: Form 53">
                        <a:extLst>
                          <a:ext uri="{FF2B5EF4-FFF2-40B4-BE49-F238E27FC236}">
                            <a16:creationId xmlns:a16="http://schemas.microsoft.com/office/drawing/2014/main" id="{C3530D0E-8DB7-4DB0-8617-575F68A1E9C4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8084333" y="3053465"/>
                        <a:ext cx="283978" cy="283978"/>
                      </a:xfrm>
                      <a:custGeom>
                        <a:avLst/>
                        <a:gdLst>
                          <a:gd name="connsiteX0" fmla="*/ 142818 w 283978"/>
                          <a:gd name="connsiteY0" fmla="*/ 256 h 283978"/>
                          <a:gd name="connsiteX1" fmla="*/ 243220 w 283978"/>
                          <a:gd name="connsiteY1" fmla="*/ 41843 h 283978"/>
                          <a:gd name="connsiteX2" fmla="*/ 284807 w 283978"/>
                          <a:gd name="connsiteY2" fmla="*/ 142245 h 283978"/>
                          <a:gd name="connsiteX3" fmla="*/ 243220 w 283978"/>
                          <a:gd name="connsiteY3" fmla="*/ 242647 h 283978"/>
                          <a:gd name="connsiteX4" fmla="*/ 142818 w 283978"/>
                          <a:gd name="connsiteY4" fmla="*/ 284235 h 283978"/>
                          <a:gd name="connsiteX5" fmla="*/ 42416 w 283978"/>
                          <a:gd name="connsiteY5" fmla="*/ 242647 h 283978"/>
                          <a:gd name="connsiteX6" fmla="*/ 829 w 283978"/>
                          <a:gd name="connsiteY6" fmla="*/ 142245 h 283978"/>
                          <a:gd name="connsiteX7" fmla="*/ 42416 w 283978"/>
                          <a:gd name="connsiteY7" fmla="*/ 41843 h 283978"/>
                          <a:gd name="connsiteX8" fmla="*/ 142818 w 283978"/>
                          <a:gd name="connsiteY8" fmla="*/ 256 h 2839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283978" h="283978">
                            <a:moveTo>
                              <a:pt x="142818" y="256"/>
                            </a:moveTo>
                            <a:cubicBezTo>
                              <a:pt x="180474" y="256"/>
                              <a:pt x="216593" y="15217"/>
                              <a:pt x="243220" y="41843"/>
                            </a:cubicBezTo>
                            <a:cubicBezTo>
                              <a:pt x="269847" y="68470"/>
                              <a:pt x="284807" y="104589"/>
                              <a:pt x="284807" y="142245"/>
                            </a:cubicBezTo>
                            <a:cubicBezTo>
                              <a:pt x="284807" y="179902"/>
                              <a:pt x="269847" y="216021"/>
                              <a:pt x="243220" y="242647"/>
                            </a:cubicBezTo>
                            <a:cubicBezTo>
                              <a:pt x="216593" y="269274"/>
                              <a:pt x="180474" y="284235"/>
                              <a:pt x="142818" y="284235"/>
                            </a:cubicBezTo>
                            <a:cubicBezTo>
                              <a:pt x="105162" y="284235"/>
                              <a:pt x="69043" y="269274"/>
                              <a:pt x="42416" y="242647"/>
                            </a:cubicBezTo>
                            <a:cubicBezTo>
                              <a:pt x="15789" y="216021"/>
                              <a:pt x="829" y="179902"/>
                              <a:pt x="829" y="142245"/>
                            </a:cubicBezTo>
                            <a:cubicBezTo>
                              <a:pt x="829" y="104589"/>
                              <a:pt x="15789" y="68470"/>
                              <a:pt x="42416" y="41843"/>
                            </a:cubicBezTo>
                            <a:cubicBezTo>
                              <a:pt x="69043" y="15217"/>
                              <a:pt x="105162" y="256"/>
                              <a:pt x="142818" y="256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19051" cap="flat">
                        <a:solidFill>
                          <a:srgbClr val="FFFFFF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</p:grpSp>
          </p:grpSp>
        </p:grpSp>
      </p:grpSp>
      <p:sp>
        <p:nvSpPr>
          <p:cNvPr id="56" name="Freihandform: Form 55">
            <a:extLst>
              <a:ext uri="{FF2B5EF4-FFF2-40B4-BE49-F238E27FC236}">
                <a16:creationId xmlns:a16="http://schemas.microsoft.com/office/drawing/2014/main" id="{734C29DD-95EF-46AD-92EF-C735E977F94C}"/>
              </a:ext>
            </a:extLst>
          </p:cNvPr>
          <p:cNvSpPr/>
          <p:nvPr/>
        </p:nvSpPr>
        <p:spPr>
          <a:xfrm flipV="1">
            <a:off x="2692590" y="6172464"/>
            <a:ext cx="9525" cy="44449"/>
          </a:xfrm>
          <a:custGeom>
            <a:avLst/>
            <a:gdLst>
              <a:gd name="connsiteX0" fmla="*/ 3 w 9525"/>
              <a:gd name="connsiteY0" fmla="*/ 45085 h 44449"/>
              <a:gd name="connsiteX1" fmla="*/ 3 w 9525"/>
              <a:gd name="connsiteY1" fmla="*/ 635 h 4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4449">
                <a:moveTo>
                  <a:pt x="3" y="45085"/>
                </a:moveTo>
                <a:lnTo>
                  <a:pt x="3" y="635"/>
                </a:lnTo>
              </a:path>
            </a:pathLst>
          </a:custGeom>
          <a:solidFill>
            <a:srgbClr val="000000"/>
          </a:solidFill>
          <a:ln w="10160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57" name="Grafik 5">
            <a:extLst>
              <a:ext uri="{FF2B5EF4-FFF2-40B4-BE49-F238E27FC236}">
                <a16:creationId xmlns:a16="http://schemas.microsoft.com/office/drawing/2014/main" id="{C9799655-3545-4EC7-B53C-224B405A2F34}"/>
              </a:ext>
            </a:extLst>
          </p:cNvPr>
          <p:cNvGrpSpPr/>
          <p:nvPr/>
        </p:nvGrpSpPr>
        <p:grpSpPr>
          <a:xfrm>
            <a:off x="2504403" y="6133110"/>
            <a:ext cx="457060" cy="477054"/>
            <a:chOff x="2038178" y="7706971"/>
            <a:chExt cx="457060" cy="477054"/>
          </a:xfrm>
          <a:solidFill>
            <a:srgbClr val="000000"/>
          </a:solidFill>
        </p:grpSpPr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BD175AF1-ADD8-4E13-8BD4-84F9BF2AC770}"/>
                </a:ext>
              </a:extLst>
            </p:cNvPr>
            <p:cNvSpPr txBox="1"/>
            <p:nvPr/>
          </p:nvSpPr>
          <p:spPr>
            <a:xfrm>
              <a:off x="2132638" y="7706971"/>
              <a:ext cx="3626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500" spc="0" baseline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3FC603A7-63C4-4222-9975-1E5AA097866D}"/>
                </a:ext>
              </a:extLst>
            </p:cNvPr>
            <p:cNvSpPr/>
            <p:nvPr/>
          </p:nvSpPr>
          <p:spPr>
            <a:xfrm flipV="1">
              <a:off x="2038178" y="7936275"/>
              <a:ext cx="159003" cy="21081"/>
            </a:xfrm>
            <a:custGeom>
              <a:avLst/>
              <a:gdLst>
                <a:gd name="connsiteX0" fmla="*/ -232 w 159003"/>
                <a:gd name="connsiteY0" fmla="*/ 21519 h 21081"/>
                <a:gd name="connsiteX1" fmla="*/ 158772 w 159003"/>
                <a:gd name="connsiteY1" fmla="*/ 21519 h 21081"/>
                <a:gd name="connsiteX2" fmla="*/ 158772 w 159003"/>
                <a:gd name="connsiteY2" fmla="*/ 437 h 21081"/>
                <a:gd name="connsiteX3" fmla="*/ -232 w 159003"/>
                <a:gd name="connsiteY3" fmla="*/ 437 h 21081"/>
                <a:gd name="connsiteX4" fmla="*/ -232 w 159003"/>
                <a:gd name="connsiteY4" fmla="*/ 21519 h 2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03" h="21081">
                  <a:moveTo>
                    <a:pt x="-232" y="21519"/>
                  </a:moveTo>
                  <a:lnTo>
                    <a:pt x="158772" y="21519"/>
                  </a:lnTo>
                  <a:lnTo>
                    <a:pt x="158772" y="437"/>
                  </a:lnTo>
                  <a:lnTo>
                    <a:pt x="-232" y="437"/>
                  </a:lnTo>
                  <a:lnTo>
                    <a:pt x="-232" y="21519"/>
                  </a:lnTo>
                </a:path>
              </a:pathLst>
            </a:custGeom>
            <a:solidFill>
              <a:srgbClr val="000000"/>
            </a:solidFill>
            <a:ln w="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500" dirty="0"/>
            </a:p>
          </p:txBody>
        </p:sp>
      </p:grp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335A9E8A-C7E1-4142-8C9A-9963502CE198}"/>
              </a:ext>
            </a:extLst>
          </p:cNvPr>
          <p:cNvSpPr/>
          <p:nvPr/>
        </p:nvSpPr>
        <p:spPr>
          <a:xfrm flipV="1">
            <a:off x="3399877" y="6172464"/>
            <a:ext cx="9525" cy="44449"/>
          </a:xfrm>
          <a:custGeom>
            <a:avLst/>
            <a:gdLst>
              <a:gd name="connsiteX0" fmla="*/ 21 w 9525"/>
              <a:gd name="connsiteY0" fmla="*/ 45085 h 44449"/>
              <a:gd name="connsiteX1" fmla="*/ 21 w 9525"/>
              <a:gd name="connsiteY1" fmla="*/ 635 h 4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4449">
                <a:moveTo>
                  <a:pt x="21" y="45085"/>
                </a:moveTo>
                <a:lnTo>
                  <a:pt x="21" y="635"/>
                </a:lnTo>
              </a:path>
            </a:pathLst>
          </a:custGeom>
          <a:solidFill>
            <a:srgbClr val="000000"/>
          </a:solidFill>
          <a:ln w="10160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2E13309-6048-4C47-A9B2-7E906080EA4F}"/>
              </a:ext>
            </a:extLst>
          </p:cNvPr>
          <p:cNvSpPr txBox="1"/>
          <p:nvPr/>
        </p:nvSpPr>
        <p:spPr>
          <a:xfrm>
            <a:off x="3216377" y="6133110"/>
            <a:ext cx="3626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500" spc="0" baseline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0</a:t>
            </a:r>
          </a:p>
        </p:txBody>
      </p:sp>
      <p:sp>
        <p:nvSpPr>
          <p:cNvPr id="62" name="Freihandform: Form 61">
            <a:extLst>
              <a:ext uri="{FF2B5EF4-FFF2-40B4-BE49-F238E27FC236}">
                <a16:creationId xmlns:a16="http://schemas.microsoft.com/office/drawing/2014/main" id="{3DF57D8A-E9D5-43DF-A9A3-AB3CF10B3E65}"/>
              </a:ext>
            </a:extLst>
          </p:cNvPr>
          <p:cNvSpPr/>
          <p:nvPr/>
        </p:nvSpPr>
        <p:spPr>
          <a:xfrm flipV="1">
            <a:off x="4107151" y="6172464"/>
            <a:ext cx="9525" cy="44449"/>
          </a:xfrm>
          <a:custGeom>
            <a:avLst/>
            <a:gdLst>
              <a:gd name="connsiteX0" fmla="*/ 40 w 9525"/>
              <a:gd name="connsiteY0" fmla="*/ 45085 h 44449"/>
              <a:gd name="connsiteX1" fmla="*/ 40 w 9525"/>
              <a:gd name="connsiteY1" fmla="*/ 635 h 4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4449">
                <a:moveTo>
                  <a:pt x="40" y="45085"/>
                </a:moveTo>
                <a:lnTo>
                  <a:pt x="40" y="635"/>
                </a:lnTo>
              </a:path>
            </a:pathLst>
          </a:custGeom>
          <a:solidFill>
            <a:srgbClr val="000000"/>
          </a:solidFill>
          <a:ln w="10160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94A89E0A-42CA-41FC-A8FA-5C479D2B5AD5}"/>
              </a:ext>
            </a:extLst>
          </p:cNvPr>
          <p:cNvSpPr txBox="1"/>
          <p:nvPr/>
        </p:nvSpPr>
        <p:spPr>
          <a:xfrm>
            <a:off x="3906732" y="6133983"/>
            <a:ext cx="3626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500" spc="0" baseline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1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E3C72C42-98D7-40DD-8AA0-D3473AA650EE}"/>
              </a:ext>
            </a:extLst>
          </p:cNvPr>
          <p:cNvSpPr txBox="1"/>
          <p:nvPr/>
        </p:nvSpPr>
        <p:spPr>
          <a:xfrm>
            <a:off x="2096809" y="6495837"/>
            <a:ext cx="28536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500" spc="0" baseline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evidence for a "hit"</a:t>
            </a:r>
          </a:p>
        </p:txBody>
      </p:sp>
      <p:sp>
        <p:nvSpPr>
          <p:cNvPr id="65" name="Freihandform: Form 64">
            <a:extLst>
              <a:ext uri="{FF2B5EF4-FFF2-40B4-BE49-F238E27FC236}">
                <a16:creationId xmlns:a16="http://schemas.microsoft.com/office/drawing/2014/main" id="{FA19DB28-2ED3-4A25-9F71-437E63837D55}"/>
              </a:ext>
            </a:extLst>
          </p:cNvPr>
          <p:cNvSpPr/>
          <p:nvPr/>
        </p:nvSpPr>
        <p:spPr>
          <a:xfrm flipV="1">
            <a:off x="2118336" y="5774397"/>
            <a:ext cx="44449" cy="9525"/>
          </a:xfrm>
          <a:custGeom>
            <a:avLst/>
            <a:gdLst>
              <a:gd name="connsiteX0" fmla="*/ 44438 w 44449"/>
              <a:gd name="connsiteY0" fmla="*/ 558 h 9525"/>
              <a:gd name="connsiteX1" fmla="*/ -12 w 44449"/>
              <a:gd name="connsiteY1" fmla="*/ 55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449" h="9525">
                <a:moveTo>
                  <a:pt x="44438" y="558"/>
                </a:moveTo>
                <a:lnTo>
                  <a:pt x="-12" y="558"/>
                </a:lnTo>
              </a:path>
            </a:pathLst>
          </a:custGeom>
          <a:solidFill>
            <a:srgbClr val="000000"/>
          </a:solidFill>
          <a:ln w="10160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DE30C7D-6A74-4013-9A6C-9D622775C3D0}"/>
              </a:ext>
            </a:extLst>
          </p:cNvPr>
          <p:cNvSpPr txBox="1"/>
          <p:nvPr/>
        </p:nvSpPr>
        <p:spPr>
          <a:xfrm rot="16200000">
            <a:off x="1574604" y="5518726"/>
            <a:ext cx="7537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500" spc="0" baseline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less</a:t>
            </a:r>
          </a:p>
        </p:txBody>
      </p:sp>
      <p:sp>
        <p:nvSpPr>
          <p:cNvPr id="67" name="Freihandform: Form 66">
            <a:extLst>
              <a:ext uri="{FF2B5EF4-FFF2-40B4-BE49-F238E27FC236}">
                <a16:creationId xmlns:a16="http://schemas.microsoft.com/office/drawing/2014/main" id="{01966674-0ADE-4562-A6B1-0F49E1902B05}"/>
              </a:ext>
            </a:extLst>
          </p:cNvPr>
          <p:cNvSpPr/>
          <p:nvPr/>
        </p:nvSpPr>
        <p:spPr>
          <a:xfrm flipV="1">
            <a:off x="2118336" y="4796652"/>
            <a:ext cx="44449" cy="9525"/>
          </a:xfrm>
          <a:custGeom>
            <a:avLst/>
            <a:gdLst>
              <a:gd name="connsiteX0" fmla="*/ 44438 w 44449"/>
              <a:gd name="connsiteY0" fmla="*/ 378 h 9525"/>
              <a:gd name="connsiteX1" fmla="*/ -12 w 44449"/>
              <a:gd name="connsiteY1" fmla="*/ 37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449" h="9525">
                <a:moveTo>
                  <a:pt x="44438" y="378"/>
                </a:moveTo>
                <a:lnTo>
                  <a:pt x="-12" y="378"/>
                </a:lnTo>
              </a:path>
            </a:pathLst>
          </a:custGeom>
          <a:solidFill>
            <a:srgbClr val="000000"/>
          </a:solidFill>
          <a:ln w="10160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8" name="Freihandform: Form 67">
            <a:extLst>
              <a:ext uri="{FF2B5EF4-FFF2-40B4-BE49-F238E27FC236}">
                <a16:creationId xmlns:a16="http://schemas.microsoft.com/office/drawing/2014/main" id="{10781B56-8F43-4919-816C-9337D18891DE}"/>
              </a:ext>
            </a:extLst>
          </p:cNvPr>
          <p:cNvSpPr/>
          <p:nvPr/>
        </p:nvSpPr>
        <p:spPr>
          <a:xfrm flipV="1">
            <a:off x="2118336" y="3818907"/>
            <a:ext cx="44449" cy="9525"/>
          </a:xfrm>
          <a:custGeom>
            <a:avLst/>
            <a:gdLst>
              <a:gd name="connsiteX0" fmla="*/ 44438 w 44449"/>
              <a:gd name="connsiteY0" fmla="*/ 199 h 9525"/>
              <a:gd name="connsiteX1" fmla="*/ -12 w 44449"/>
              <a:gd name="connsiteY1" fmla="*/ 19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449" h="9525">
                <a:moveTo>
                  <a:pt x="44438" y="199"/>
                </a:moveTo>
                <a:lnTo>
                  <a:pt x="-12" y="199"/>
                </a:lnTo>
              </a:path>
            </a:pathLst>
          </a:custGeom>
          <a:solidFill>
            <a:srgbClr val="000000"/>
          </a:solidFill>
          <a:ln w="10160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B2A7D439-1299-4965-898A-823FF1BCB332}"/>
              </a:ext>
            </a:extLst>
          </p:cNvPr>
          <p:cNvSpPr txBox="1"/>
          <p:nvPr/>
        </p:nvSpPr>
        <p:spPr>
          <a:xfrm rot="16200000">
            <a:off x="110422" y="4545876"/>
            <a:ext cx="26035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50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predicted</a:t>
            </a:r>
          </a:p>
          <a:p>
            <a:pPr algn="ctr"/>
            <a:r>
              <a:rPr lang="en-GB" sz="2500" spc="0" baseline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# "go" responses</a:t>
            </a:r>
          </a:p>
        </p:txBody>
      </p:sp>
      <p:sp>
        <p:nvSpPr>
          <p:cNvPr id="70" name="Freihandform: Form 69">
            <a:extLst>
              <a:ext uri="{FF2B5EF4-FFF2-40B4-BE49-F238E27FC236}">
                <a16:creationId xmlns:a16="http://schemas.microsoft.com/office/drawing/2014/main" id="{041171C0-1217-4A48-A789-A020A98D2891}"/>
              </a:ext>
            </a:extLst>
          </p:cNvPr>
          <p:cNvSpPr/>
          <p:nvPr/>
        </p:nvSpPr>
        <p:spPr>
          <a:xfrm flipV="1">
            <a:off x="2509812" y="4036856"/>
            <a:ext cx="1780116" cy="1519593"/>
          </a:xfrm>
          <a:custGeom>
            <a:avLst/>
            <a:gdLst>
              <a:gd name="connsiteX0" fmla="*/ 1119486 w 1780116"/>
              <a:gd name="connsiteY0" fmla="*/ 955995 h 1519593"/>
              <a:gd name="connsiteX1" fmla="*/ 124 w 1780116"/>
              <a:gd name="connsiteY1" fmla="*/ 458 h 1519593"/>
              <a:gd name="connsiteX2" fmla="*/ 1780240 w 1780116"/>
              <a:gd name="connsiteY2" fmla="*/ 1520051 h 1519593"/>
              <a:gd name="connsiteX3" fmla="*/ 1609578 w 1780116"/>
              <a:gd name="connsiteY3" fmla="*/ 1374370 h 1519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0116" h="1519593">
                <a:moveTo>
                  <a:pt x="1119486" y="955995"/>
                </a:moveTo>
                <a:lnTo>
                  <a:pt x="124" y="458"/>
                </a:lnTo>
                <a:lnTo>
                  <a:pt x="1780240" y="1520051"/>
                </a:lnTo>
                <a:lnTo>
                  <a:pt x="1609578" y="1374370"/>
                </a:lnTo>
              </a:path>
            </a:pathLst>
          </a:custGeom>
          <a:noFill/>
          <a:ln w="63500" cap="sq">
            <a:solidFill>
              <a:srgbClr val="08306B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1" name="Freihandform: Form 70">
            <a:extLst>
              <a:ext uri="{FF2B5EF4-FFF2-40B4-BE49-F238E27FC236}">
                <a16:creationId xmlns:a16="http://schemas.microsoft.com/office/drawing/2014/main" id="{8954086D-3546-4419-8D9F-146CE7756580}"/>
              </a:ext>
            </a:extLst>
          </p:cNvPr>
          <p:cNvSpPr/>
          <p:nvPr/>
        </p:nvSpPr>
        <p:spPr>
          <a:xfrm flipV="1">
            <a:off x="2519987" y="4777825"/>
            <a:ext cx="1759971" cy="37655"/>
          </a:xfrm>
          <a:custGeom>
            <a:avLst/>
            <a:gdLst>
              <a:gd name="connsiteX0" fmla="*/ 998097 w 1759971"/>
              <a:gd name="connsiteY0" fmla="*/ 21791 h 37655"/>
              <a:gd name="connsiteX1" fmla="*/ 123 w 1759971"/>
              <a:gd name="connsiteY1" fmla="*/ 443 h 37655"/>
              <a:gd name="connsiteX2" fmla="*/ 1760095 w 1759971"/>
              <a:gd name="connsiteY2" fmla="*/ 38098 h 37655"/>
              <a:gd name="connsiteX3" fmla="*/ 117801 w 1759971"/>
              <a:gd name="connsiteY3" fmla="*/ 2957 h 3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9971" h="37655">
                <a:moveTo>
                  <a:pt x="998097" y="21791"/>
                </a:moveTo>
                <a:lnTo>
                  <a:pt x="123" y="443"/>
                </a:lnTo>
                <a:lnTo>
                  <a:pt x="1760095" y="38098"/>
                </a:lnTo>
                <a:lnTo>
                  <a:pt x="117801" y="2957"/>
                </a:lnTo>
              </a:path>
            </a:pathLst>
          </a:custGeom>
          <a:noFill/>
          <a:ln w="63500" cap="sq">
            <a:solidFill>
              <a:srgbClr val="D0E1F2"/>
            </a:solidFill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2" name="Freihandform: Form 71">
            <a:extLst>
              <a:ext uri="{FF2B5EF4-FFF2-40B4-BE49-F238E27FC236}">
                <a16:creationId xmlns:a16="http://schemas.microsoft.com/office/drawing/2014/main" id="{6AF98832-4231-4602-863D-43F06C379E4A}"/>
              </a:ext>
            </a:extLst>
          </p:cNvPr>
          <p:cNvSpPr/>
          <p:nvPr/>
        </p:nvSpPr>
        <p:spPr>
          <a:xfrm flipV="1">
            <a:off x="2162786" y="3454469"/>
            <a:ext cx="9525" cy="2717995"/>
          </a:xfrm>
          <a:custGeom>
            <a:avLst/>
            <a:gdLst>
              <a:gd name="connsiteX0" fmla="*/ -11 w 9525"/>
              <a:gd name="connsiteY0" fmla="*/ 381 h 2717995"/>
              <a:gd name="connsiteX1" fmla="*/ -11 w 9525"/>
              <a:gd name="connsiteY1" fmla="*/ 2718377 h 271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717995">
                <a:moveTo>
                  <a:pt x="-11" y="381"/>
                </a:moveTo>
                <a:lnTo>
                  <a:pt x="-11" y="2718377"/>
                </a:lnTo>
              </a:path>
            </a:pathLst>
          </a:custGeom>
          <a:noFill/>
          <a:ln w="10160" cap="sq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3" name="Freihandform: Form 72">
            <a:extLst>
              <a:ext uri="{FF2B5EF4-FFF2-40B4-BE49-F238E27FC236}">
                <a16:creationId xmlns:a16="http://schemas.microsoft.com/office/drawing/2014/main" id="{C294EE8F-5422-4754-95FA-86D28971E393}"/>
              </a:ext>
            </a:extLst>
          </p:cNvPr>
          <p:cNvSpPr/>
          <p:nvPr/>
        </p:nvSpPr>
        <p:spPr>
          <a:xfrm flipV="1">
            <a:off x="4699147" y="3454469"/>
            <a:ext cx="9525" cy="2717995"/>
          </a:xfrm>
          <a:custGeom>
            <a:avLst/>
            <a:gdLst>
              <a:gd name="connsiteX0" fmla="*/ 55 w 9525"/>
              <a:gd name="connsiteY0" fmla="*/ 381 h 2717995"/>
              <a:gd name="connsiteX1" fmla="*/ 55 w 9525"/>
              <a:gd name="connsiteY1" fmla="*/ 2718377 h 271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717995">
                <a:moveTo>
                  <a:pt x="55" y="381"/>
                </a:moveTo>
                <a:lnTo>
                  <a:pt x="55" y="2718377"/>
                </a:lnTo>
              </a:path>
            </a:pathLst>
          </a:custGeom>
          <a:noFill/>
          <a:ln w="10160" cap="sq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4" name="Freihandform: Form 73">
            <a:extLst>
              <a:ext uri="{FF2B5EF4-FFF2-40B4-BE49-F238E27FC236}">
                <a16:creationId xmlns:a16="http://schemas.microsoft.com/office/drawing/2014/main" id="{CD4979C2-971A-4998-9EE2-FA59C2D34555}"/>
              </a:ext>
            </a:extLst>
          </p:cNvPr>
          <p:cNvSpPr/>
          <p:nvPr/>
        </p:nvSpPr>
        <p:spPr>
          <a:xfrm flipV="1">
            <a:off x="2162786" y="6172464"/>
            <a:ext cx="2536361" cy="9525"/>
          </a:xfrm>
          <a:custGeom>
            <a:avLst/>
            <a:gdLst>
              <a:gd name="connsiteX0" fmla="*/ 22 w 2536361"/>
              <a:gd name="connsiteY0" fmla="*/ 631 h 9525"/>
              <a:gd name="connsiteX1" fmla="*/ 2536384 w 2536361"/>
              <a:gd name="connsiteY1" fmla="*/ 63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36361" h="9525">
                <a:moveTo>
                  <a:pt x="22" y="631"/>
                </a:moveTo>
                <a:lnTo>
                  <a:pt x="2536384" y="631"/>
                </a:lnTo>
              </a:path>
            </a:pathLst>
          </a:custGeom>
          <a:noFill/>
          <a:ln w="10160" cap="sq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5" name="Freihandform: Form 74">
            <a:extLst>
              <a:ext uri="{FF2B5EF4-FFF2-40B4-BE49-F238E27FC236}">
                <a16:creationId xmlns:a16="http://schemas.microsoft.com/office/drawing/2014/main" id="{92F3386A-88AA-45F7-B866-DE18F543B1C8}"/>
              </a:ext>
            </a:extLst>
          </p:cNvPr>
          <p:cNvSpPr/>
          <p:nvPr/>
        </p:nvSpPr>
        <p:spPr>
          <a:xfrm flipV="1">
            <a:off x="2162786" y="3437245"/>
            <a:ext cx="2536361" cy="9525"/>
          </a:xfrm>
          <a:custGeom>
            <a:avLst/>
            <a:gdLst>
              <a:gd name="connsiteX0" fmla="*/ 22 w 2536361"/>
              <a:gd name="connsiteY0" fmla="*/ 132 h 9525"/>
              <a:gd name="connsiteX1" fmla="*/ 2536384 w 2536361"/>
              <a:gd name="connsiteY1" fmla="*/ 13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36361" h="9525">
                <a:moveTo>
                  <a:pt x="22" y="132"/>
                </a:moveTo>
                <a:lnTo>
                  <a:pt x="2536384" y="132"/>
                </a:lnTo>
              </a:path>
            </a:pathLst>
          </a:custGeom>
          <a:noFill/>
          <a:ln w="10160" cap="sq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1DC162E-932D-456D-AF20-8BF916301245}"/>
              </a:ext>
            </a:extLst>
          </p:cNvPr>
          <p:cNvSpPr txBox="1"/>
          <p:nvPr/>
        </p:nvSpPr>
        <p:spPr>
          <a:xfrm rot="16200000">
            <a:off x="1493654" y="3626431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500" spc="0" baseline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more</a:t>
            </a:r>
          </a:p>
        </p:txBody>
      </p:sp>
      <p:grpSp>
        <p:nvGrpSpPr>
          <p:cNvPr id="77" name="Grafik 5">
            <a:extLst>
              <a:ext uri="{FF2B5EF4-FFF2-40B4-BE49-F238E27FC236}">
                <a16:creationId xmlns:a16="http://schemas.microsoft.com/office/drawing/2014/main" id="{C9799655-3545-4EC7-B53C-224B405A2F34}"/>
              </a:ext>
            </a:extLst>
          </p:cNvPr>
          <p:cNvGrpSpPr/>
          <p:nvPr/>
        </p:nvGrpSpPr>
        <p:grpSpPr>
          <a:xfrm>
            <a:off x="6686949" y="3428904"/>
            <a:ext cx="3967903" cy="3518422"/>
            <a:chOff x="6187841" y="4982188"/>
            <a:chExt cx="3967903" cy="3518422"/>
          </a:xfrm>
        </p:grpSpPr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64EF0D3A-981B-4121-A87C-4E617FD9FD16}"/>
                </a:ext>
              </a:extLst>
            </p:cNvPr>
            <p:cNvSpPr/>
            <p:nvPr/>
          </p:nvSpPr>
          <p:spPr>
            <a:xfrm flipV="1">
              <a:off x="7897856" y="7700183"/>
              <a:ext cx="9525" cy="44449"/>
            </a:xfrm>
            <a:custGeom>
              <a:avLst/>
              <a:gdLst>
                <a:gd name="connsiteX0" fmla="*/ 279 w 9525"/>
                <a:gd name="connsiteY0" fmla="*/ 45085 h 44449"/>
                <a:gd name="connsiteX1" fmla="*/ 279 w 9525"/>
                <a:gd name="connsiteY1" fmla="*/ 635 h 4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4449">
                  <a:moveTo>
                    <a:pt x="279" y="45085"/>
                  </a:moveTo>
                  <a:lnTo>
                    <a:pt x="279" y="635"/>
                  </a:lnTo>
                </a:path>
              </a:pathLst>
            </a:custGeom>
            <a:solidFill>
              <a:srgbClr val="000000"/>
            </a:solidFill>
            <a:ln w="1016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79" name="Grafik 5">
              <a:extLst>
                <a:ext uri="{FF2B5EF4-FFF2-40B4-BE49-F238E27FC236}">
                  <a16:creationId xmlns:a16="http://schemas.microsoft.com/office/drawing/2014/main" id="{C9799655-3545-4EC7-B53C-224B405A2F34}"/>
                </a:ext>
              </a:extLst>
            </p:cNvPr>
            <p:cNvGrpSpPr/>
            <p:nvPr/>
          </p:nvGrpSpPr>
          <p:grpSpPr>
            <a:xfrm>
              <a:off x="7737557" y="7707844"/>
              <a:ext cx="457060" cy="477054"/>
              <a:chOff x="7737557" y="7707844"/>
              <a:chExt cx="457060" cy="477054"/>
            </a:xfrm>
            <a:solidFill>
              <a:srgbClr val="000000"/>
            </a:solidFill>
          </p:grpSpPr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80742710-14D0-4EDD-9235-E31E86ED66FD}"/>
                  </a:ext>
                </a:extLst>
              </p:cNvPr>
              <p:cNvSpPr txBox="1"/>
              <p:nvPr/>
            </p:nvSpPr>
            <p:spPr>
              <a:xfrm>
                <a:off x="7832017" y="7707844"/>
                <a:ext cx="36260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2500" spc="0" baseline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1</a:t>
                </a:r>
              </a:p>
            </p:txBody>
          </p:sp>
          <p:sp>
            <p:nvSpPr>
              <p:cNvPr id="81" name="Freihandform: Form 80">
                <a:extLst>
                  <a:ext uri="{FF2B5EF4-FFF2-40B4-BE49-F238E27FC236}">
                    <a16:creationId xmlns:a16="http://schemas.microsoft.com/office/drawing/2014/main" id="{40926629-1F49-45A3-AC1D-C993B0FDBF43}"/>
                  </a:ext>
                </a:extLst>
              </p:cNvPr>
              <p:cNvSpPr/>
              <p:nvPr/>
            </p:nvSpPr>
            <p:spPr>
              <a:xfrm flipV="1">
                <a:off x="7737557" y="7949143"/>
                <a:ext cx="159003" cy="21081"/>
              </a:xfrm>
              <a:custGeom>
                <a:avLst/>
                <a:gdLst>
                  <a:gd name="connsiteX0" fmla="*/ 367 w 159003"/>
                  <a:gd name="connsiteY0" fmla="*/ 21519 h 21081"/>
                  <a:gd name="connsiteX1" fmla="*/ 159370 w 159003"/>
                  <a:gd name="connsiteY1" fmla="*/ 21519 h 21081"/>
                  <a:gd name="connsiteX2" fmla="*/ 159370 w 159003"/>
                  <a:gd name="connsiteY2" fmla="*/ 437 h 21081"/>
                  <a:gd name="connsiteX3" fmla="*/ 367 w 159003"/>
                  <a:gd name="connsiteY3" fmla="*/ 437 h 21081"/>
                  <a:gd name="connsiteX4" fmla="*/ 367 w 159003"/>
                  <a:gd name="connsiteY4" fmla="*/ 21519 h 2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003" h="21081">
                    <a:moveTo>
                      <a:pt x="367" y="21519"/>
                    </a:moveTo>
                    <a:lnTo>
                      <a:pt x="159370" y="21519"/>
                    </a:lnTo>
                    <a:lnTo>
                      <a:pt x="159370" y="437"/>
                    </a:lnTo>
                    <a:lnTo>
                      <a:pt x="367" y="437"/>
                    </a:lnTo>
                    <a:lnTo>
                      <a:pt x="367" y="21519"/>
                    </a:lnTo>
                  </a:path>
                </a:pathLst>
              </a:custGeom>
              <a:solidFill>
                <a:srgbClr val="000000"/>
              </a:solidFill>
              <a:ln w="2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500"/>
              </a:p>
            </p:txBody>
          </p:sp>
        </p:grp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BBF751C5-FB15-456D-847E-D034BCD838D5}"/>
                </a:ext>
              </a:extLst>
            </p:cNvPr>
            <p:cNvSpPr/>
            <p:nvPr/>
          </p:nvSpPr>
          <p:spPr>
            <a:xfrm flipV="1">
              <a:off x="8605143" y="7700183"/>
              <a:ext cx="9525" cy="44449"/>
            </a:xfrm>
            <a:custGeom>
              <a:avLst/>
              <a:gdLst>
                <a:gd name="connsiteX0" fmla="*/ 297 w 9525"/>
                <a:gd name="connsiteY0" fmla="*/ 45085 h 44449"/>
                <a:gd name="connsiteX1" fmla="*/ 297 w 9525"/>
                <a:gd name="connsiteY1" fmla="*/ 635 h 4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4449">
                  <a:moveTo>
                    <a:pt x="297" y="45085"/>
                  </a:moveTo>
                  <a:lnTo>
                    <a:pt x="297" y="635"/>
                  </a:lnTo>
                </a:path>
              </a:pathLst>
            </a:custGeom>
            <a:solidFill>
              <a:srgbClr val="000000"/>
            </a:solidFill>
            <a:ln w="1016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6CECF7B0-0059-4D97-BB34-0A7320F79A14}"/>
                </a:ext>
              </a:extLst>
            </p:cNvPr>
            <p:cNvSpPr txBox="1"/>
            <p:nvPr/>
          </p:nvSpPr>
          <p:spPr>
            <a:xfrm>
              <a:off x="8432930" y="7707844"/>
              <a:ext cx="3626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50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775C86F8-09AD-4613-9AB2-82BBE5003467}"/>
                </a:ext>
              </a:extLst>
            </p:cNvPr>
            <p:cNvSpPr/>
            <p:nvPr/>
          </p:nvSpPr>
          <p:spPr>
            <a:xfrm flipV="1">
              <a:off x="9312416" y="7700183"/>
              <a:ext cx="9525" cy="44449"/>
            </a:xfrm>
            <a:custGeom>
              <a:avLst/>
              <a:gdLst>
                <a:gd name="connsiteX0" fmla="*/ 316 w 9525"/>
                <a:gd name="connsiteY0" fmla="*/ 45085 h 44449"/>
                <a:gd name="connsiteX1" fmla="*/ 316 w 9525"/>
                <a:gd name="connsiteY1" fmla="*/ 635 h 4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4449">
                  <a:moveTo>
                    <a:pt x="316" y="45085"/>
                  </a:moveTo>
                  <a:lnTo>
                    <a:pt x="316" y="635"/>
                  </a:lnTo>
                </a:path>
              </a:pathLst>
            </a:custGeom>
            <a:solidFill>
              <a:srgbClr val="000000"/>
            </a:solidFill>
            <a:ln w="1016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851BA1D4-DF2F-4449-BB10-B5BEF5D828F3}"/>
                </a:ext>
              </a:extLst>
            </p:cNvPr>
            <p:cNvSpPr txBox="1"/>
            <p:nvPr/>
          </p:nvSpPr>
          <p:spPr>
            <a:xfrm>
              <a:off x="9140217" y="7707844"/>
              <a:ext cx="3626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50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7FBC600C-FA1D-4085-88A2-CB9E7E34B2EA}"/>
                </a:ext>
              </a:extLst>
            </p:cNvPr>
            <p:cNvSpPr txBox="1"/>
            <p:nvPr/>
          </p:nvSpPr>
          <p:spPr>
            <a:xfrm>
              <a:off x="7302078" y="8023556"/>
              <a:ext cx="28536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500" spc="0" baseline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evidence for a "hit"</a:t>
              </a:r>
            </a:p>
          </p:txBody>
        </p:sp>
        <p:sp>
          <p:nvSpPr>
            <p:cNvPr id="87" name="Freihandform: Form 86">
              <a:extLst>
                <a:ext uri="{FF2B5EF4-FFF2-40B4-BE49-F238E27FC236}">
                  <a16:creationId xmlns:a16="http://schemas.microsoft.com/office/drawing/2014/main" id="{3409B12F-093A-4B60-B7DD-600E79B960F9}"/>
                </a:ext>
              </a:extLst>
            </p:cNvPr>
            <p:cNvSpPr/>
            <p:nvPr/>
          </p:nvSpPr>
          <p:spPr>
            <a:xfrm flipV="1">
              <a:off x="7323601" y="7302116"/>
              <a:ext cx="44449" cy="9525"/>
            </a:xfrm>
            <a:custGeom>
              <a:avLst/>
              <a:gdLst>
                <a:gd name="connsiteX0" fmla="*/ 44714 w 44449"/>
                <a:gd name="connsiteY0" fmla="*/ 558 h 9525"/>
                <a:gd name="connsiteX1" fmla="*/ 264 w 44449"/>
                <a:gd name="connsiteY1" fmla="*/ 5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449" h="9525">
                  <a:moveTo>
                    <a:pt x="44714" y="558"/>
                  </a:moveTo>
                  <a:lnTo>
                    <a:pt x="264" y="558"/>
                  </a:lnTo>
                </a:path>
              </a:pathLst>
            </a:custGeom>
            <a:solidFill>
              <a:srgbClr val="000000"/>
            </a:solidFill>
            <a:ln w="1016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5432F0F4-D4C1-4161-8F54-B103FAA3704A}"/>
                </a:ext>
              </a:extLst>
            </p:cNvPr>
            <p:cNvSpPr txBox="1"/>
            <p:nvPr/>
          </p:nvSpPr>
          <p:spPr>
            <a:xfrm rot="16200000">
              <a:off x="6805520" y="7059145"/>
              <a:ext cx="70243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50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fast</a:t>
              </a:r>
            </a:p>
          </p:txBody>
        </p:sp>
        <p:sp>
          <p:nvSpPr>
            <p:cNvPr id="89" name="Freihandform: Form 88">
              <a:extLst>
                <a:ext uri="{FF2B5EF4-FFF2-40B4-BE49-F238E27FC236}">
                  <a16:creationId xmlns:a16="http://schemas.microsoft.com/office/drawing/2014/main" id="{6883BD04-EE7B-4701-AA72-28F2C55FD865}"/>
                </a:ext>
              </a:extLst>
            </p:cNvPr>
            <p:cNvSpPr/>
            <p:nvPr/>
          </p:nvSpPr>
          <p:spPr>
            <a:xfrm flipV="1">
              <a:off x="7323601" y="6324371"/>
              <a:ext cx="44449" cy="9525"/>
            </a:xfrm>
            <a:custGeom>
              <a:avLst/>
              <a:gdLst>
                <a:gd name="connsiteX0" fmla="*/ 44714 w 44449"/>
                <a:gd name="connsiteY0" fmla="*/ 378 h 9525"/>
                <a:gd name="connsiteX1" fmla="*/ 264 w 44449"/>
                <a:gd name="connsiteY1" fmla="*/ 37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449" h="9525">
                  <a:moveTo>
                    <a:pt x="44714" y="378"/>
                  </a:moveTo>
                  <a:lnTo>
                    <a:pt x="264" y="378"/>
                  </a:lnTo>
                </a:path>
              </a:pathLst>
            </a:custGeom>
            <a:solidFill>
              <a:srgbClr val="000000"/>
            </a:solidFill>
            <a:ln w="1016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" name="Freihandform: Form 91">
              <a:extLst>
                <a:ext uri="{FF2B5EF4-FFF2-40B4-BE49-F238E27FC236}">
                  <a16:creationId xmlns:a16="http://schemas.microsoft.com/office/drawing/2014/main" id="{4B025430-168D-40D9-B02C-09F087FC177B}"/>
                </a:ext>
              </a:extLst>
            </p:cNvPr>
            <p:cNvSpPr/>
            <p:nvPr/>
          </p:nvSpPr>
          <p:spPr>
            <a:xfrm flipV="1">
              <a:off x="7323601" y="5346626"/>
              <a:ext cx="44449" cy="9525"/>
            </a:xfrm>
            <a:custGeom>
              <a:avLst/>
              <a:gdLst>
                <a:gd name="connsiteX0" fmla="*/ 44714 w 44449"/>
                <a:gd name="connsiteY0" fmla="*/ 199 h 9525"/>
                <a:gd name="connsiteX1" fmla="*/ 264 w 44449"/>
                <a:gd name="connsiteY1" fmla="*/ 19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449" h="9525">
                  <a:moveTo>
                    <a:pt x="44714" y="199"/>
                  </a:moveTo>
                  <a:lnTo>
                    <a:pt x="264" y="199"/>
                  </a:lnTo>
                </a:path>
              </a:pathLst>
            </a:custGeom>
            <a:solidFill>
              <a:srgbClr val="000000"/>
            </a:solidFill>
            <a:ln w="1016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DA6110BF-B67C-4B4D-9DF1-4A0B9FA1F634}"/>
                </a:ext>
              </a:extLst>
            </p:cNvPr>
            <p:cNvSpPr txBox="1"/>
            <p:nvPr/>
          </p:nvSpPr>
          <p:spPr>
            <a:xfrm rot="16200000">
              <a:off x="5439559" y="6022364"/>
              <a:ext cx="235833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500" spc="0" baseline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predicted</a:t>
              </a:r>
            </a:p>
            <a:p>
              <a:pPr algn="ctr"/>
              <a:r>
                <a:rPr lang="en-GB" sz="2500" spc="0" baseline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response times</a:t>
              </a:r>
            </a:p>
          </p:txBody>
        </p:sp>
        <p:sp>
          <p:nvSpPr>
            <p:cNvPr id="94" name="Freihandform: Form 93">
              <a:extLst>
                <a:ext uri="{FF2B5EF4-FFF2-40B4-BE49-F238E27FC236}">
                  <a16:creationId xmlns:a16="http://schemas.microsoft.com/office/drawing/2014/main" id="{367A136B-02AC-406C-A1D5-A8C24F150DD6}"/>
                </a:ext>
              </a:extLst>
            </p:cNvPr>
            <p:cNvSpPr/>
            <p:nvPr/>
          </p:nvSpPr>
          <p:spPr>
            <a:xfrm rot="10800000">
              <a:off x="7715078" y="5564575"/>
              <a:ext cx="1780116" cy="1519593"/>
            </a:xfrm>
            <a:custGeom>
              <a:avLst/>
              <a:gdLst>
                <a:gd name="connsiteX0" fmla="*/ 1120085 w 1780116"/>
                <a:gd name="connsiteY0" fmla="*/ 955995 h 1519593"/>
                <a:gd name="connsiteX1" fmla="*/ 722 w 1780116"/>
                <a:gd name="connsiteY1" fmla="*/ 458 h 1519593"/>
                <a:gd name="connsiteX2" fmla="*/ 1780839 w 1780116"/>
                <a:gd name="connsiteY2" fmla="*/ 1520051 h 1519593"/>
                <a:gd name="connsiteX3" fmla="*/ 1610176 w 1780116"/>
                <a:gd name="connsiteY3" fmla="*/ 1374370 h 151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0116" h="1519593">
                  <a:moveTo>
                    <a:pt x="1120085" y="955995"/>
                  </a:moveTo>
                  <a:lnTo>
                    <a:pt x="722" y="458"/>
                  </a:lnTo>
                  <a:lnTo>
                    <a:pt x="1780839" y="1520051"/>
                  </a:lnTo>
                  <a:lnTo>
                    <a:pt x="1610176" y="1374370"/>
                  </a:lnTo>
                </a:path>
              </a:pathLst>
            </a:custGeom>
            <a:noFill/>
            <a:ln w="63500" cap="sq">
              <a:solidFill>
                <a:srgbClr val="08306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5" name="Freihandform: Form 94">
              <a:extLst>
                <a:ext uri="{FF2B5EF4-FFF2-40B4-BE49-F238E27FC236}">
                  <a16:creationId xmlns:a16="http://schemas.microsoft.com/office/drawing/2014/main" id="{FE6D4F8F-E83D-4831-B0A9-DD6ACD47B4BC}"/>
                </a:ext>
              </a:extLst>
            </p:cNvPr>
            <p:cNvSpPr/>
            <p:nvPr/>
          </p:nvSpPr>
          <p:spPr>
            <a:xfrm rot="10800000">
              <a:off x="7725251" y="6305544"/>
              <a:ext cx="1759971" cy="37655"/>
            </a:xfrm>
            <a:custGeom>
              <a:avLst/>
              <a:gdLst>
                <a:gd name="connsiteX0" fmla="*/ 998696 w 1759971"/>
                <a:gd name="connsiteY0" fmla="*/ 21791 h 37655"/>
                <a:gd name="connsiteX1" fmla="*/ 722 w 1759971"/>
                <a:gd name="connsiteY1" fmla="*/ 443 h 37655"/>
                <a:gd name="connsiteX2" fmla="*/ 1760694 w 1759971"/>
                <a:gd name="connsiteY2" fmla="*/ 38098 h 37655"/>
                <a:gd name="connsiteX3" fmla="*/ 118400 w 1759971"/>
                <a:gd name="connsiteY3" fmla="*/ 2957 h 3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971" h="37655">
                  <a:moveTo>
                    <a:pt x="998696" y="21791"/>
                  </a:moveTo>
                  <a:lnTo>
                    <a:pt x="722" y="443"/>
                  </a:lnTo>
                  <a:lnTo>
                    <a:pt x="1760694" y="38098"/>
                  </a:lnTo>
                  <a:lnTo>
                    <a:pt x="118400" y="2957"/>
                  </a:lnTo>
                </a:path>
              </a:pathLst>
            </a:custGeom>
            <a:noFill/>
            <a:ln w="63500" cap="sq">
              <a:solidFill>
                <a:srgbClr val="D0E1F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" name="Freihandform: Form 95">
              <a:extLst>
                <a:ext uri="{FF2B5EF4-FFF2-40B4-BE49-F238E27FC236}">
                  <a16:creationId xmlns:a16="http://schemas.microsoft.com/office/drawing/2014/main" id="{F90CEB6F-2AED-4018-91D5-44C771775710}"/>
                </a:ext>
              </a:extLst>
            </p:cNvPr>
            <p:cNvSpPr/>
            <p:nvPr/>
          </p:nvSpPr>
          <p:spPr>
            <a:xfrm flipV="1">
              <a:off x="7368051" y="4982188"/>
              <a:ext cx="9525" cy="2717995"/>
            </a:xfrm>
            <a:custGeom>
              <a:avLst/>
              <a:gdLst>
                <a:gd name="connsiteX0" fmla="*/ 265 w 9525"/>
                <a:gd name="connsiteY0" fmla="*/ 381 h 2717995"/>
                <a:gd name="connsiteX1" fmla="*/ 265 w 9525"/>
                <a:gd name="connsiteY1" fmla="*/ 2718377 h 271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717995">
                  <a:moveTo>
                    <a:pt x="265" y="381"/>
                  </a:moveTo>
                  <a:lnTo>
                    <a:pt x="265" y="2718377"/>
                  </a:lnTo>
                </a:path>
              </a:pathLst>
            </a:custGeom>
            <a:noFill/>
            <a:ln w="10160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" name="Freihandform: Form 96">
              <a:extLst>
                <a:ext uri="{FF2B5EF4-FFF2-40B4-BE49-F238E27FC236}">
                  <a16:creationId xmlns:a16="http://schemas.microsoft.com/office/drawing/2014/main" id="{7DA5F7EF-E7A5-49A2-BB00-B6EDA0B68282}"/>
                </a:ext>
              </a:extLst>
            </p:cNvPr>
            <p:cNvSpPr/>
            <p:nvPr/>
          </p:nvSpPr>
          <p:spPr>
            <a:xfrm flipV="1">
              <a:off x="9904413" y="4982188"/>
              <a:ext cx="9525" cy="2717995"/>
            </a:xfrm>
            <a:custGeom>
              <a:avLst/>
              <a:gdLst>
                <a:gd name="connsiteX0" fmla="*/ 331 w 9525"/>
                <a:gd name="connsiteY0" fmla="*/ 381 h 2717995"/>
                <a:gd name="connsiteX1" fmla="*/ 331 w 9525"/>
                <a:gd name="connsiteY1" fmla="*/ 2718377 h 271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717995">
                  <a:moveTo>
                    <a:pt x="331" y="381"/>
                  </a:moveTo>
                  <a:lnTo>
                    <a:pt x="331" y="2718377"/>
                  </a:lnTo>
                </a:path>
              </a:pathLst>
            </a:custGeom>
            <a:noFill/>
            <a:ln w="10160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" name="Freihandform: Form 97">
              <a:extLst>
                <a:ext uri="{FF2B5EF4-FFF2-40B4-BE49-F238E27FC236}">
                  <a16:creationId xmlns:a16="http://schemas.microsoft.com/office/drawing/2014/main" id="{B54298BD-44D1-4E06-9842-FC442216F22E}"/>
                </a:ext>
              </a:extLst>
            </p:cNvPr>
            <p:cNvSpPr/>
            <p:nvPr/>
          </p:nvSpPr>
          <p:spPr>
            <a:xfrm flipV="1">
              <a:off x="7368051" y="7700183"/>
              <a:ext cx="2536361" cy="9525"/>
            </a:xfrm>
            <a:custGeom>
              <a:avLst/>
              <a:gdLst>
                <a:gd name="connsiteX0" fmla="*/ 298 w 2536361"/>
                <a:gd name="connsiteY0" fmla="*/ 631 h 9525"/>
                <a:gd name="connsiteX1" fmla="*/ 2536660 w 2536361"/>
                <a:gd name="connsiteY1" fmla="*/ 63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36361" h="9525">
                  <a:moveTo>
                    <a:pt x="298" y="631"/>
                  </a:moveTo>
                  <a:lnTo>
                    <a:pt x="2536660" y="631"/>
                  </a:lnTo>
                </a:path>
              </a:pathLst>
            </a:custGeom>
            <a:noFill/>
            <a:ln w="10160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" name="Freihandform: Form 98">
              <a:extLst>
                <a:ext uri="{FF2B5EF4-FFF2-40B4-BE49-F238E27FC236}">
                  <a16:creationId xmlns:a16="http://schemas.microsoft.com/office/drawing/2014/main" id="{5E1A4EC4-8277-4126-AEC0-B4D985063218}"/>
                </a:ext>
              </a:extLst>
            </p:cNvPr>
            <p:cNvSpPr/>
            <p:nvPr/>
          </p:nvSpPr>
          <p:spPr>
            <a:xfrm flipV="1">
              <a:off x="7368051" y="4982188"/>
              <a:ext cx="2536361" cy="9525"/>
            </a:xfrm>
            <a:custGeom>
              <a:avLst/>
              <a:gdLst>
                <a:gd name="connsiteX0" fmla="*/ 298 w 2536361"/>
                <a:gd name="connsiteY0" fmla="*/ 132 h 9525"/>
                <a:gd name="connsiteX1" fmla="*/ 2536660 w 2536361"/>
                <a:gd name="connsiteY1" fmla="*/ 13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36361" h="9525">
                  <a:moveTo>
                    <a:pt x="298" y="132"/>
                  </a:moveTo>
                  <a:lnTo>
                    <a:pt x="2536660" y="132"/>
                  </a:lnTo>
                </a:path>
              </a:pathLst>
            </a:custGeom>
            <a:noFill/>
            <a:ln w="10160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4ACE1014-C4D1-45F4-A329-A822F204A79E}"/>
                </a:ext>
              </a:extLst>
            </p:cNvPr>
            <p:cNvSpPr txBox="1"/>
            <p:nvPr/>
          </p:nvSpPr>
          <p:spPr>
            <a:xfrm rot="16200000">
              <a:off x="6744608" y="5185899"/>
              <a:ext cx="82426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50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slow</a:t>
              </a:r>
            </a:p>
          </p:txBody>
        </p:sp>
      </p:grpSp>
      <p:sp>
        <p:nvSpPr>
          <p:cNvPr id="101" name="Textfeld 100">
            <a:extLst>
              <a:ext uri="{FF2B5EF4-FFF2-40B4-BE49-F238E27FC236}">
                <a16:creationId xmlns:a16="http://schemas.microsoft.com/office/drawing/2014/main" id="{1390500B-2985-4017-90AF-BAEAC39BBC01}"/>
              </a:ext>
            </a:extLst>
          </p:cNvPr>
          <p:cNvSpPr txBox="1"/>
          <p:nvPr/>
        </p:nvSpPr>
        <p:spPr>
          <a:xfrm rot="19458230">
            <a:off x="2034906" y="7264999"/>
            <a:ext cx="14892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sample 1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8AC368E1-6162-4921-82B0-6EA382A890FC}"/>
              </a:ext>
            </a:extLst>
          </p:cNvPr>
          <p:cNvSpPr txBox="1"/>
          <p:nvPr/>
        </p:nvSpPr>
        <p:spPr>
          <a:xfrm rot="19458230">
            <a:off x="3389653" y="7287502"/>
            <a:ext cx="14479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sample 2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EBDAF830-3878-4BBA-A1B5-DAEFE1D5D26F}"/>
              </a:ext>
            </a:extLst>
          </p:cNvPr>
          <p:cNvSpPr txBox="1"/>
          <p:nvPr/>
        </p:nvSpPr>
        <p:spPr>
          <a:xfrm rot="19458230">
            <a:off x="4666074" y="6912621"/>
            <a:ext cx="27879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sample 3</a:t>
            </a: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3FA4C67B-E732-4B64-8045-FD2806F50041}"/>
              </a:ext>
            </a:extLst>
          </p:cNvPr>
          <p:cNvSpPr txBox="1"/>
          <p:nvPr/>
        </p:nvSpPr>
        <p:spPr>
          <a:xfrm rot="19458230">
            <a:off x="6230968" y="7324930"/>
            <a:ext cx="14164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sample 4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AAC4810B-76F5-4923-A7C9-4228FA2C18D0}"/>
              </a:ext>
            </a:extLst>
          </p:cNvPr>
          <p:cNvSpPr txBox="1"/>
          <p:nvPr/>
        </p:nvSpPr>
        <p:spPr>
          <a:xfrm rot="19458230">
            <a:off x="7626020" y="7354980"/>
            <a:ext cx="13579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sample 5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E74AAD4E-F46E-4311-A9E8-E22D27BA16D3}"/>
              </a:ext>
            </a:extLst>
          </p:cNvPr>
          <p:cNvSpPr txBox="1"/>
          <p:nvPr/>
        </p:nvSpPr>
        <p:spPr>
          <a:xfrm rot="19458230">
            <a:off x="9009922" y="7356696"/>
            <a:ext cx="13940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sample 6</a:t>
            </a:r>
          </a:p>
        </p:txBody>
      </p:sp>
    </p:spTree>
    <p:extLst>
      <p:ext uri="{BB962C8B-B14F-4D97-AF65-F5344CB8AC3E}">
        <p14:creationId xmlns:p14="http://schemas.microsoft.com/office/powerpoint/2010/main" val="364206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A62DA09-78CD-4109-A1E6-EF9B505DE2E6}"/>
              </a:ext>
            </a:extLst>
          </p:cNvPr>
          <p:cNvGrpSpPr/>
          <p:nvPr/>
        </p:nvGrpSpPr>
        <p:grpSpPr>
          <a:xfrm>
            <a:off x="820409" y="2174825"/>
            <a:ext cx="9473515" cy="5324475"/>
            <a:chOff x="507262" y="2513026"/>
            <a:chExt cx="9473515" cy="5324475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705D543F-73AD-470B-B1D9-E9F437524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262" y="2513026"/>
              <a:ext cx="7562850" cy="5324475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C8B9B0B-D5FF-4117-9249-E1AB398D11F4}"/>
                </a:ext>
              </a:extLst>
            </p:cNvPr>
            <p:cNvSpPr txBox="1"/>
            <p:nvPr/>
          </p:nvSpPr>
          <p:spPr>
            <a:xfrm flipH="1">
              <a:off x="2912641" y="3500685"/>
              <a:ext cx="3419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/>
                <a:t>Trial starts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1DF55AB-90C2-47D0-8756-7B96480DE564}"/>
                </a:ext>
              </a:extLst>
            </p:cNvPr>
            <p:cNvSpPr txBox="1"/>
            <p:nvPr/>
          </p:nvSpPr>
          <p:spPr>
            <a:xfrm flipH="1">
              <a:off x="4162790" y="4386118"/>
              <a:ext cx="24250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/>
                <a:t>Go signal 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99DA77B-34C9-4E5E-B9BD-3A941F6E9D7F}"/>
                </a:ext>
              </a:extLst>
            </p:cNvPr>
            <p:cNvSpPr txBox="1"/>
            <p:nvPr/>
          </p:nvSpPr>
          <p:spPr>
            <a:xfrm flipH="1">
              <a:off x="5474367" y="5139277"/>
              <a:ext cx="29984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/>
                <a:t>Response 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B63A460-0ACE-4277-9189-8337FB8E543F}"/>
                </a:ext>
              </a:extLst>
            </p:cNvPr>
            <p:cNvSpPr txBox="1"/>
            <p:nvPr/>
          </p:nvSpPr>
          <p:spPr>
            <a:xfrm flipH="1">
              <a:off x="6798082" y="5940867"/>
              <a:ext cx="31826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/>
                <a:t>Interception </a:t>
              </a:r>
            </a:p>
          </p:txBody>
        </p: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B0E25DE4-018E-43E0-AFF0-3B1A4DC05054}"/>
              </a:ext>
            </a:extLst>
          </p:cNvPr>
          <p:cNvSpPr txBox="1"/>
          <p:nvPr/>
        </p:nvSpPr>
        <p:spPr>
          <a:xfrm>
            <a:off x="2142745" y="1356226"/>
            <a:ext cx="72171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accent1">
                    <a:lumMod val="75000"/>
                  </a:schemeClr>
                </a:solidFill>
              </a:rPr>
              <a:t>This attacker will try to hit your goal. But where is your goal?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BE133E5-47B0-4CD0-9E96-CFED8B2D2293}"/>
              </a:ext>
            </a:extLst>
          </p:cNvPr>
          <p:cNvSpPr txBox="1"/>
          <p:nvPr/>
        </p:nvSpPr>
        <p:spPr>
          <a:xfrm>
            <a:off x="7106284" y="2772079"/>
            <a:ext cx="56389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accent1">
                    <a:lumMod val="75000"/>
                  </a:schemeClr>
                </a:solidFill>
              </a:rPr>
              <a:t>These dots are samples of your goal’s location.</a:t>
            </a:r>
          </a:p>
        </p:txBody>
      </p:sp>
      <p:cxnSp>
        <p:nvCxnSpPr>
          <p:cNvPr id="26" name="Verbinder: gekrümmt 25">
            <a:extLst>
              <a:ext uri="{FF2B5EF4-FFF2-40B4-BE49-F238E27FC236}">
                <a16:creationId xmlns:a16="http://schemas.microsoft.com/office/drawing/2014/main" id="{1E98DAE3-8680-4D86-9A8B-C42590A4B58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09734" y="1876531"/>
            <a:ext cx="633011" cy="1881678"/>
          </a:xfrm>
          <a:prstGeom prst="curved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66DA6AA-0F3F-485E-9650-E769E72E82F1}"/>
              </a:ext>
            </a:extLst>
          </p:cNvPr>
          <p:cNvCxnSpPr>
            <a:cxnSpLocks/>
          </p:cNvCxnSpPr>
          <p:nvPr/>
        </p:nvCxnSpPr>
        <p:spPr>
          <a:xfrm flipH="1">
            <a:off x="3705910" y="3483903"/>
            <a:ext cx="3400374" cy="930015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90EF8ACE-623A-4790-9050-FE39638931D6}"/>
              </a:ext>
            </a:extLst>
          </p:cNvPr>
          <p:cNvSpPr txBox="1"/>
          <p:nvPr/>
        </p:nvSpPr>
        <p:spPr>
          <a:xfrm>
            <a:off x="8387981" y="4326236"/>
            <a:ext cx="4963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accent1">
                    <a:lumMod val="75000"/>
                  </a:schemeClr>
                </a:solidFill>
              </a:rPr>
              <a:t>Attacker hits: go</a:t>
            </a:r>
          </a:p>
          <a:p>
            <a:r>
              <a:rPr lang="en-GB" sz="4000" dirty="0">
                <a:solidFill>
                  <a:schemeClr val="accent1">
                    <a:lumMod val="75000"/>
                  </a:schemeClr>
                </a:solidFill>
              </a:rPr>
              <a:t>Attacker passes: no-go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6FF222F-5546-4446-B9C3-DB490C1D97B4}"/>
              </a:ext>
            </a:extLst>
          </p:cNvPr>
          <p:cNvSpPr txBox="1"/>
          <p:nvPr/>
        </p:nvSpPr>
        <p:spPr>
          <a:xfrm>
            <a:off x="9246060" y="6572162"/>
            <a:ext cx="4105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accent1">
                    <a:lumMod val="75000"/>
                  </a:schemeClr>
                </a:solidFill>
              </a:rPr>
              <a:t>Trial ends after 1 s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DDB8E9B3-A01E-44FA-BA88-FE9D75ADE5BD}"/>
              </a:ext>
            </a:extLst>
          </p:cNvPr>
          <p:cNvSpPr/>
          <p:nvPr/>
        </p:nvSpPr>
        <p:spPr>
          <a:xfrm>
            <a:off x="-2880000" y="6119538"/>
            <a:ext cx="5760000" cy="57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310C310-8275-4494-BB2A-A0FFD3E48E02}"/>
              </a:ext>
            </a:extLst>
          </p:cNvPr>
          <p:cNvSpPr txBox="1"/>
          <p:nvPr/>
        </p:nvSpPr>
        <p:spPr>
          <a:xfrm>
            <a:off x="0" y="7983875"/>
            <a:ext cx="18615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P</a:t>
            </a:r>
            <a:r>
              <a:rPr lang="en-GB" sz="3000" dirty="0"/>
              <a:t>aradigm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69908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9C8F49A4-A512-461A-8965-10D16559979A}"/>
              </a:ext>
            </a:extLst>
          </p:cNvPr>
          <p:cNvSpPr txBox="1"/>
          <p:nvPr/>
        </p:nvSpPr>
        <p:spPr>
          <a:xfrm>
            <a:off x="2167004" y="465572"/>
            <a:ext cx="112107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accent1">
                    <a:lumMod val="75000"/>
                  </a:schemeClr>
                </a:solidFill>
              </a:rPr>
              <a:t>     Drift diffusion models describe 	how motor plans evolve in time.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F6DC36E-0883-4F78-BA68-847BF206DBFA}"/>
              </a:ext>
            </a:extLst>
          </p:cNvPr>
          <p:cNvGrpSpPr/>
          <p:nvPr/>
        </p:nvGrpSpPr>
        <p:grpSpPr>
          <a:xfrm>
            <a:off x="1263990" y="2706099"/>
            <a:ext cx="10796755" cy="3985233"/>
            <a:chOff x="1263990" y="3781589"/>
            <a:chExt cx="10796755" cy="3985233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FAEE453-3D35-435B-BC49-C2DF5633CA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360"/>
            <a:stretch/>
          </p:blipFill>
          <p:spPr>
            <a:xfrm>
              <a:off x="1263990" y="4489475"/>
              <a:ext cx="10796755" cy="3277347"/>
            </a:xfrm>
            <a:prstGeom prst="rect">
              <a:avLst/>
            </a:prstGeom>
          </p:spPr>
        </p:pic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92281514-E80A-4E83-9931-94D124C50E94}"/>
                </a:ext>
              </a:extLst>
            </p:cNvPr>
            <p:cNvSpPr txBox="1"/>
            <p:nvPr/>
          </p:nvSpPr>
          <p:spPr>
            <a:xfrm>
              <a:off x="2167004" y="3781589"/>
              <a:ext cx="30638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accent1">
                      <a:lumMod val="75000"/>
                    </a:schemeClr>
                  </a:solidFill>
                </a:rPr>
                <a:t>Go with First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AC50618-A951-4535-958C-5AE5465FD1D7}"/>
                </a:ext>
              </a:extLst>
            </p:cNvPr>
            <p:cNvSpPr txBox="1"/>
            <p:nvPr/>
          </p:nvSpPr>
          <p:spPr>
            <a:xfrm>
              <a:off x="5581961" y="3781589"/>
              <a:ext cx="28684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accent1">
                      <a:lumMod val="75000"/>
                    </a:schemeClr>
                  </a:solidFill>
                </a:rPr>
                <a:t>Wait &amp; Go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A2155A2-4ED3-440D-82C4-E704E33476E6}"/>
                </a:ext>
              </a:extLst>
            </p:cNvPr>
            <p:cNvSpPr txBox="1"/>
            <p:nvPr/>
          </p:nvSpPr>
          <p:spPr>
            <a:xfrm>
              <a:off x="8884183" y="3781589"/>
              <a:ext cx="30638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accent1">
                      <a:lumMod val="75000"/>
                    </a:schemeClr>
                  </a:solidFill>
                </a:rPr>
                <a:t>Go &amp; Adapt</a:t>
              </a:r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0A0B81C4-7E1A-4CF9-8E45-29CDE1DFF7FB}"/>
              </a:ext>
            </a:extLst>
          </p:cNvPr>
          <p:cNvSpPr/>
          <p:nvPr/>
        </p:nvSpPr>
        <p:spPr>
          <a:xfrm>
            <a:off x="-2880000" y="-2880000"/>
            <a:ext cx="5760000" cy="57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3796490-B4A0-42D4-A026-9E51EC3BFF79}"/>
              </a:ext>
            </a:extLst>
          </p:cNvPr>
          <p:cNvSpPr txBox="1"/>
          <p:nvPr/>
        </p:nvSpPr>
        <p:spPr>
          <a:xfrm>
            <a:off x="-1139" y="0"/>
            <a:ext cx="2530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M</a:t>
            </a:r>
            <a:r>
              <a:rPr lang="en-GB" sz="3000" dirty="0"/>
              <a:t>echanism</a:t>
            </a:r>
            <a:endParaRPr lang="en-GB" sz="6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E333833-BA2E-4DCD-B035-A0744CF0910C}"/>
              </a:ext>
            </a:extLst>
          </p:cNvPr>
          <p:cNvSpPr txBox="1"/>
          <p:nvPr/>
        </p:nvSpPr>
        <p:spPr>
          <a:xfrm flipH="1">
            <a:off x="2167004" y="3587886"/>
            <a:ext cx="818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Go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229AD44-5F2E-45B6-A856-5D7C406A4ED8}"/>
              </a:ext>
            </a:extLst>
          </p:cNvPr>
          <p:cNvSpPr txBox="1"/>
          <p:nvPr/>
        </p:nvSpPr>
        <p:spPr>
          <a:xfrm flipH="1">
            <a:off x="2167004" y="5042250"/>
            <a:ext cx="1515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No-go</a:t>
            </a:r>
          </a:p>
        </p:txBody>
      </p:sp>
    </p:spTree>
    <p:extLst>
      <p:ext uri="{BB962C8B-B14F-4D97-AF65-F5344CB8AC3E}">
        <p14:creationId xmlns:p14="http://schemas.microsoft.com/office/powerpoint/2010/main" val="341424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3EA1BC7F-0830-493D-9942-D319EDBC3612}"/>
              </a:ext>
            </a:extLst>
          </p:cNvPr>
          <p:cNvSpPr txBox="1"/>
          <p:nvPr/>
        </p:nvSpPr>
        <p:spPr>
          <a:xfrm>
            <a:off x="116039" y="822190"/>
            <a:ext cx="7236739" cy="7940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GB" sz="4000" dirty="0"/>
          </a:p>
          <a:p>
            <a:pPr algn="just"/>
            <a:r>
              <a:rPr lang="en-GB" sz="4000" dirty="0"/>
              <a:t>… is well described as a decision making process. </a:t>
            </a:r>
          </a:p>
          <a:p>
            <a:pPr algn="just"/>
            <a:r>
              <a:rPr lang="en-GB" sz="3000" i="1" dirty="0"/>
              <a:t>Gallivan et al 2019, Nat </a:t>
            </a:r>
            <a:r>
              <a:rPr lang="en-GB" sz="3000" i="1" dirty="0" err="1"/>
              <a:t>Neurosci</a:t>
            </a:r>
            <a:r>
              <a:rPr lang="en-GB" sz="3000" i="1" dirty="0"/>
              <a:t> Reviews</a:t>
            </a:r>
          </a:p>
          <a:p>
            <a:pPr algn="just"/>
            <a:endParaRPr lang="en-GB" sz="3000" dirty="0"/>
          </a:p>
          <a:p>
            <a:pPr algn="just"/>
            <a:r>
              <a:rPr lang="en-GB" sz="4000" dirty="0"/>
              <a:t>… gradually changes with the decision variable. </a:t>
            </a:r>
          </a:p>
          <a:p>
            <a:pPr algn="just"/>
            <a:r>
              <a:rPr lang="en-GB" sz="3000" i="1" dirty="0" err="1"/>
              <a:t>Selen</a:t>
            </a:r>
            <a:r>
              <a:rPr lang="en-GB" sz="3000" i="1" dirty="0"/>
              <a:t> et al 2012, J </a:t>
            </a:r>
            <a:r>
              <a:rPr lang="en-GB" sz="3000" i="1" dirty="0" err="1"/>
              <a:t>Neurosci</a:t>
            </a:r>
            <a:endParaRPr lang="en-GB" sz="3000" i="1" dirty="0"/>
          </a:p>
          <a:p>
            <a:pPr algn="just"/>
            <a:endParaRPr lang="en-GB" sz="3000" dirty="0"/>
          </a:p>
          <a:p>
            <a:pPr algn="just"/>
            <a:r>
              <a:rPr lang="en-GB" sz="4000" dirty="0"/>
              <a:t>… rapidly adjusts to new </a:t>
            </a:r>
            <a:r>
              <a:rPr lang="en-GB" sz="4000" dirty="0" err="1"/>
              <a:t>informa-tion</a:t>
            </a:r>
            <a:r>
              <a:rPr lang="en-GB" sz="4000" dirty="0"/>
              <a:t> even after  movements are launched. </a:t>
            </a:r>
          </a:p>
          <a:p>
            <a:pPr algn="just"/>
            <a:r>
              <a:rPr lang="en-GB" sz="3000" i="1" dirty="0" err="1"/>
              <a:t>Nashed</a:t>
            </a:r>
            <a:r>
              <a:rPr lang="en-GB" sz="3000" i="1" dirty="0"/>
              <a:t> et al 2014, J </a:t>
            </a:r>
            <a:r>
              <a:rPr lang="en-GB" sz="3000" i="1" dirty="0" err="1"/>
              <a:t>Neurosci</a:t>
            </a:r>
            <a:endParaRPr lang="en-GB" sz="30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GB" sz="4000" dirty="0"/>
          </a:p>
        </p:txBody>
      </p:sp>
      <p:cxnSp>
        <p:nvCxnSpPr>
          <p:cNvPr id="9" name="Verbinder: gekrümmt 8">
            <a:extLst>
              <a:ext uri="{FF2B5EF4-FFF2-40B4-BE49-F238E27FC236}">
                <a16:creationId xmlns:a16="http://schemas.microsoft.com/office/drawing/2014/main" id="{691DCD3B-67FC-454D-8E21-4A39428494D2}"/>
              </a:ext>
            </a:extLst>
          </p:cNvPr>
          <p:cNvCxnSpPr>
            <a:cxnSpLocks/>
          </p:cNvCxnSpPr>
          <p:nvPr/>
        </p:nvCxnSpPr>
        <p:spPr>
          <a:xfrm rot="10800000" flipH="1">
            <a:off x="7352778" y="3129002"/>
            <a:ext cx="1302705" cy="1205424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Verbinder: gekrümmt 14">
            <a:extLst>
              <a:ext uri="{FF2B5EF4-FFF2-40B4-BE49-F238E27FC236}">
                <a16:creationId xmlns:a16="http://schemas.microsoft.com/office/drawing/2014/main" id="{95898262-4086-472E-B3EF-7D465A5D6C6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392445" y="6476938"/>
            <a:ext cx="1302705" cy="1205424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50DFBDA-1FE8-4F7D-B480-CC37A91CC990}"/>
              </a:ext>
            </a:extLst>
          </p:cNvPr>
          <p:cNvSpPr txBox="1"/>
          <p:nvPr/>
        </p:nvSpPr>
        <p:spPr>
          <a:xfrm>
            <a:off x="8883041" y="1622408"/>
            <a:ext cx="3229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But what if new evidence requires a different response?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4492CCD-AEA0-4598-806B-CEA37BD9E925}"/>
              </a:ext>
            </a:extLst>
          </p:cNvPr>
          <p:cNvSpPr txBox="1"/>
          <p:nvPr/>
        </p:nvSpPr>
        <p:spPr>
          <a:xfrm>
            <a:off x="8857990" y="6405090"/>
            <a:ext cx="32797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Does this also happen during response preparation?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AA5C190-B453-4C92-9863-35F80E1F026E}"/>
              </a:ext>
            </a:extLst>
          </p:cNvPr>
          <p:cNvSpPr txBox="1"/>
          <p:nvPr/>
        </p:nvSpPr>
        <p:spPr>
          <a:xfrm>
            <a:off x="116039" y="244937"/>
            <a:ext cx="112107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accent1">
                    <a:lumMod val="75000"/>
                  </a:schemeClr>
                </a:solidFill>
              </a:rPr>
              <a:t>Control of manual movements…</a:t>
            </a:r>
          </a:p>
        </p:txBody>
      </p:sp>
    </p:spTree>
    <p:extLst>
      <p:ext uri="{BB962C8B-B14F-4D97-AF65-F5344CB8AC3E}">
        <p14:creationId xmlns:p14="http://schemas.microsoft.com/office/powerpoint/2010/main" val="176335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AF6FE1FA-8C82-4ED9-8AB3-C2A34A62AD47}"/>
              </a:ext>
            </a:extLst>
          </p:cNvPr>
          <p:cNvSpPr txBox="1"/>
          <p:nvPr/>
        </p:nvSpPr>
        <p:spPr>
          <a:xfrm>
            <a:off x="8082854" y="5576253"/>
            <a:ext cx="55084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Observers: 4</a:t>
            </a:r>
          </a:p>
          <a:p>
            <a:r>
              <a:rPr lang="en-GB" sz="4000" dirty="0"/>
              <a:t>Sessions: 3</a:t>
            </a:r>
          </a:p>
          <a:p>
            <a:r>
              <a:rPr lang="en-GB" sz="4000" dirty="0"/>
              <a:t>Trials/session: 800</a:t>
            </a:r>
          </a:p>
          <a:p>
            <a:r>
              <a:rPr lang="en-GB" sz="4000" dirty="0"/>
              <a:t>Final Datapoints: 9589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CEBBAE2-558B-49A0-B4F8-BEBA846DCA30}"/>
              </a:ext>
            </a:extLst>
          </p:cNvPr>
          <p:cNvSpPr txBox="1"/>
          <p:nvPr/>
        </p:nvSpPr>
        <p:spPr>
          <a:xfrm>
            <a:off x="798853" y="5884030"/>
            <a:ext cx="6091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accent1">
                    <a:lumMod val="75000"/>
                  </a:schemeClr>
                </a:solidFill>
              </a:rPr>
              <a:t>We collected data in a pilot study.</a:t>
            </a:r>
          </a:p>
        </p:txBody>
      </p:sp>
    </p:spTree>
    <p:extLst>
      <p:ext uri="{BB962C8B-B14F-4D97-AF65-F5344CB8AC3E}">
        <p14:creationId xmlns:p14="http://schemas.microsoft.com/office/powerpoint/2010/main" val="398970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4D6F4817-3C64-40EF-BFBE-D8FEE5406CED}"/>
              </a:ext>
            </a:extLst>
          </p:cNvPr>
          <p:cNvSpPr txBox="1"/>
          <p:nvPr/>
        </p:nvSpPr>
        <p:spPr>
          <a:xfrm>
            <a:off x="1433260" y="900037"/>
            <a:ext cx="10633579" cy="7478970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GB" sz="4000" dirty="0"/>
              <a:t>The </a:t>
            </a:r>
            <a:r>
              <a:rPr lang="en-GB" sz="4000" b="1" dirty="0">
                <a:solidFill>
                  <a:schemeClr val="accent1">
                    <a:lumMod val="75000"/>
                  </a:schemeClr>
                </a:solidFill>
              </a:rPr>
              <a:t>hit probability </a:t>
            </a:r>
            <a:r>
              <a:rPr lang="en-GB" sz="4000" b="1" i="1" dirty="0">
                <a:solidFill>
                  <a:schemeClr val="accent1">
                    <a:lumMod val="75000"/>
                  </a:schemeClr>
                </a:solidFill>
              </a:rPr>
              <a:t>p[H]</a:t>
            </a:r>
            <a:r>
              <a:rPr lang="en-GB" sz="4000" dirty="0"/>
              <a:t> for each sample is given by the cumulative density function of a uniform distribution, </a:t>
            </a:r>
            <a:r>
              <a:rPr lang="en-GB" sz="4000" i="1" dirty="0"/>
              <a:t>with parameters that could be known by the observer</a:t>
            </a:r>
            <a:r>
              <a:rPr lang="en-GB" sz="4000" dirty="0"/>
              <a:t>:</a:t>
            </a:r>
          </a:p>
          <a:p>
            <a:pPr algn="just"/>
            <a:endParaRPr lang="en-GB" sz="4000" dirty="0"/>
          </a:p>
          <a:p>
            <a:pPr algn="just"/>
            <a:endParaRPr lang="en-GB" sz="4000" dirty="0"/>
          </a:p>
          <a:p>
            <a:pPr algn="just"/>
            <a:r>
              <a:rPr lang="en-GB" sz="4000" dirty="0" err="1"/>
              <a:t>cdf</a:t>
            </a:r>
            <a:r>
              <a:rPr lang="en-GB" sz="4000" dirty="0"/>
              <a:t>(x)</a:t>
            </a:r>
          </a:p>
          <a:p>
            <a:pPr algn="just"/>
            <a:endParaRPr lang="en-GB" sz="4000" dirty="0"/>
          </a:p>
          <a:p>
            <a:pPr algn="just"/>
            <a:endParaRPr lang="en-GB" sz="4000" dirty="0"/>
          </a:p>
          <a:p>
            <a:pPr algn="just"/>
            <a:r>
              <a:rPr lang="en-GB" sz="4000" i="1" dirty="0"/>
              <a:t>x:</a:t>
            </a:r>
            <a:r>
              <a:rPr lang="en-GB" sz="4000" dirty="0"/>
              <a:t> absolute distance between attacker and sample</a:t>
            </a:r>
          </a:p>
          <a:p>
            <a:pPr algn="just"/>
            <a:r>
              <a:rPr lang="en-GB" sz="4000" i="1" dirty="0"/>
              <a:t>a:</a:t>
            </a:r>
            <a:r>
              <a:rPr lang="en-GB" sz="4000" dirty="0"/>
              <a:t> width of the goal</a:t>
            </a:r>
          </a:p>
          <a:p>
            <a:pPr algn="just"/>
            <a:r>
              <a:rPr lang="en-GB" sz="4000" i="1" dirty="0"/>
              <a:t>b: </a:t>
            </a:r>
            <a:r>
              <a:rPr lang="en-GB" sz="4000" dirty="0"/>
              <a:t>sample position, normalized to zero.</a:t>
            </a:r>
          </a:p>
        </p:txBody>
      </p:sp>
    </p:spTree>
    <p:extLst>
      <p:ext uri="{BB962C8B-B14F-4D97-AF65-F5344CB8AC3E}">
        <p14:creationId xmlns:p14="http://schemas.microsoft.com/office/powerpoint/2010/main" val="347037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42E1980-535D-4798-9525-C99868D08587}"/>
              </a:ext>
            </a:extLst>
          </p:cNvPr>
          <p:cNvSpPr txBox="1"/>
          <p:nvPr/>
        </p:nvSpPr>
        <p:spPr>
          <a:xfrm>
            <a:off x="460882" y="526810"/>
            <a:ext cx="125783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accent1">
                    <a:lumMod val="75000"/>
                  </a:schemeClr>
                </a:solidFill>
              </a:rPr>
              <a:t>Human observers adjust to early new evidence, but not to late evidence.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CA06300C-A2A7-48E0-A986-9C143F892382}"/>
              </a:ext>
            </a:extLst>
          </p:cNvPr>
          <p:cNvSpPr txBox="1"/>
          <p:nvPr/>
        </p:nvSpPr>
        <p:spPr>
          <a:xfrm>
            <a:off x="551543" y="3806926"/>
            <a:ext cx="1250057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4000" b="1" dirty="0">
                <a:solidFill>
                  <a:schemeClr val="accent1">
                    <a:lumMod val="75000"/>
                  </a:schemeClr>
                </a:solidFill>
              </a:rPr>
              <a:t>Full models included:</a:t>
            </a:r>
          </a:p>
          <a:p>
            <a:pPr algn="just"/>
            <a:r>
              <a:rPr lang="en-GB" sz="4000" dirty="0"/>
              <a:t>	</a:t>
            </a:r>
          </a:p>
          <a:p>
            <a:pPr algn="just"/>
            <a:r>
              <a:rPr lang="en-GB" sz="4000" dirty="0"/>
              <a:t>	p[H] of each sample (sample 1-6)</a:t>
            </a:r>
          </a:p>
          <a:p>
            <a:pPr algn="just"/>
            <a:r>
              <a:rPr lang="en-GB" sz="4000" dirty="0"/>
              <a:t>	Trial condition (hit or pass trial)</a:t>
            </a:r>
          </a:p>
          <a:p>
            <a:pPr algn="just"/>
            <a:r>
              <a:rPr lang="en-GB" sz="4000" dirty="0"/>
              <a:t>	Fully specified random effects per subject</a:t>
            </a:r>
          </a:p>
          <a:p>
            <a:pPr algn="just"/>
            <a:endParaRPr lang="en-GB" sz="4000" dirty="0"/>
          </a:p>
          <a:p>
            <a:pPr algn="just"/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96297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9334CF2E-BC76-47CD-9412-30C932377FA3}"/>
              </a:ext>
            </a:extLst>
          </p:cNvPr>
          <p:cNvSpPr txBox="1"/>
          <p:nvPr/>
        </p:nvSpPr>
        <p:spPr>
          <a:xfrm>
            <a:off x="1705496" y="207103"/>
            <a:ext cx="10089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accent1">
                    <a:lumMod val="75000"/>
                  </a:schemeClr>
                </a:solidFill>
              </a:rPr>
              <a:t>Not all drift diffusion models adjust well to new evidence.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4FCFA04-1349-4186-B3AF-16CB380EB2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65" r="23960"/>
          <a:stretch/>
        </p:blipFill>
        <p:spPr>
          <a:xfrm>
            <a:off x="1034795" y="3918567"/>
            <a:ext cx="10692748" cy="358783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C779A09-E658-40AD-8AC3-00AEA2A07AC1}"/>
              </a:ext>
            </a:extLst>
          </p:cNvPr>
          <p:cNvSpPr txBox="1"/>
          <p:nvPr/>
        </p:nvSpPr>
        <p:spPr>
          <a:xfrm>
            <a:off x="1772557" y="3368229"/>
            <a:ext cx="306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1">
                    <a:lumMod val="75000"/>
                  </a:schemeClr>
                </a:solidFill>
              </a:rPr>
              <a:t>Go with First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318CD01-2B92-4626-B235-5145EB541B39}"/>
              </a:ext>
            </a:extLst>
          </p:cNvPr>
          <p:cNvSpPr txBox="1"/>
          <p:nvPr/>
        </p:nvSpPr>
        <p:spPr>
          <a:xfrm>
            <a:off x="5428554" y="3368229"/>
            <a:ext cx="2868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1">
                    <a:lumMod val="75000"/>
                  </a:schemeClr>
                </a:solidFill>
              </a:rPr>
              <a:t>Wait &amp; Go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70A94B-9D80-4DCC-9711-908B814DB6ED}"/>
              </a:ext>
            </a:extLst>
          </p:cNvPr>
          <p:cNvSpPr txBox="1"/>
          <p:nvPr/>
        </p:nvSpPr>
        <p:spPr>
          <a:xfrm>
            <a:off x="8730776" y="3368229"/>
            <a:ext cx="306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1">
                    <a:lumMod val="75000"/>
                  </a:schemeClr>
                </a:solidFill>
              </a:rPr>
              <a:t>Go &amp; Adapt</a:t>
            </a:r>
          </a:p>
        </p:txBody>
      </p:sp>
    </p:spTree>
    <p:extLst>
      <p:ext uri="{BB962C8B-B14F-4D97-AF65-F5344CB8AC3E}">
        <p14:creationId xmlns:p14="http://schemas.microsoft.com/office/powerpoint/2010/main" val="55945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380</Words>
  <Application>Microsoft Office PowerPoint</Application>
  <PresentationFormat>Benutzerdefiniert</PresentationFormat>
  <Paragraphs>99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Clara Kuper</dc:creator>
  <cp:lastModifiedBy>Clara Kuper</cp:lastModifiedBy>
  <cp:revision>71</cp:revision>
  <dcterms:created xsi:type="dcterms:W3CDTF">2021-05-03T08:01:39Z</dcterms:created>
  <dcterms:modified xsi:type="dcterms:W3CDTF">2021-05-06T18:24:56Z</dcterms:modified>
</cp:coreProperties>
</file>