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0" r:id="rId3"/>
    <p:sldId id="261" r:id="rId4"/>
    <p:sldId id="264" r:id="rId5"/>
    <p:sldId id="267" r:id="rId6"/>
    <p:sldId id="281" r:id="rId7"/>
    <p:sldId id="282" r:id="rId8"/>
    <p:sldId id="269" r:id="rId9"/>
    <p:sldId id="265" r:id="rId10"/>
    <p:sldId id="258" r:id="rId11"/>
    <p:sldId id="270" r:id="rId12"/>
    <p:sldId id="263" r:id="rId13"/>
    <p:sldId id="289" r:id="rId14"/>
    <p:sldId id="280" r:id="rId15"/>
    <p:sldId id="266" r:id="rId16"/>
    <p:sldId id="271" r:id="rId17"/>
    <p:sldId id="272" r:id="rId18"/>
    <p:sldId id="273" r:id="rId19"/>
    <p:sldId id="274" r:id="rId20"/>
    <p:sldId id="279" r:id="rId21"/>
    <p:sldId id="278" r:id="rId22"/>
    <p:sldId id="277" r:id="rId23"/>
    <p:sldId id="276" r:id="rId24"/>
    <p:sldId id="275" r:id="rId25"/>
    <p:sldId id="288" r:id="rId26"/>
    <p:sldId id="283" r:id="rId27"/>
    <p:sldId id="284" r:id="rId28"/>
    <p:sldId id="287"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2F"/>
    <a:srgbClr val="FF0000"/>
    <a:srgbClr val="31C964"/>
    <a:srgbClr val="C0C0C0"/>
    <a:srgbClr val="EA9999"/>
    <a:srgbClr val="A6C1E7"/>
    <a:srgbClr val="3F3F3F"/>
    <a:srgbClr val="E6E6E6"/>
    <a:srgbClr val="00FA71"/>
    <a:srgbClr val="005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64"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1A119-021E-4F85-9E44-47650DC4ACE3}" type="datetimeFigureOut">
              <a:rPr lang="es-ES" smtClean="0"/>
              <a:t>15/09/2020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ED7A2-3C4E-43F3-AF98-E598F0A3AD74}" type="slidenum">
              <a:rPr lang="es-ES" smtClean="0"/>
              <a:t>‹Nº›</a:t>
            </a:fld>
            <a:endParaRPr lang="es-ES"/>
          </a:p>
        </p:txBody>
      </p:sp>
    </p:spTree>
    <p:extLst>
      <p:ext uri="{BB962C8B-B14F-4D97-AF65-F5344CB8AC3E}">
        <p14:creationId xmlns:p14="http://schemas.microsoft.com/office/powerpoint/2010/main" val="286282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(o data </a:t>
            </a:r>
            <a:r>
              <a:rPr lang="es-ES" dirty="0" err="1"/>
              <a:t>science</a:t>
            </a:r>
            <a:r>
              <a:rPr lang="es-ES" dirty="0"/>
              <a:t>) es una disciplina que básicamente se puede definir en extraer información a partir de datos para sacar conclusiones. Esta última parte es muy importante, ya que se puede extraer </a:t>
            </a:r>
            <a:r>
              <a:rPr lang="es-ES" dirty="0" err="1"/>
              <a:t>muucha</a:t>
            </a:r>
            <a:r>
              <a:rPr lang="es-ES" dirty="0"/>
              <a:t> información de los datos, pero sólo nos interesa aquella que afecte a nuestro negocio. Por ejemplo, la estrategia de marketing a seguir para un producto o qué genomas son más importantes en una enfermedad. Pero no nos interesará saber cosas que no impacten directamente sobre lo que estamos estudiando, ya que podría haber mucho ruido.</a:t>
            </a:r>
          </a:p>
          <a:p>
            <a:r>
              <a:rPr lang="es-ES" dirty="0"/>
              <a:t>Además, también es importante comunicar este conocimiento.</a:t>
            </a:r>
          </a:p>
          <a:p>
            <a:r>
              <a:rPr lang="es-ES" dirty="0"/>
              <a:t>Cada vez tenemos más datos (dicen que en 2025 habrá unos </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4</a:t>
            </a:fld>
            <a:endParaRPr lang="es-ES"/>
          </a:p>
        </p:txBody>
      </p:sp>
    </p:spTree>
    <p:extLst>
      <p:ext uri="{BB962C8B-B14F-4D97-AF65-F5344CB8AC3E}">
        <p14:creationId xmlns:p14="http://schemas.microsoft.com/office/powerpoint/2010/main" val="127993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13</a:t>
            </a:fld>
            <a:endParaRPr lang="es-ES"/>
          </a:p>
        </p:txBody>
      </p:sp>
    </p:spTree>
    <p:extLst>
      <p:ext uri="{BB962C8B-B14F-4D97-AF65-F5344CB8AC3E}">
        <p14:creationId xmlns:p14="http://schemas.microsoft.com/office/powerpoint/2010/main" val="1731886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14</a:t>
            </a:fld>
            <a:endParaRPr lang="es-ES"/>
          </a:p>
        </p:txBody>
      </p:sp>
    </p:spTree>
    <p:extLst>
      <p:ext uri="{BB962C8B-B14F-4D97-AF65-F5344CB8AC3E}">
        <p14:creationId xmlns:p14="http://schemas.microsoft.com/office/powerpoint/2010/main" val="3750940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(o data </a:t>
            </a:r>
            <a:r>
              <a:rPr lang="es-ES" dirty="0" err="1"/>
              <a:t>science</a:t>
            </a:r>
            <a:r>
              <a:rPr lang="es-ES" dirty="0"/>
              <a:t>) es una disciplina que básicamente se puede definir en extraer información a partir de datos para sacar conclusiones. Esta última parte es muy importante, ya que se puede extraer </a:t>
            </a:r>
            <a:r>
              <a:rPr lang="es-ES" dirty="0" err="1"/>
              <a:t>muucha</a:t>
            </a:r>
            <a:r>
              <a:rPr lang="es-ES" dirty="0"/>
              <a:t> información de los datos, pero sólo nos interesa aquella que afecte a nuestro negocio. Por ejemplo, la estrategia de marketing a seguir para un producto o qué genomas son más importantes en una enfermedad. Pero no nos interesará saber cosas que no impacten directamente sobre lo que estamos estudiando, ya que podría haber mucho ruido.</a:t>
            </a:r>
          </a:p>
          <a:p>
            <a:r>
              <a:rPr lang="es-ES" dirty="0"/>
              <a:t>Además, también es importante comunicar este conocimiento.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15</a:t>
            </a:fld>
            <a:endParaRPr lang="es-ES"/>
          </a:p>
        </p:txBody>
      </p:sp>
    </p:spTree>
    <p:extLst>
      <p:ext uri="{BB962C8B-B14F-4D97-AF65-F5344CB8AC3E}">
        <p14:creationId xmlns:p14="http://schemas.microsoft.com/office/powerpoint/2010/main" val="319517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16</a:t>
            </a:fld>
            <a:endParaRPr lang="es-ES"/>
          </a:p>
        </p:txBody>
      </p:sp>
    </p:spTree>
    <p:extLst>
      <p:ext uri="{BB962C8B-B14F-4D97-AF65-F5344CB8AC3E}">
        <p14:creationId xmlns:p14="http://schemas.microsoft.com/office/powerpoint/2010/main" val="4128397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17</a:t>
            </a:fld>
            <a:endParaRPr lang="es-ES"/>
          </a:p>
        </p:txBody>
      </p:sp>
    </p:spTree>
    <p:extLst>
      <p:ext uri="{BB962C8B-B14F-4D97-AF65-F5344CB8AC3E}">
        <p14:creationId xmlns:p14="http://schemas.microsoft.com/office/powerpoint/2010/main" val="3682399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18</a:t>
            </a:fld>
            <a:endParaRPr lang="es-ES"/>
          </a:p>
        </p:txBody>
      </p:sp>
    </p:spTree>
    <p:extLst>
      <p:ext uri="{BB962C8B-B14F-4D97-AF65-F5344CB8AC3E}">
        <p14:creationId xmlns:p14="http://schemas.microsoft.com/office/powerpoint/2010/main" val="11702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19</a:t>
            </a:fld>
            <a:endParaRPr lang="es-ES"/>
          </a:p>
        </p:txBody>
      </p:sp>
    </p:spTree>
    <p:extLst>
      <p:ext uri="{BB962C8B-B14F-4D97-AF65-F5344CB8AC3E}">
        <p14:creationId xmlns:p14="http://schemas.microsoft.com/office/powerpoint/2010/main" val="171939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20</a:t>
            </a:fld>
            <a:endParaRPr lang="es-ES"/>
          </a:p>
        </p:txBody>
      </p:sp>
    </p:spTree>
    <p:extLst>
      <p:ext uri="{BB962C8B-B14F-4D97-AF65-F5344CB8AC3E}">
        <p14:creationId xmlns:p14="http://schemas.microsoft.com/office/powerpoint/2010/main" val="2669835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22</a:t>
            </a:fld>
            <a:endParaRPr lang="es-ES"/>
          </a:p>
        </p:txBody>
      </p:sp>
    </p:spTree>
    <p:extLst>
      <p:ext uri="{BB962C8B-B14F-4D97-AF65-F5344CB8AC3E}">
        <p14:creationId xmlns:p14="http://schemas.microsoft.com/office/powerpoint/2010/main" val="320183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24</a:t>
            </a:fld>
            <a:endParaRPr lang="es-ES"/>
          </a:p>
        </p:txBody>
      </p:sp>
    </p:spTree>
    <p:extLst>
      <p:ext uri="{BB962C8B-B14F-4D97-AF65-F5344CB8AC3E}">
        <p14:creationId xmlns:p14="http://schemas.microsoft.com/office/powerpoint/2010/main" val="135243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muy importante saber comunicarlas, ya que si no somos capaces de transmitir este conocimiento, nuestro trabajo será en vano, será invisible. Todo el trabajo anterior (de análisis, estudio, algoritmos…) no servirá para nada</a:t>
            </a:r>
          </a:p>
          <a:p>
            <a:r>
              <a:rPr lang="es-ES" dirty="0"/>
              <a:t>Importante tema de </a:t>
            </a:r>
            <a:r>
              <a:rPr lang="es-ES" dirty="0" err="1"/>
              <a:t>vsualización</a:t>
            </a:r>
            <a:r>
              <a:rPr lang="es-ES" dirty="0"/>
              <a:t> de los datos, entre otros</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5</a:t>
            </a:fld>
            <a:endParaRPr lang="es-ES"/>
          </a:p>
        </p:txBody>
      </p:sp>
    </p:spTree>
    <p:extLst>
      <p:ext uri="{BB962C8B-B14F-4D97-AF65-F5344CB8AC3E}">
        <p14:creationId xmlns:p14="http://schemas.microsoft.com/office/powerpoint/2010/main" val="3408977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25</a:t>
            </a:fld>
            <a:endParaRPr lang="es-ES"/>
          </a:p>
        </p:txBody>
      </p:sp>
    </p:spTree>
    <p:extLst>
      <p:ext uri="{BB962C8B-B14F-4D97-AF65-F5344CB8AC3E}">
        <p14:creationId xmlns:p14="http://schemas.microsoft.com/office/powerpoint/2010/main" val="1205128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26</a:t>
            </a:fld>
            <a:endParaRPr lang="es-ES"/>
          </a:p>
        </p:txBody>
      </p:sp>
    </p:spTree>
    <p:extLst>
      <p:ext uri="{BB962C8B-B14F-4D97-AF65-F5344CB8AC3E}">
        <p14:creationId xmlns:p14="http://schemas.microsoft.com/office/powerpoint/2010/main" val="1800199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27</a:t>
            </a:fld>
            <a:endParaRPr lang="es-ES"/>
          </a:p>
        </p:txBody>
      </p:sp>
    </p:spTree>
    <p:extLst>
      <p:ext uri="{BB962C8B-B14F-4D97-AF65-F5344CB8AC3E}">
        <p14:creationId xmlns:p14="http://schemas.microsoft.com/office/powerpoint/2010/main" val="210160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muy importante saber comunicarlas, ya que si no somos capaces de transmitir este conocimiento, nuestro trabajo será en vano, será invisible. Todo el trabajo anterior (de análisis, estudio, algoritmos…) no servirá para nada</a:t>
            </a:r>
          </a:p>
          <a:p>
            <a:r>
              <a:rPr lang="es-ES" dirty="0"/>
              <a:t>Importante tema de </a:t>
            </a:r>
            <a:r>
              <a:rPr lang="es-ES" dirty="0" err="1"/>
              <a:t>vsualización</a:t>
            </a:r>
            <a:r>
              <a:rPr lang="es-ES" dirty="0"/>
              <a:t> de los datos, entre otros</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6</a:t>
            </a:fld>
            <a:endParaRPr lang="es-ES"/>
          </a:p>
        </p:txBody>
      </p:sp>
    </p:spTree>
    <p:extLst>
      <p:ext uri="{BB962C8B-B14F-4D97-AF65-F5344CB8AC3E}">
        <p14:creationId xmlns:p14="http://schemas.microsoft.com/office/powerpoint/2010/main" val="106265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muy importante saber comunicarlas, ya que si no somos capaces de transmitir este conocimiento, nuestro trabajo será en vano, será invisible. Todo el trabajo anterior (de análisis, estudio, algoritmos…) no servirá para nada</a:t>
            </a:r>
          </a:p>
          <a:p>
            <a:r>
              <a:rPr lang="es-ES" dirty="0"/>
              <a:t>Importante tema de </a:t>
            </a:r>
            <a:r>
              <a:rPr lang="es-ES" dirty="0" err="1"/>
              <a:t>vsualización</a:t>
            </a:r>
            <a:r>
              <a:rPr lang="es-ES" dirty="0"/>
              <a:t> de los datos, entre otros</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7</a:t>
            </a:fld>
            <a:endParaRPr lang="es-ES"/>
          </a:p>
        </p:txBody>
      </p:sp>
    </p:spTree>
    <p:extLst>
      <p:ext uri="{BB962C8B-B14F-4D97-AF65-F5344CB8AC3E}">
        <p14:creationId xmlns:p14="http://schemas.microsoft.com/office/powerpoint/2010/main" val="202702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(o data </a:t>
            </a:r>
            <a:r>
              <a:rPr lang="es-ES" dirty="0" err="1"/>
              <a:t>science</a:t>
            </a:r>
            <a:r>
              <a:rPr lang="es-ES" dirty="0"/>
              <a:t>) es una disciplina que básicamente se puede definir en extraer información a partir de datos para sacar conclusiones. Esta última parte es muy importante, ya que se puede extraer </a:t>
            </a:r>
            <a:r>
              <a:rPr lang="es-ES" dirty="0" err="1"/>
              <a:t>muucha</a:t>
            </a:r>
            <a:r>
              <a:rPr lang="es-ES" dirty="0"/>
              <a:t> información de los datos, pero sólo nos interesa aquella que afecte a nuestro negocio. Por ejemplo, la estrategia de marketing a seguir para un producto o qué genomas son más importantes en una enfermedad. Pero no nos interesará saber cosas que no impacten directamente sobre lo que estamos estudiando, ya que podría haber mucho ruido.</a:t>
            </a:r>
          </a:p>
          <a:p>
            <a:r>
              <a:rPr lang="es-ES" dirty="0"/>
              <a:t>Además, también es importante comunicar este conocimiento.</a:t>
            </a:r>
          </a:p>
          <a:p>
            <a:r>
              <a:rPr lang="es-ES" dirty="0"/>
              <a:t>Cada vez tenemos más datos (dicen que en 2025 habrá unos </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8</a:t>
            </a:fld>
            <a:endParaRPr lang="es-ES"/>
          </a:p>
        </p:txBody>
      </p:sp>
    </p:spTree>
    <p:extLst>
      <p:ext uri="{BB962C8B-B14F-4D97-AF65-F5344CB8AC3E}">
        <p14:creationId xmlns:p14="http://schemas.microsoft.com/office/powerpoint/2010/main" val="468586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9</a:t>
            </a:fld>
            <a:endParaRPr lang="es-ES"/>
          </a:p>
        </p:txBody>
      </p:sp>
    </p:spTree>
    <p:extLst>
      <p:ext uri="{BB962C8B-B14F-4D97-AF65-F5344CB8AC3E}">
        <p14:creationId xmlns:p14="http://schemas.microsoft.com/office/powerpoint/2010/main" val="143687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10</a:t>
            </a:fld>
            <a:endParaRPr lang="es-ES"/>
          </a:p>
        </p:txBody>
      </p:sp>
    </p:spTree>
    <p:extLst>
      <p:ext uri="{BB962C8B-B14F-4D97-AF65-F5344CB8AC3E}">
        <p14:creationId xmlns:p14="http://schemas.microsoft.com/office/powerpoint/2010/main" val="353258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Así que una vez visto qué es el Data </a:t>
            </a:r>
            <a:r>
              <a:rPr lang="es-ES" dirty="0" err="1"/>
              <a:t>Science</a:t>
            </a:r>
            <a:r>
              <a:rPr lang="es-ES" dirty="0"/>
              <a:t>, ya podemos definir que es un científico de datos. Un científico de datos es… ¡¡UN UNICORNIO!!</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11</a:t>
            </a:fld>
            <a:endParaRPr lang="es-ES"/>
          </a:p>
        </p:txBody>
      </p:sp>
    </p:spTree>
    <p:extLst>
      <p:ext uri="{BB962C8B-B14F-4D97-AF65-F5344CB8AC3E}">
        <p14:creationId xmlns:p14="http://schemas.microsoft.com/office/powerpoint/2010/main" val="103090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12</a:t>
            </a:fld>
            <a:endParaRPr lang="es-ES"/>
          </a:p>
        </p:txBody>
      </p:sp>
    </p:spTree>
    <p:extLst>
      <p:ext uri="{BB962C8B-B14F-4D97-AF65-F5344CB8AC3E}">
        <p14:creationId xmlns:p14="http://schemas.microsoft.com/office/powerpoint/2010/main" val="217382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99A15-0316-4021-89EE-54045C8B89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5864D29-5E10-4021-BD68-BD1CB67B3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5C4D35E-C6E4-441F-BA31-FBA894F4144B}"/>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5" name="Marcador de pie de página 4">
            <a:extLst>
              <a:ext uri="{FF2B5EF4-FFF2-40B4-BE49-F238E27FC236}">
                <a16:creationId xmlns:a16="http://schemas.microsoft.com/office/drawing/2014/main" id="{22F3AEC0-3A28-4318-9834-9427A62EFAF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8C0131F-9CD9-4540-90FE-FF94430A229E}"/>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94189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D4F22-7A73-4948-9BC5-F756FB5EDCB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57FC99-A28A-45D9-8314-ACFE3763A98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679822-3170-445A-89EC-C8F36223BD27}"/>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5" name="Marcador de pie de página 4">
            <a:extLst>
              <a:ext uri="{FF2B5EF4-FFF2-40B4-BE49-F238E27FC236}">
                <a16:creationId xmlns:a16="http://schemas.microsoft.com/office/drawing/2014/main" id="{9BF94ED5-86E1-49BB-BDE9-177281A914D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81806C-43A8-4DFB-9612-60B9A5E2099C}"/>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18565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BD1304-B365-46FA-BE85-54577FE5B14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42666F-04B3-434C-9916-19E65F0C80D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D64CD3-9550-4314-88E6-45B34E698A61}"/>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5" name="Marcador de pie de página 4">
            <a:extLst>
              <a:ext uri="{FF2B5EF4-FFF2-40B4-BE49-F238E27FC236}">
                <a16:creationId xmlns:a16="http://schemas.microsoft.com/office/drawing/2014/main" id="{59E778C3-E9F6-43A7-86C4-3D52BA39C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A06163-27D0-4905-A448-4278AFB1989A}"/>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8871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2ED0D-EE7C-4F9E-81F6-CCF7045B031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C2C4EB5-8A6E-4AE7-8BBA-D59846578BC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44436-DB8E-4E7A-BF7E-D6D5FE7710DD}"/>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5" name="Marcador de pie de página 4">
            <a:extLst>
              <a:ext uri="{FF2B5EF4-FFF2-40B4-BE49-F238E27FC236}">
                <a16:creationId xmlns:a16="http://schemas.microsoft.com/office/drawing/2014/main" id="{751DE708-C0B3-4D24-9A3C-5D1E1736735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6CEFF36-89EA-48E3-94E6-7D8DBDAF56F8}"/>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9821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808BE-FE02-4BB3-9D92-0395AA6CCF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7A7284-6589-4F5B-88AF-0A60337A9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878EE01-2DBF-48DC-B96F-9E6CDD05384C}"/>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5" name="Marcador de pie de página 4">
            <a:extLst>
              <a:ext uri="{FF2B5EF4-FFF2-40B4-BE49-F238E27FC236}">
                <a16:creationId xmlns:a16="http://schemas.microsoft.com/office/drawing/2014/main" id="{DAE930E8-F6A3-4B72-BD91-3BFDE4FD11D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0B74976-00AD-435F-A3B4-9551E3CD9669}"/>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44377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FB5E6-96D6-42BA-ACEA-BD7CD644D89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80774AE-3229-48D0-8BE8-6094B9FC13B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8E0DFC5-E238-4F4A-88E0-0816D01C2F9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DBE5831-0B2E-4285-8D48-48E519D694AF}"/>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6" name="Marcador de pie de página 5">
            <a:extLst>
              <a:ext uri="{FF2B5EF4-FFF2-40B4-BE49-F238E27FC236}">
                <a16:creationId xmlns:a16="http://schemas.microsoft.com/office/drawing/2014/main" id="{B89AF3C2-B731-417B-B112-0C3DEDDB48F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C7C21C2-37E2-466B-9823-F0BE845F6D0C}"/>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7080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83A1C-E332-4662-998E-3CDB6F49F0E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8B7D5A-5FCE-41DC-BAF5-17DD35074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D43557D-7202-4BFE-9E17-1B05FB3E69E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59A913B-A2FD-4410-984F-9EFA86D2D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63F3EC6-2F14-4941-ACD9-2816C2627BB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1752D36-A5A7-442D-AD82-695735EA96A8}"/>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8" name="Marcador de pie de página 7">
            <a:extLst>
              <a:ext uri="{FF2B5EF4-FFF2-40B4-BE49-F238E27FC236}">
                <a16:creationId xmlns:a16="http://schemas.microsoft.com/office/drawing/2014/main" id="{3742AB42-0B05-43F0-ABC4-DB9F965D8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166FD25-42C3-4A3B-B141-D0A72264E37B}"/>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45126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39343-B27E-46D5-9ED7-3002EA4C02B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BAE9552-0423-460E-9E24-02840B48AA03}"/>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4" name="Marcador de pie de página 3">
            <a:extLst>
              <a:ext uri="{FF2B5EF4-FFF2-40B4-BE49-F238E27FC236}">
                <a16:creationId xmlns:a16="http://schemas.microsoft.com/office/drawing/2014/main" id="{64AE83F8-8376-4270-9227-3836AEF62FD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2934DA7-D5C5-4E0A-B949-DAE521170E0C}"/>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62252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AC2746-ABF9-44AB-996A-A658EE0E06A0}"/>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3" name="Marcador de pie de página 2">
            <a:extLst>
              <a:ext uri="{FF2B5EF4-FFF2-40B4-BE49-F238E27FC236}">
                <a16:creationId xmlns:a16="http://schemas.microsoft.com/office/drawing/2014/main" id="{C60CFD84-081D-4D6D-8088-3CE7AA0CE96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9D77C6D-7F57-4A05-9182-8674768841F1}"/>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137303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95E6B-D47B-4532-A9F1-18541E9144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857F26F-C467-4087-B2A8-2B96B825B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A7F9E71-D060-4EC1-8B35-A0DFA24FC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2A9202E-7330-4BFD-87E4-E150A0AD6646}"/>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6" name="Marcador de pie de página 5">
            <a:extLst>
              <a:ext uri="{FF2B5EF4-FFF2-40B4-BE49-F238E27FC236}">
                <a16:creationId xmlns:a16="http://schemas.microsoft.com/office/drawing/2014/main" id="{CFAB063B-678E-46F0-B857-F2DF3ECC7A4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4F96F57-432C-40B4-9C87-B4306AC03774}"/>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37219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547D-59C4-4E65-B9E0-02B02F2464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72EADD2-22D3-4343-BB08-6DBC4B70FD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A249858-1F54-4F3C-A39A-ECB300BBF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9A3DC39-4BC3-40D2-9BFC-2C7D0BE79FC6}"/>
              </a:ext>
            </a:extLst>
          </p:cNvPr>
          <p:cNvSpPr>
            <a:spLocks noGrp="1"/>
          </p:cNvSpPr>
          <p:nvPr>
            <p:ph type="dt" sz="half" idx="10"/>
          </p:nvPr>
        </p:nvSpPr>
        <p:spPr/>
        <p:txBody>
          <a:bodyPr/>
          <a:lstStyle/>
          <a:p>
            <a:fld id="{B51BE513-E443-47D8-A2A6-B157B035540A}" type="datetimeFigureOut">
              <a:rPr lang="es-ES" smtClean="0"/>
              <a:t>15/09/2020</a:t>
            </a:fld>
            <a:endParaRPr lang="es-ES"/>
          </a:p>
        </p:txBody>
      </p:sp>
      <p:sp>
        <p:nvSpPr>
          <p:cNvPr id="6" name="Marcador de pie de página 5">
            <a:extLst>
              <a:ext uri="{FF2B5EF4-FFF2-40B4-BE49-F238E27FC236}">
                <a16:creationId xmlns:a16="http://schemas.microsoft.com/office/drawing/2014/main" id="{CED672DA-F418-4F27-9270-48DD9C957B9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565E4B6-E887-4012-8318-FEAA8BC038FB}"/>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50276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9273719-558A-4930-B985-CE69E2C8B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A71616-A0D1-4AD6-BACC-315CFB345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679FD3-CE96-4E0E-A288-26DB83EC7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E513-E443-47D8-A2A6-B157B035540A}" type="datetimeFigureOut">
              <a:rPr lang="es-ES" smtClean="0"/>
              <a:t>15/09/2020</a:t>
            </a:fld>
            <a:endParaRPr lang="es-ES"/>
          </a:p>
        </p:txBody>
      </p:sp>
      <p:sp>
        <p:nvSpPr>
          <p:cNvPr id="5" name="Marcador de pie de página 4">
            <a:extLst>
              <a:ext uri="{FF2B5EF4-FFF2-40B4-BE49-F238E27FC236}">
                <a16:creationId xmlns:a16="http://schemas.microsoft.com/office/drawing/2014/main" id="{5115DCF9-303A-42E4-8EF4-C7C91B7CE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162D512-40DB-4ABA-87B3-832958DC1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D73DC-D271-4E14-A709-7E09628BE287}" type="slidenum">
              <a:rPr lang="es-ES" smtClean="0"/>
              <a:t>‹Nº›</a:t>
            </a:fld>
            <a:endParaRPr lang="es-ES"/>
          </a:p>
        </p:txBody>
      </p:sp>
    </p:spTree>
    <p:extLst>
      <p:ext uri="{BB962C8B-B14F-4D97-AF65-F5344CB8AC3E}">
        <p14:creationId xmlns:p14="http://schemas.microsoft.com/office/powerpoint/2010/main" val="99752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miro.medium.com/max/700/0*V4m75jMk49kW2p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technologystories.org/ai-evolu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iro.medium.com/max/700/0*V4m75jMk49kW2pr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D7C3D0-6DFC-4812-B05C-AEFD293AC969}"/>
              </a:ext>
            </a:extLst>
          </p:cNvPr>
          <p:cNvPicPr>
            <a:picLocks noChangeAspect="1"/>
          </p:cNvPicPr>
          <p:nvPr/>
        </p:nvPicPr>
        <p:blipFill rotWithShape="1">
          <a:blip r:embed="rId2">
            <a:extLst>
              <a:ext uri="{28A0092B-C50C-407E-A947-70E740481C1C}">
                <a14:useLocalDpi xmlns:a14="http://schemas.microsoft.com/office/drawing/2010/main" val="0"/>
              </a:ext>
            </a:extLst>
          </a:blip>
          <a:srcRect b="17683"/>
          <a:stretch/>
        </p:blipFill>
        <p:spPr>
          <a:xfrm>
            <a:off x="0" y="0"/>
            <a:ext cx="12192000" cy="6858000"/>
          </a:xfrm>
          <a:prstGeom prst="rect">
            <a:avLst/>
          </a:prstGeom>
        </p:spPr>
      </p:pic>
      <p:sp>
        <p:nvSpPr>
          <p:cNvPr id="2" name="Título 1">
            <a:extLst>
              <a:ext uri="{FF2B5EF4-FFF2-40B4-BE49-F238E27FC236}">
                <a16:creationId xmlns:a16="http://schemas.microsoft.com/office/drawing/2014/main" id="{86562C8D-FC0E-4C52-B2D8-1DA85C238355}"/>
              </a:ext>
            </a:extLst>
          </p:cNvPr>
          <p:cNvSpPr>
            <a:spLocks noGrp="1"/>
          </p:cNvSpPr>
          <p:nvPr>
            <p:ph type="ctrTitle"/>
          </p:nvPr>
        </p:nvSpPr>
        <p:spPr>
          <a:xfrm>
            <a:off x="8149701" y="1985077"/>
            <a:ext cx="3755614" cy="2341419"/>
          </a:xfrm>
        </p:spPr>
        <p:txBody>
          <a:bodyPr anchor="b">
            <a:normAutofit fontScale="90000"/>
          </a:bodyPr>
          <a:lstStyle/>
          <a:p>
            <a:pPr algn="r"/>
            <a:r>
              <a:rPr lang="es-ES" b="1" dirty="0">
                <a:solidFill>
                  <a:schemeClr val="bg1"/>
                </a:solidFill>
                <a:latin typeface="Century Gothic" panose="020B0502020202020204" pitchFamily="34" charset="0"/>
              </a:rPr>
              <a:t>Data </a:t>
            </a:r>
            <a:r>
              <a:rPr lang="es-ES" b="1" dirty="0" err="1">
                <a:solidFill>
                  <a:schemeClr val="bg1"/>
                </a:solidFill>
                <a:latin typeface="Century Gothic" panose="020B0502020202020204" pitchFamily="34" charset="0"/>
              </a:rPr>
              <a:t>Science</a:t>
            </a:r>
            <a:r>
              <a:rPr lang="es-ES" b="1" dirty="0">
                <a:solidFill>
                  <a:schemeClr val="bg1"/>
                </a:solidFill>
                <a:latin typeface="Century Gothic" panose="020B0502020202020204" pitchFamily="34" charset="0"/>
              </a:rPr>
              <a:t> </a:t>
            </a:r>
            <a:r>
              <a:rPr lang="es-ES" b="1" dirty="0" err="1">
                <a:solidFill>
                  <a:schemeClr val="bg1"/>
                </a:solidFill>
                <a:latin typeface="Century Gothic" panose="020B0502020202020204" pitchFamily="34" charset="0"/>
              </a:rPr>
              <a:t>Part</a:t>
            </a:r>
            <a:r>
              <a:rPr lang="es-ES" b="1" dirty="0">
                <a:solidFill>
                  <a:schemeClr val="bg1"/>
                </a:solidFill>
                <a:latin typeface="Century Gothic" panose="020B0502020202020204" pitchFamily="34" charset="0"/>
              </a:rPr>
              <a:t> Time</a:t>
            </a:r>
          </a:p>
        </p:txBody>
      </p:sp>
      <p:sp>
        <p:nvSpPr>
          <p:cNvPr id="3" name="Subtítulo 2">
            <a:extLst>
              <a:ext uri="{FF2B5EF4-FFF2-40B4-BE49-F238E27FC236}">
                <a16:creationId xmlns:a16="http://schemas.microsoft.com/office/drawing/2014/main" id="{DFDC8F1C-8483-4D6C-97D3-E8A124131520}"/>
              </a:ext>
            </a:extLst>
          </p:cNvPr>
          <p:cNvSpPr>
            <a:spLocks noGrp="1"/>
          </p:cNvSpPr>
          <p:nvPr>
            <p:ph type="subTitle" idx="1"/>
          </p:nvPr>
        </p:nvSpPr>
        <p:spPr>
          <a:xfrm>
            <a:off x="7881957" y="4872922"/>
            <a:ext cx="4023359" cy="1208141"/>
          </a:xfrm>
        </p:spPr>
        <p:txBody>
          <a:bodyPr>
            <a:normAutofit/>
          </a:bodyPr>
          <a:lstStyle/>
          <a:p>
            <a:pPr algn="r"/>
            <a:r>
              <a:rPr lang="es-ES" sz="2000" dirty="0">
                <a:solidFill>
                  <a:schemeClr val="bg1"/>
                </a:solidFill>
                <a:latin typeface="Century Gothic" panose="020B0502020202020204" pitchFamily="34" charset="0"/>
              </a:rPr>
              <a:t>Francisco Cañón Corral</a:t>
            </a:r>
            <a:endParaRPr lang="es-ES" sz="2000" u="sng" dirty="0">
              <a:solidFill>
                <a:schemeClr val="bg1"/>
              </a:solidFill>
              <a:latin typeface="Century Gothic" panose="020B0502020202020204" pitchFamily="34" charset="0"/>
            </a:endParaRPr>
          </a:p>
          <a:p>
            <a:pPr algn="r"/>
            <a:r>
              <a:rPr lang="es-ES" sz="1600" i="1" dirty="0">
                <a:solidFill>
                  <a:schemeClr val="bg1"/>
                </a:solidFill>
                <a:latin typeface="Century Gothic" panose="020B0502020202020204" pitchFamily="34" charset="0"/>
              </a:rPr>
              <a:t>francisco.canon@thebridgeschool.es</a:t>
            </a:r>
          </a:p>
        </p:txBody>
      </p:sp>
      <p:pic>
        <p:nvPicPr>
          <p:cNvPr id="13" name="Imagen 12">
            <a:extLst>
              <a:ext uri="{FF2B5EF4-FFF2-40B4-BE49-F238E27FC236}">
                <a16:creationId xmlns:a16="http://schemas.microsoft.com/office/drawing/2014/main" id="{EABD692F-61A3-4268-A331-49EA8AC194F3}"/>
              </a:ext>
            </a:extLst>
          </p:cNvPr>
          <p:cNvPicPr>
            <a:picLocks noChangeAspect="1"/>
          </p:cNvPicPr>
          <p:nvPr/>
        </p:nvPicPr>
        <p:blipFill>
          <a:blip r:embed="rId3"/>
          <a:stretch>
            <a:fillRect/>
          </a:stretch>
        </p:blipFill>
        <p:spPr>
          <a:xfrm>
            <a:off x="9079677" y="620922"/>
            <a:ext cx="2513381" cy="312030"/>
          </a:xfrm>
          <a:prstGeom prst="rect">
            <a:avLst/>
          </a:prstGeom>
        </p:spPr>
      </p:pic>
      <p:cxnSp>
        <p:nvCxnSpPr>
          <p:cNvPr id="7" name="Conector recto 6">
            <a:extLst>
              <a:ext uri="{FF2B5EF4-FFF2-40B4-BE49-F238E27FC236}">
                <a16:creationId xmlns:a16="http://schemas.microsoft.com/office/drawing/2014/main" id="{6CA81D28-3513-4E97-982D-D9DC11D547E7}"/>
              </a:ext>
            </a:extLst>
          </p:cNvPr>
          <p:cNvCxnSpPr>
            <a:cxnSpLocks/>
          </p:cNvCxnSpPr>
          <p:nvPr/>
        </p:nvCxnSpPr>
        <p:spPr>
          <a:xfrm>
            <a:off x="8149701" y="4616388"/>
            <a:ext cx="3826276" cy="0"/>
          </a:xfrm>
          <a:prstGeom prst="line">
            <a:avLst/>
          </a:prstGeom>
          <a:ln>
            <a:solidFill>
              <a:srgbClr val="E22B23"/>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569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¿Qué es un </a:t>
            </a:r>
            <a:r>
              <a:rPr lang="es-ES" b="1" i="1" dirty="0">
                <a:latin typeface="Century Gothic" panose="020B0502020202020204" pitchFamily="34" charset="0"/>
              </a:rPr>
              <a:t>Data </a:t>
            </a:r>
            <a:r>
              <a:rPr lang="es-ES" b="1" i="1" dirty="0" err="1">
                <a:latin typeface="Century Gothic" panose="020B0502020202020204" pitchFamily="34" charset="0"/>
              </a:rPr>
              <a:t>Scientist</a:t>
            </a:r>
            <a:r>
              <a:rPr lang="es-ES" b="1" dirty="0">
                <a:latin typeface="Century Gothic" panose="020B0502020202020204" pitchFamily="34" charset="0"/>
              </a:rPr>
              <a:t>?</a:t>
            </a: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lstStyle/>
          <a:p>
            <a:r>
              <a:rPr lang="es-ES" dirty="0"/>
              <a:t>Un científico de datos es…</a:t>
            </a:r>
          </a:p>
          <a:p>
            <a:endParaRPr lang="es-ES" dirty="0"/>
          </a:p>
        </p:txBody>
      </p:sp>
    </p:spTree>
    <p:extLst>
      <p:ext uri="{BB962C8B-B14F-4D97-AF65-F5344CB8AC3E}">
        <p14:creationId xmlns:p14="http://schemas.microsoft.com/office/powerpoint/2010/main" val="220451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¿Qué es un </a:t>
            </a:r>
            <a:r>
              <a:rPr lang="es-ES" b="1" i="1" dirty="0">
                <a:latin typeface="Century Gothic" panose="020B0502020202020204" pitchFamily="34" charset="0"/>
              </a:rPr>
              <a:t>Data </a:t>
            </a:r>
            <a:r>
              <a:rPr lang="es-ES" b="1" i="1" dirty="0" err="1">
                <a:latin typeface="Century Gothic" panose="020B0502020202020204" pitchFamily="34" charset="0"/>
              </a:rPr>
              <a:t>Scientist</a:t>
            </a:r>
            <a:r>
              <a:rPr lang="es-ES" b="1" dirty="0">
                <a:latin typeface="Century Gothic" panose="020B0502020202020204" pitchFamily="34" charset="0"/>
              </a:rPr>
              <a:t>?</a:t>
            </a: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lstStyle/>
          <a:p>
            <a:r>
              <a:rPr lang="es-ES" dirty="0"/>
              <a:t>Un científico de datos es… ¡¡UN UNICORNIO!!</a:t>
            </a:r>
          </a:p>
          <a:p>
            <a:endParaRPr lang="es-ES" dirty="0"/>
          </a:p>
          <a:p>
            <a:endParaRPr lang="es-ES" dirty="0"/>
          </a:p>
        </p:txBody>
      </p:sp>
      <p:pic>
        <p:nvPicPr>
          <p:cNvPr id="4098" name="Picture 2" descr="How to Become a Unicorn Data Scientist and Make More than $240,000 | What's  The Big Data?">
            <a:extLst>
              <a:ext uri="{FF2B5EF4-FFF2-40B4-BE49-F238E27FC236}">
                <a16:creationId xmlns:a16="http://schemas.microsoft.com/office/drawing/2014/main" id="{619CE2B1-B4D5-493A-9EFD-457FB2181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2701131"/>
            <a:ext cx="39052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921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¿Qué es un </a:t>
            </a:r>
            <a:r>
              <a:rPr lang="es-ES" b="1" i="1" dirty="0">
                <a:latin typeface="Century Gothic" panose="020B0502020202020204" pitchFamily="34" charset="0"/>
              </a:rPr>
              <a:t>Data </a:t>
            </a:r>
            <a:r>
              <a:rPr lang="es-ES" b="1" i="1" dirty="0" err="1">
                <a:latin typeface="Century Gothic" panose="020B0502020202020204" pitchFamily="34" charset="0"/>
              </a:rPr>
              <a:t>Scientist</a:t>
            </a:r>
            <a:r>
              <a:rPr lang="es-ES" b="1" dirty="0">
                <a:latin typeface="Century Gothic" panose="020B0502020202020204" pitchFamily="34" charset="0"/>
              </a:rPr>
              <a:t>?</a:t>
            </a: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p:txBody>
          <a:bodyPr/>
          <a:lstStyle/>
          <a:p>
            <a:r>
              <a:rPr lang="es-ES" dirty="0"/>
              <a:t>Habilidades científico de datos:</a:t>
            </a:r>
          </a:p>
          <a:p>
            <a:endParaRPr lang="es-ES" dirty="0"/>
          </a:p>
          <a:p>
            <a:endParaRPr lang="es-ES" dirty="0"/>
          </a:p>
        </p:txBody>
      </p:sp>
      <p:pic>
        <p:nvPicPr>
          <p:cNvPr id="3074" name="Picture 2" descr="UNICORNIOS REALES admira aquí a esta mitológica criatura mágica">
            <a:extLst>
              <a:ext uri="{FF2B5EF4-FFF2-40B4-BE49-F238E27FC236}">
                <a16:creationId xmlns:a16="http://schemas.microsoft.com/office/drawing/2014/main" id="{C3E1C978-70D0-4702-80DA-1476DC12FFF9}"/>
              </a:ext>
            </a:extLst>
          </p:cNvPr>
          <p:cNvPicPr>
            <a:picLocks noChangeAspect="1" noChangeArrowheads="1"/>
          </p:cNvPicPr>
          <p:nvPr/>
        </p:nvPicPr>
        <p:blipFill>
          <a:blip r:embed="rId3">
            <a:alphaModFix amt="19000"/>
            <a:extLst>
              <a:ext uri="{28A0092B-C50C-407E-A947-70E740481C1C}">
                <a14:useLocalDpi xmlns:a14="http://schemas.microsoft.com/office/drawing/2010/main" val="0"/>
              </a:ext>
            </a:extLst>
          </a:blip>
          <a:srcRect/>
          <a:stretch>
            <a:fillRect/>
          </a:stretch>
        </p:blipFill>
        <p:spPr bwMode="auto">
          <a:xfrm flipH="1">
            <a:off x="867248" y="2694533"/>
            <a:ext cx="5228752" cy="348243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o 2">
            <a:extLst>
              <a:ext uri="{FF2B5EF4-FFF2-40B4-BE49-F238E27FC236}">
                <a16:creationId xmlns:a16="http://schemas.microsoft.com/office/drawing/2014/main" id="{FB67289A-EF91-4778-B01E-177B5961C350}"/>
              </a:ext>
            </a:extLst>
          </p:cNvPr>
          <p:cNvGrpSpPr/>
          <p:nvPr/>
        </p:nvGrpSpPr>
        <p:grpSpPr>
          <a:xfrm>
            <a:off x="5991092" y="1509060"/>
            <a:ext cx="5445131" cy="4984468"/>
            <a:chOff x="5332494" y="1737129"/>
            <a:chExt cx="4466460" cy="4088593"/>
          </a:xfrm>
        </p:grpSpPr>
        <p:sp>
          <p:nvSpPr>
            <p:cNvPr id="2" name="Elipse 1">
              <a:extLst>
                <a:ext uri="{FF2B5EF4-FFF2-40B4-BE49-F238E27FC236}">
                  <a16:creationId xmlns:a16="http://schemas.microsoft.com/office/drawing/2014/main" id="{1D6CA9D7-C4BF-4052-849B-C8B854F677CF}"/>
                </a:ext>
              </a:extLst>
            </p:cNvPr>
            <p:cNvSpPr/>
            <p:nvPr/>
          </p:nvSpPr>
          <p:spPr>
            <a:xfrm>
              <a:off x="6103257" y="1737129"/>
              <a:ext cx="2859314" cy="2859314"/>
            </a:xfrm>
            <a:prstGeom prst="ellipse">
              <a:avLst/>
            </a:prstGeom>
            <a:solidFill>
              <a:schemeClr val="accent4">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F47D4964-FA5D-437C-A21D-A482D2657FE3}"/>
                </a:ext>
              </a:extLst>
            </p:cNvPr>
            <p:cNvSpPr/>
            <p:nvPr/>
          </p:nvSpPr>
          <p:spPr>
            <a:xfrm>
              <a:off x="5332494" y="2966408"/>
              <a:ext cx="2859314" cy="2859314"/>
            </a:xfrm>
            <a:prstGeom prst="ellipse">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7E264D84-840A-461C-8A57-20A6B77E2D8E}"/>
                </a:ext>
              </a:extLst>
            </p:cNvPr>
            <p:cNvSpPr/>
            <p:nvPr/>
          </p:nvSpPr>
          <p:spPr>
            <a:xfrm>
              <a:off x="6939640" y="2966408"/>
              <a:ext cx="2859314" cy="2859314"/>
            </a:xfrm>
            <a:prstGeom prst="ellipse">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4" name="CuadroTexto 3">
            <a:extLst>
              <a:ext uri="{FF2B5EF4-FFF2-40B4-BE49-F238E27FC236}">
                <a16:creationId xmlns:a16="http://schemas.microsoft.com/office/drawing/2014/main" id="{A172EF9F-6ADC-4FE9-A0ED-355040E6B195}"/>
              </a:ext>
            </a:extLst>
          </p:cNvPr>
          <p:cNvSpPr txBox="1"/>
          <p:nvPr/>
        </p:nvSpPr>
        <p:spPr>
          <a:xfrm>
            <a:off x="8065158" y="3927588"/>
            <a:ext cx="1217000" cy="646331"/>
          </a:xfrm>
          <a:prstGeom prst="rect">
            <a:avLst/>
          </a:prstGeom>
          <a:noFill/>
        </p:spPr>
        <p:txBody>
          <a:bodyPr wrap="none" rtlCol="0">
            <a:spAutoFit/>
          </a:bodyPr>
          <a:lstStyle/>
          <a:p>
            <a:pPr algn="ctr"/>
            <a:r>
              <a:rPr lang="es-ES" b="1" dirty="0">
                <a:solidFill>
                  <a:schemeClr val="bg1"/>
                </a:solidFill>
                <a:latin typeface="Century Gothic" panose="020B0502020202020204" pitchFamily="34" charset="0"/>
                <a:ea typeface="Cambria" panose="02040503050406030204" pitchFamily="18" charset="0"/>
              </a:rPr>
              <a:t>DATA </a:t>
            </a:r>
          </a:p>
          <a:p>
            <a:pPr algn="ctr"/>
            <a:r>
              <a:rPr lang="es-ES" b="1" dirty="0">
                <a:solidFill>
                  <a:schemeClr val="bg1"/>
                </a:solidFill>
                <a:latin typeface="Century Gothic" panose="020B0502020202020204" pitchFamily="34" charset="0"/>
                <a:ea typeface="Cambria" panose="02040503050406030204" pitchFamily="18" charset="0"/>
              </a:rPr>
              <a:t>SCIENTIST</a:t>
            </a:r>
          </a:p>
        </p:txBody>
      </p:sp>
      <p:sp>
        <p:nvSpPr>
          <p:cNvPr id="10" name="CuadroTexto 9">
            <a:extLst>
              <a:ext uri="{FF2B5EF4-FFF2-40B4-BE49-F238E27FC236}">
                <a16:creationId xmlns:a16="http://schemas.microsoft.com/office/drawing/2014/main" id="{3D041863-9F7F-4E8E-AF9E-06415EB037D8}"/>
              </a:ext>
            </a:extLst>
          </p:cNvPr>
          <p:cNvSpPr txBox="1"/>
          <p:nvPr/>
        </p:nvSpPr>
        <p:spPr>
          <a:xfrm>
            <a:off x="7662806" y="2093494"/>
            <a:ext cx="2021707" cy="646331"/>
          </a:xfrm>
          <a:prstGeom prst="rect">
            <a:avLst/>
          </a:prstGeom>
          <a:noFill/>
        </p:spPr>
        <p:txBody>
          <a:bodyPr wrap="none" rtlCol="0">
            <a:spAutoFit/>
          </a:bodyPr>
          <a:lstStyle/>
          <a:p>
            <a:pPr algn="ctr"/>
            <a:r>
              <a:rPr lang="es-ES" b="1" dirty="0">
                <a:solidFill>
                  <a:srgbClr val="C00000"/>
                </a:solidFill>
                <a:latin typeface="Century Gothic" panose="020B0502020202020204" pitchFamily="34" charset="0"/>
                <a:ea typeface="Cambria" panose="02040503050406030204" pitchFamily="18" charset="0"/>
              </a:rPr>
              <a:t>CONOCIMIENTO</a:t>
            </a:r>
          </a:p>
          <a:p>
            <a:pPr algn="ctr"/>
            <a:r>
              <a:rPr lang="es-ES" b="1" dirty="0">
                <a:solidFill>
                  <a:srgbClr val="C00000"/>
                </a:solidFill>
                <a:latin typeface="Century Gothic" panose="020B0502020202020204" pitchFamily="34" charset="0"/>
                <a:ea typeface="Cambria" panose="02040503050406030204" pitchFamily="18" charset="0"/>
              </a:rPr>
              <a:t>NEGOCIO</a:t>
            </a:r>
          </a:p>
        </p:txBody>
      </p:sp>
      <p:sp>
        <p:nvSpPr>
          <p:cNvPr id="11" name="CuadroTexto 10">
            <a:extLst>
              <a:ext uri="{FF2B5EF4-FFF2-40B4-BE49-F238E27FC236}">
                <a16:creationId xmlns:a16="http://schemas.microsoft.com/office/drawing/2014/main" id="{FB264890-FD66-4E28-9E52-36CF45AAAC7C}"/>
              </a:ext>
            </a:extLst>
          </p:cNvPr>
          <p:cNvSpPr txBox="1"/>
          <p:nvPr/>
        </p:nvSpPr>
        <p:spPr>
          <a:xfrm>
            <a:off x="6096000" y="4700932"/>
            <a:ext cx="1792477" cy="923330"/>
          </a:xfrm>
          <a:prstGeom prst="rect">
            <a:avLst/>
          </a:prstGeom>
          <a:noFill/>
        </p:spPr>
        <p:txBody>
          <a:bodyPr wrap="none" rtlCol="0">
            <a:spAutoFit/>
          </a:bodyPr>
          <a:lstStyle/>
          <a:p>
            <a:pPr algn="ctr"/>
            <a:r>
              <a:rPr lang="es-ES" b="1" dirty="0">
                <a:solidFill>
                  <a:srgbClr val="002060"/>
                </a:solidFill>
                <a:latin typeface="Century Gothic" panose="020B0502020202020204" pitchFamily="34" charset="0"/>
                <a:ea typeface="Cambria" panose="02040503050406030204" pitchFamily="18" charset="0"/>
              </a:rPr>
              <a:t>MATEMÁTICAS</a:t>
            </a:r>
          </a:p>
          <a:p>
            <a:pPr algn="ctr"/>
            <a:r>
              <a:rPr lang="es-ES" b="1" dirty="0">
                <a:solidFill>
                  <a:srgbClr val="002060"/>
                </a:solidFill>
                <a:latin typeface="Century Gothic" panose="020B0502020202020204" pitchFamily="34" charset="0"/>
                <a:ea typeface="Cambria" panose="02040503050406030204" pitchFamily="18" charset="0"/>
              </a:rPr>
              <a:t>Y</a:t>
            </a:r>
          </a:p>
          <a:p>
            <a:pPr algn="ctr"/>
            <a:r>
              <a:rPr lang="es-ES" b="1" dirty="0">
                <a:solidFill>
                  <a:srgbClr val="002060"/>
                </a:solidFill>
                <a:latin typeface="Century Gothic" panose="020B0502020202020204" pitchFamily="34" charset="0"/>
                <a:ea typeface="Cambria" panose="02040503050406030204" pitchFamily="18" charset="0"/>
              </a:rPr>
              <a:t>ESTADÍSTICA</a:t>
            </a:r>
          </a:p>
        </p:txBody>
      </p:sp>
      <p:sp>
        <p:nvSpPr>
          <p:cNvPr id="12" name="CuadroTexto 11">
            <a:extLst>
              <a:ext uri="{FF2B5EF4-FFF2-40B4-BE49-F238E27FC236}">
                <a16:creationId xmlns:a16="http://schemas.microsoft.com/office/drawing/2014/main" id="{EA223B64-23F7-469A-8604-CF887F7F86FA}"/>
              </a:ext>
            </a:extLst>
          </p:cNvPr>
          <p:cNvSpPr txBox="1"/>
          <p:nvPr/>
        </p:nvSpPr>
        <p:spPr>
          <a:xfrm>
            <a:off x="9474023" y="4729646"/>
            <a:ext cx="1915909" cy="338554"/>
          </a:xfrm>
          <a:prstGeom prst="rect">
            <a:avLst/>
          </a:prstGeom>
          <a:noFill/>
        </p:spPr>
        <p:txBody>
          <a:bodyPr wrap="none" rtlCol="0">
            <a:spAutoFit/>
          </a:bodyPr>
          <a:lstStyle/>
          <a:p>
            <a:pPr algn="ctr"/>
            <a:r>
              <a:rPr lang="es-ES" sz="1600" b="1" dirty="0">
                <a:solidFill>
                  <a:srgbClr val="00B050"/>
                </a:solidFill>
                <a:latin typeface="Century Gothic" panose="020B0502020202020204" pitchFamily="34" charset="0"/>
                <a:ea typeface="Cambria" panose="02040503050406030204" pitchFamily="18" charset="0"/>
              </a:rPr>
              <a:t>PROGRAMACIÓN</a:t>
            </a:r>
          </a:p>
        </p:txBody>
      </p:sp>
      <p:sp>
        <p:nvSpPr>
          <p:cNvPr id="13" name="CuadroTexto 12">
            <a:extLst>
              <a:ext uri="{FF2B5EF4-FFF2-40B4-BE49-F238E27FC236}">
                <a16:creationId xmlns:a16="http://schemas.microsoft.com/office/drawing/2014/main" id="{E42048A6-9908-4BA6-B891-BF6E04C38540}"/>
              </a:ext>
            </a:extLst>
          </p:cNvPr>
          <p:cNvSpPr txBox="1"/>
          <p:nvPr/>
        </p:nvSpPr>
        <p:spPr>
          <a:xfrm>
            <a:off x="7089061" y="3320308"/>
            <a:ext cx="1191352" cy="461665"/>
          </a:xfrm>
          <a:prstGeom prst="rect">
            <a:avLst/>
          </a:prstGeom>
          <a:noFill/>
        </p:spPr>
        <p:txBody>
          <a:bodyPr wrap="none" rtlCol="0">
            <a:spAutoFit/>
          </a:bodyPr>
          <a:lstStyle/>
          <a:p>
            <a:pPr algn="ctr"/>
            <a:r>
              <a:rPr lang="es-ES" sz="1200" b="1" dirty="0">
                <a:solidFill>
                  <a:srgbClr val="565E62"/>
                </a:solidFill>
                <a:latin typeface="Century Gothic" panose="020B0502020202020204" pitchFamily="34" charset="0"/>
                <a:ea typeface="Cambria" panose="02040503050406030204" pitchFamily="18" charset="0"/>
              </a:rPr>
              <a:t>ANÁLISIS</a:t>
            </a:r>
          </a:p>
          <a:p>
            <a:pPr algn="ctr"/>
            <a:r>
              <a:rPr lang="es-ES" sz="1200" b="1" dirty="0">
                <a:solidFill>
                  <a:srgbClr val="565E62"/>
                </a:solidFill>
                <a:latin typeface="Century Gothic" panose="020B0502020202020204" pitchFamily="34" charset="0"/>
                <a:ea typeface="Cambria" panose="02040503050406030204" pitchFamily="18" charset="0"/>
              </a:rPr>
              <a:t>TRADICIONAL</a:t>
            </a:r>
          </a:p>
        </p:txBody>
      </p:sp>
      <p:sp>
        <p:nvSpPr>
          <p:cNvPr id="14" name="CuadroTexto 13">
            <a:extLst>
              <a:ext uri="{FF2B5EF4-FFF2-40B4-BE49-F238E27FC236}">
                <a16:creationId xmlns:a16="http://schemas.microsoft.com/office/drawing/2014/main" id="{DD5D61E8-8F91-452A-BB04-8BF5E5226D7A}"/>
              </a:ext>
            </a:extLst>
          </p:cNvPr>
          <p:cNvSpPr txBox="1"/>
          <p:nvPr/>
        </p:nvSpPr>
        <p:spPr>
          <a:xfrm>
            <a:off x="8976137" y="3320308"/>
            <a:ext cx="1454244" cy="461665"/>
          </a:xfrm>
          <a:prstGeom prst="rect">
            <a:avLst/>
          </a:prstGeom>
          <a:noFill/>
        </p:spPr>
        <p:txBody>
          <a:bodyPr wrap="none" rtlCol="0">
            <a:spAutoFit/>
          </a:bodyPr>
          <a:lstStyle/>
          <a:p>
            <a:pPr algn="ctr"/>
            <a:r>
              <a:rPr lang="es-ES" sz="1200" b="1" dirty="0">
                <a:solidFill>
                  <a:srgbClr val="6F7D2B"/>
                </a:solidFill>
                <a:latin typeface="Century Gothic" panose="020B0502020202020204" pitchFamily="34" charset="0"/>
                <a:ea typeface="Cambria" panose="02040503050406030204" pitchFamily="18" charset="0"/>
              </a:rPr>
              <a:t>PROCESAMIENTO</a:t>
            </a:r>
          </a:p>
          <a:p>
            <a:pPr algn="ctr"/>
            <a:r>
              <a:rPr lang="es-ES" sz="1200" b="1" dirty="0">
                <a:solidFill>
                  <a:srgbClr val="6F7D2B"/>
                </a:solidFill>
                <a:latin typeface="Century Gothic" panose="020B0502020202020204" pitchFamily="34" charset="0"/>
                <a:ea typeface="Cambria" panose="02040503050406030204" pitchFamily="18" charset="0"/>
              </a:rPr>
              <a:t>DATOS</a:t>
            </a:r>
          </a:p>
        </p:txBody>
      </p:sp>
      <p:sp>
        <p:nvSpPr>
          <p:cNvPr id="15" name="CuadroTexto 14">
            <a:extLst>
              <a:ext uri="{FF2B5EF4-FFF2-40B4-BE49-F238E27FC236}">
                <a16:creationId xmlns:a16="http://schemas.microsoft.com/office/drawing/2014/main" id="{850C84CD-113A-42CE-8FA2-EE01267C869D}"/>
              </a:ext>
            </a:extLst>
          </p:cNvPr>
          <p:cNvSpPr txBox="1"/>
          <p:nvPr/>
        </p:nvSpPr>
        <p:spPr>
          <a:xfrm>
            <a:off x="8109244" y="5162597"/>
            <a:ext cx="1199367" cy="461665"/>
          </a:xfrm>
          <a:prstGeom prst="rect">
            <a:avLst/>
          </a:prstGeom>
          <a:noFill/>
        </p:spPr>
        <p:txBody>
          <a:bodyPr wrap="none" rtlCol="0">
            <a:spAutoFit/>
          </a:bodyPr>
          <a:lstStyle/>
          <a:p>
            <a:pPr algn="ctr"/>
            <a:r>
              <a:rPr lang="es-ES" sz="1200" b="1" dirty="0">
                <a:solidFill>
                  <a:srgbClr val="4F715D"/>
                </a:solidFill>
                <a:latin typeface="Century Gothic" panose="020B0502020202020204" pitchFamily="34" charset="0"/>
                <a:ea typeface="Cambria" panose="02040503050406030204" pitchFamily="18" charset="0"/>
              </a:rPr>
              <a:t>APRENDIZAJE</a:t>
            </a:r>
          </a:p>
          <a:p>
            <a:pPr algn="ctr"/>
            <a:r>
              <a:rPr lang="es-ES" sz="1200" b="1" dirty="0">
                <a:solidFill>
                  <a:srgbClr val="4F715D"/>
                </a:solidFill>
                <a:latin typeface="Century Gothic" panose="020B0502020202020204" pitchFamily="34" charset="0"/>
                <a:ea typeface="Cambria" panose="02040503050406030204" pitchFamily="18" charset="0"/>
              </a:rPr>
              <a:t>AUTOMÁTICO</a:t>
            </a:r>
          </a:p>
        </p:txBody>
      </p:sp>
    </p:spTree>
    <p:extLst>
      <p:ext uri="{BB962C8B-B14F-4D97-AF65-F5344CB8AC3E}">
        <p14:creationId xmlns:p14="http://schemas.microsoft.com/office/powerpoint/2010/main" val="310798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¿Qué hace un </a:t>
            </a:r>
            <a:r>
              <a:rPr lang="es-ES" b="1" i="1" dirty="0">
                <a:latin typeface="Century Gothic" panose="020B0502020202020204" pitchFamily="34" charset="0"/>
              </a:rPr>
              <a:t>Data </a:t>
            </a:r>
            <a:r>
              <a:rPr lang="es-ES" b="1" i="1" dirty="0" err="1">
                <a:latin typeface="Century Gothic" panose="020B0502020202020204" pitchFamily="34" charset="0"/>
              </a:rPr>
              <a:t>Scientist</a:t>
            </a:r>
            <a:r>
              <a:rPr lang="es-ES" b="1" dirty="0">
                <a:latin typeface="Century Gothic" panose="020B0502020202020204" pitchFamily="34" charset="0"/>
              </a:rPr>
              <a:t>?</a:t>
            </a: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fontScale="85000" lnSpcReduction="10000"/>
          </a:bodyPr>
          <a:lstStyle/>
          <a:p>
            <a:endParaRPr lang="es-ES" dirty="0"/>
          </a:p>
          <a:p>
            <a:r>
              <a:rPr lang="es-ES" dirty="0"/>
              <a:t>Identifica los problemas que se pueden solucionar analizando los datos y que aportan valor a la organización</a:t>
            </a:r>
          </a:p>
          <a:p>
            <a:r>
              <a:rPr lang="es-ES" dirty="0"/>
              <a:t>Determina los conjuntos de datos (</a:t>
            </a:r>
            <a:r>
              <a:rPr lang="es-ES" i="1" dirty="0" err="1"/>
              <a:t>datasets</a:t>
            </a:r>
            <a:r>
              <a:rPr lang="es-ES" dirty="0"/>
              <a:t>)</a:t>
            </a:r>
            <a:r>
              <a:rPr lang="es-ES" i="1" dirty="0"/>
              <a:t> </a:t>
            </a:r>
            <a:r>
              <a:rPr lang="es-ES" dirty="0"/>
              <a:t>y variables necesarios</a:t>
            </a:r>
          </a:p>
          <a:p>
            <a:r>
              <a:rPr lang="es-ES" dirty="0"/>
              <a:t>Recoge datos estructurados y desestructurados de diferentes fuentes de datos</a:t>
            </a:r>
          </a:p>
          <a:p>
            <a:r>
              <a:rPr lang="es-ES" dirty="0"/>
              <a:t>Limpia y valida los datos para asegurar su validez, uniformidad y completitud</a:t>
            </a:r>
          </a:p>
          <a:p>
            <a:r>
              <a:rPr lang="es-ES" dirty="0"/>
              <a:t>Aplica modelos y algoritmos para obtener valor de los datos</a:t>
            </a:r>
          </a:p>
          <a:p>
            <a:r>
              <a:rPr lang="es-ES" dirty="0"/>
              <a:t>Analiza los datos para identificar patrones y tendencias</a:t>
            </a:r>
          </a:p>
          <a:p>
            <a:r>
              <a:rPr lang="es-ES" dirty="0"/>
              <a:t>Interpreta los datos para descubrir soluciones y oportunidades</a:t>
            </a:r>
          </a:p>
          <a:p>
            <a:r>
              <a:rPr lang="es-ES" dirty="0"/>
              <a:t>Comunica los resultados a los diferentes </a:t>
            </a:r>
            <a:r>
              <a:rPr lang="es-ES" i="1" dirty="0" err="1"/>
              <a:t>stakeholders</a:t>
            </a:r>
            <a:r>
              <a:rPr lang="es-ES" dirty="0"/>
              <a:t> usando técnicas de visualización y </a:t>
            </a:r>
            <a:r>
              <a:rPr lang="es-ES" i="1" dirty="0" err="1"/>
              <a:t>storytelling</a:t>
            </a:r>
            <a:endParaRPr lang="es-ES" i="1" dirty="0"/>
          </a:p>
        </p:txBody>
      </p:sp>
    </p:spTree>
    <p:extLst>
      <p:ext uri="{BB962C8B-B14F-4D97-AF65-F5344CB8AC3E}">
        <p14:creationId xmlns:p14="http://schemas.microsoft.com/office/powerpoint/2010/main" val="206967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esquinas redondeadas 10">
            <a:extLst>
              <a:ext uri="{FF2B5EF4-FFF2-40B4-BE49-F238E27FC236}">
                <a16:creationId xmlns:a16="http://schemas.microsoft.com/office/drawing/2014/main" id="{DCCD2290-51E9-4013-85B0-8107D0A3F30D}"/>
              </a:ext>
            </a:extLst>
          </p:cNvPr>
          <p:cNvSpPr/>
          <p:nvPr/>
        </p:nvSpPr>
        <p:spPr>
          <a:xfrm>
            <a:off x="4583575" y="1715314"/>
            <a:ext cx="6366076" cy="4884516"/>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Roles de un </a:t>
            </a:r>
            <a:r>
              <a:rPr lang="es-ES" b="1" i="1" dirty="0">
                <a:latin typeface="Century Gothic" panose="020B0502020202020204" pitchFamily="34" charset="0"/>
              </a:rPr>
              <a:t>Data </a:t>
            </a:r>
            <a:r>
              <a:rPr lang="es-ES" b="1" i="1" dirty="0" err="1">
                <a:latin typeface="Century Gothic" panose="020B0502020202020204" pitchFamily="34" charset="0"/>
              </a:rPr>
              <a:t>Scientist</a:t>
            </a:r>
            <a:endParaRPr lang="es-ES" b="1" dirty="0">
              <a:latin typeface="Century Gothic" panose="020B0502020202020204" pitchFamily="34" charset="0"/>
            </a:endParaRPr>
          </a:p>
        </p:txBody>
      </p:sp>
      <p:pic>
        <p:nvPicPr>
          <p:cNvPr id="4" name="Imagen 3">
            <a:extLst>
              <a:ext uri="{FF2B5EF4-FFF2-40B4-BE49-F238E27FC236}">
                <a16:creationId xmlns:a16="http://schemas.microsoft.com/office/drawing/2014/main" id="{2C2C1C53-120E-4B54-8F2B-23FFBDE2FCC8}"/>
              </a:ext>
            </a:extLst>
          </p:cNvPr>
          <p:cNvPicPr>
            <a:picLocks noChangeAspect="1"/>
          </p:cNvPicPr>
          <p:nvPr/>
        </p:nvPicPr>
        <p:blipFill rotWithShape="1">
          <a:blip r:embed="rId3"/>
          <a:srcRect l="4543" t="10992" r="68076" b="5197"/>
          <a:stretch/>
        </p:blipFill>
        <p:spPr>
          <a:xfrm>
            <a:off x="1557018" y="2158999"/>
            <a:ext cx="2331720" cy="4023361"/>
          </a:xfrm>
          <a:prstGeom prst="rect">
            <a:avLst/>
          </a:prstGeom>
          <a:ln w="19050">
            <a:solidFill>
              <a:schemeClr val="tx1"/>
            </a:solidFill>
          </a:ln>
        </p:spPr>
      </p:pic>
      <p:pic>
        <p:nvPicPr>
          <p:cNvPr id="8" name="Imagen 7">
            <a:extLst>
              <a:ext uri="{FF2B5EF4-FFF2-40B4-BE49-F238E27FC236}">
                <a16:creationId xmlns:a16="http://schemas.microsoft.com/office/drawing/2014/main" id="{CF84D18F-FCC0-4A64-9BD1-13B18C627FFB}"/>
              </a:ext>
            </a:extLst>
          </p:cNvPr>
          <p:cNvPicPr>
            <a:picLocks noChangeAspect="1"/>
          </p:cNvPicPr>
          <p:nvPr/>
        </p:nvPicPr>
        <p:blipFill rotWithShape="1">
          <a:blip r:embed="rId3"/>
          <a:srcRect l="36668" t="10834" r="36310" b="5354"/>
          <a:stretch/>
        </p:blipFill>
        <p:spPr>
          <a:xfrm>
            <a:off x="4930140" y="2158998"/>
            <a:ext cx="2331720" cy="4023361"/>
          </a:xfrm>
          <a:prstGeom prst="rect">
            <a:avLst/>
          </a:prstGeom>
          <a:ln w="19050">
            <a:solidFill>
              <a:schemeClr val="tx1"/>
            </a:solidFill>
          </a:ln>
        </p:spPr>
      </p:pic>
      <p:pic>
        <p:nvPicPr>
          <p:cNvPr id="10" name="Imagen 9">
            <a:extLst>
              <a:ext uri="{FF2B5EF4-FFF2-40B4-BE49-F238E27FC236}">
                <a16:creationId xmlns:a16="http://schemas.microsoft.com/office/drawing/2014/main" id="{F6B05C12-2770-4CE6-B001-FC31E635D782}"/>
              </a:ext>
            </a:extLst>
          </p:cNvPr>
          <p:cNvPicPr>
            <a:picLocks noChangeAspect="1"/>
          </p:cNvPicPr>
          <p:nvPr/>
        </p:nvPicPr>
        <p:blipFill rotWithShape="1">
          <a:blip r:embed="rId3"/>
          <a:srcRect l="68143" t="10971" r="5102" b="5218"/>
          <a:stretch/>
        </p:blipFill>
        <p:spPr>
          <a:xfrm>
            <a:off x="8303262" y="2158997"/>
            <a:ext cx="2331720" cy="4023361"/>
          </a:xfrm>
          <a:prstGeom prst="rect">
            <a:avLst/>
          </a:prstGeom>
          <a:ln w="19050">
            <a:solidFill>
              <a:schemeClr val="tx1"/>
            </a:solidFill>
          </a:ln>
        </p:spPr>
      </p:pic>
    </p:spTree>
    <p:extLst>
      <p:ext uri="{BB962C8B-B14F-4D97-AF65-F5344CB8AC3E}">
        <p14:creationId xmlns:p14="http://schemas.microsoft.com/office/powerpoint/2010/main" val="18331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lstStyle/>
          <a:p>
            <a:r>
              <a:rPr lang="es-ES" dirty="0"/>
              <a:t>Hoy en día las empresas necesitan este tipo de perfiles para no quedarse atrás</a:t>
            </a:r>
          </a:p>
          <a:p>
            <a:endParaRPr lang="es-ES" dirty="0"/>
          </a:p>
          <a:p>
            <a:endParaRPr lang="es-ES" dirty="0"/>
          </a:p>
        </p:txBody>
      </p:sp>
      <p:pic>
        <p:nvPicPr>
          <p:cNvPr id="37" name="Imagen 36">
            <a:extLst>
              <a:ext uri="{FF2B5EF4-FFF2-40B4-BE49-F238E27FC236}">
                <a16:creationId xmlns:a16="http://schemas.microsoft.com/office/drawing/2014/main" id="{3D354D0F-1E35-414C-BBA0-420D26C69A04}"/>
              </a:ext>
            </a:extLst>
          </p:cNvPr>
          <p:cNvPicPr>
            <a:picLocks noChangeAspect="1"/>
          </p:cNvPicPr>
          <p:nvPr/>
        </p:nvPicPr>
        <p:blipFill rotWithShape="1">
          <a:blip r:embed="rId3"/>
          <a:srcRect l="-1" t="1" r="43452" b="30840"/>
          <a:stretch/>
        </p:blipFill>
        <p:spPr>
          <a:xfrm>
            <a:off x="540513" y="3756365"/>
            <a:ext cx="6888987" cy="2898435"/>
          </a:xfrm>
          <a:prstGeom prst="rect">
            <a:avLst/>
          </a:prstGeom>
          <a:ln>
            <a:solidFill>
              <a:schemeClr val="tx1"/>
            </a:solidFill>
          </a:ln>
        </p:spPr>
      </p:pic>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Gran demanda en el mercado</a:t>
            </a:r>
            <a:endParaRPr lang="es-ES" b="1" dirty="0">
              <a:latin typeface="Century Gothic" panose="020B0502020202020204" pitchFamily="34" charset="0"/>
            </a:endParaRPr>
          </a:p>
        </p:txBody>
      </p:sp>
      <p:pic>
        <p:nvPicPr>
          <p:cNvPr id="34" name="Imagen 33">
            <a:extLst>
              <a:ext uri="{FF2B5EF4-FFF2-40B4-BE49-F238E27FC236}">
                <a16:creationId xmlns:a16="http://schemas.microsoft.com/office/drawing/2014/main" id="{9E54F20B-2EFC-407C-AD01-C11167C684C5}"/>
              </a:ext>
            </a:extLst>
          </p:cNvPr>
          <p:cNvPicPr>
            <a:picLocks noChangeAspect="1"/>
          </p:cNvPicPr>
          <p:nvPr/>
        </p:nvPicPr>
        <p:blipFill rotWithShape="1">
          <a:blip r:embed="rId4"/>
          <a:srcRect l="6561" t="15168" r="55938" b="11974"/>
          <a:stretch/>
        </p:blipFill>
        <p:spPr>
          <a:xfrm>
            <a:off x="7745775" y="2415225"/>
            <a:ext cx="3608025" cy="3941125"/>
          </a:xfrm>
          <a:prstGeom prst="rect">
            <a:avLst/>
          </a:prstGeom>
          <a:ln>
            <a:solidFill>
              <a:schemeClr val="tx1"/>
            </a:solidFill>
          </a:ln>
        </p:spPr>
      </p:pic>
      <p:sp>
        <p:nvSpPr>
          <p:cNvPr id="35" name="Rectángulo 34">
            <a:extLst>
              <a:ext uri="{FF2B5EF4-FFF2-40B4-BE49-F238E27FC236}">
                <a16:creationId xmlns:a16="http://schemas.microsoft.com/office/drawing/2014/main" id="{0F5E08BE-D624-43D9-AE3E-84CC3CF84726}"/>
              </a:ext>
            </a:extLst>
          </p:cNvPr>
          <p:cNvSpPr/>
          <p:nvPr/>
        </p:nvSpPr>
        <p:spPr>
          <a:xfrm>
            <a:off x="8105433" y="4159504"/>
            <a:ext cx="448017" cy="248189"/>
          </a:xfrm>
          <a:prstGeom prst="rect">
            <a:avLst/>
          </a:prstGeom>
          <a:solidFill>
            <a:srgbClr val="E5F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9" name="Imagen 48">
            <a:extLst>
              <a:ext uri="{FF2B5EF4-FFF2-40B4-BE49-F238E27FC236}">
                <a16:creationId xmlns:a16="http://schemas.microsoft.com/office/drawing/2014/main" id="{205CBD0F-2FBF-43FE-B216-E9B94F716D55}"/>
              </a:ext>
            </a:extLst>
          </p:cNvPr>
          <p:cNvPicPr>
            <a:picLocks noChangeAspect="1"/>
          </p:cNvPicPr>
          <p:nvPr/>
        </p:nvPicPr>
        <p:blipFill>
          <a:blip r:embed="rId5"/>
          <a:stretch>
            <a:fillRect/>
          </a:stretch>
        </p:blipFill>
        <p:spPr>
          <a:xfrm>
            <a:off x="3124439" y="2691713"/>
            <a:ext cx="3834716" cy="2408129"/>
          </a:xfrm>
          <a:prstGeom prst="rect">
            <a:avLst/>
          </a:prstGeom>
        </p:spPr>
      </p:pic>
      <p:pic>
        <p:nvPicPr>
          <p:cNvPr id="50" name="Imagen 49">
            <a:extLst>
              <a:ext uri="{FF2B5EF4-FFF2-40B4-BE49-F238E27FC236}">
                <a16:creationId xmlns:a16="http://schemas.microsoft.com/office/drawing/2014/main" id="{5499E441-D445-4B63-911E-52B7E1F3ED80}"/>
              </a:ext>
            </a:extLst>
          </p:cNvPr>
          <p:cNvPicPr>
            <a:picLocks noChangeAspect="1"/>
          </p:cNvPicPr>
          <p:nvPr/>
        </p:nvPicPr>
        <p:blipFill>
          <a:blip r:embed="rId6"/>
          <a:stretch>
            <a:fillRect/>
          </a:stretch>
        </p:blipFill>
        <p:spPr>
          <a:xfrm>
            <a:off x="5590485" y="3739400"/>
            <a:ext cx="2737341" cy="2231329"/>
          </a:xfrm>
          <a:prstGeom prst="rect">
            <a:avLst/>
          </a:prstGeom>
        </p:spPr>
      </p:pic>
      <p:pic>
        <p:nvPicPr>
          <p:cNvPr id="51" name="Imagen 50">
            <a:extLst>
              <a:ext uri="{FF2B5EF4-FFF2-40B4-BE49-F238E27FC236}">
                <a16:creationId xmlns:a16="http://schemas.microsoft.com/office/drawing/2014/main" id="{3560A4B1-6EFC-4302-AC08-855FC9751557}"/>
              </a:ext>
            </a:extLst>
          </p:cNvPr>
          <p:cNvPicPr>
            <a:picLocks noChangeAspect="1"/>
          </p:cNvPicPr>
          <p:nvPr/>
        </p:nvPicPr>
        <p:blipFill rotWithShape="1">
          <a:blip r:embed="rId7"/>
          <a:srcRect l="-122" r="50909"/>
          <a:stretch/>
        </p:blipFill>
        <p:spPr>
          <a:xfrm>
            <a:off x="6719152" y="5206730"/>
            <a:ext cx="3296285" cy="1271120"/>
          </a:xfrm>
          <a:prstGeom prst="rect">
            <a:avLst/>
          </a:prstGeom>
          <a:ln>
            <a:solidFill>
              <a:schemeClr val="tx1"/>
            </a:solidFill>
          </a:ln>
        </p:spPr>
      </p:pic>
    </p:spTree>
    <p:extLst>
      <p:ext uri="{BB962C8B-B14F-4D97-AF65-F5344CB8AC3E}">
        <p14:creationId xmlns:p14="http://schemas.microsoft.com/office/powerpoint/2010/main" val="202261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27B6576-48E6-450B-9BDC-61312214D9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50" t="9091" r="34796"/>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371094" y="1161288"/>
            <a:ext cx="3438144" cy="1124712"/>
          </a:xfrm>
        </p:spPr>
        <p:txBody>
          <a:bodyPr anchor="b">
            <a:normAutofit/>
          </a:bodyPr>
          <a:lstStyle/>
          <a:p>
            <a:r>
              <a:rPr lang="es-ES" sz="2400" b="1" dirty="0">
                <a:latin typeface="Century Gothic" panose="020B0502020202020204" pitchFamily="34" charset="0"/>
              </a:rPr>
              <a:t>Banca</a:t>
            </a:r>
          </a:p>
        </p:txBody>
      </p:sp>
      <p:sp>
        <p:nvSpPr>
          <p:cNvPr id="139" name="Rectangle 1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371094" y="2718054"/>
            <a:ext cx="3438906" cy="3207258"/>
          </a:xfrm>
        </p:spPr>
        <p:txBody>
          <a:bodyPr anchor="t">
            <a:normAutofit/>
          </a:bodyPr>
          <a:lstStyle/>
          <a:p>
            <a:endParaRPr lang="es-ES" sz="2000" dirty="0"/>
          </a:p>
          <a:p>
            <a:r>
              <a:rPr lang="es-ES" sz="2000" dirty="0"/>
              <a:t>Predicción de evolución de mercados</a:t>
            </a:r>
          </a:p>
          <a:p>
            <a:endParaRPr lang="es-ES" sz="2000" dirty="0"/>
          </a:p>
          <a:p>
            <a:r>
              <a:rPr lang="es-ES" sz="2000" dirty="0"/>
              <a:t>Segmentación de clientes</a:t>
            </a:r>
          </a:p>
          <a:p>
            <a:endParaRPr lang="es-ES" sz="2000" dirty="0"/>
          </a:p>
          <a:p>
            <a:r>
              <a:rPr lang="es-ES" sz="2000" dirty="0"/>
              <a:t>Automatización de procesos</a:t>
            </a:r>
          </a:p>
          <a:p>
            <a:endParaRPr lang="es-ES" sz="2000" dirty="0"/>
          </a:p>
          <a:p>
            <a:endParaRPr lang="es-ES" sz="2000" dirty="0"/>
          </a:p>
        </p:txBody>
      </p:sp>
      <p:sp>
        <p:nvSpPr>
          <p:cNvPr id="17" name="Título 1">
            <a:extLst>
              <a:ext uri="{FF2B5EF4-FFF2-40B4-BE49-F238E27FC236}">
                <a16:creationId xmlns:a16="http://schemas.microsoft.com/office/drawing/2014/main" id="{2374FA5A-18B9-41FD-AEB8-CFBBAB0F0889}"/>
              </a:ext>
            </a:extLst>
          </p:cNvPr>
          <p:cNvSpPr txBox="1">
            <a:spLocks/>
          </p:cNvSpPr>
          <p:nvPr/>
        </p:nvSpPr>
        <p:spPr>
          <a:xfrm>
            <a:off x="371094" y="365125"/>
            <a:ext cx="10982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b="1" i="1" dirty="0">
              <a:latin typeface="Century Gothic" panose="020B0502020202020204" pitchFamily="34" charset="0"/>
            </a:endParaRPr>
          </a:p>
          <a:p>
            <a:r>
              <a:rPr lang="es-ES" b="1" i="1" dirty="0">
                <a:latin typeface="Century Gothic" panose="020B0502020202020204" pitchFamily="34" charset="0"/>
              </a:rPr>
              <a:t>Aplicaciones reales</a:t>
            </a:r>
            <a:endParaRPr lang="es-ES" b="1" dirty="0">
              <a:latin typeface="Century Gothic" panose="020B0502020202020204" pitchFamily="34" charset="0"/>
            </a:endParaRPr>
          </a:p>
        </p:txBody>
      </p:sp>
    </p:spTree>
    <p:extLst>
      <p:ext uri="{BB962C8B-B14F-4D97-AF65-F5344CB8AC3E}">
        <p14:creationId xmlns:p14="http://schemas.microsoft.com/office/powerpoint/2010/main" val="358616931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dn de cerca Foto gratis">
            <a:extLst>
              <a:ext uri="{FF2B5EF4-FFF2-40B4-BE49-F238E27FC236}">
                <a16:creationId xmlns:a16="http://schemas.microsoft.com/office/drawing/2014/main" id="{B72293DC-C11A-4233-B914-90E480375E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54" r="9089" b="2760"/>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371094" y="1161288"/>
            <a:ext cx="3438144" cy="1124712"/>
          </a:xfrm>
        </p:spPr>
        <p:txBody>
          <a:bodyPr anchor="b">
            <a:normAutofit/>
          </a:bodyPr>
          <a:lstStyle/>
          <a:p>
            <a:r>
              <a:rPr lang="es-ES" sz="2600" b="1" dirty="0">
                <a:latin typeface="Century Gothic" panose="020B0502020202020204" pitchFamily="34" charset="0"/>
              </a:rPr>
              <a:t>Salud</a:t>
            </a:r>
          </a:p>
        </p:txBody>
      </p:sp>
      <p:sp>
        <p:nvSpPr>
          <p:cNvPr id="139" name="Rectangle 1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371094" y="2718054"/>
            <a:ext cx="3438906" cy="3207258"/>
          </a:xfrm>
        </p:spPr>
        <p:txBody>
          <a:bodyPr anchor="t">
            <a:normAutofit/>
          </a:bodyPr>
          <a:lstStyle/>
          <a:p>
            <a:r>
              <a:rPr lang="es-ES" sz="2000" dirty="0"/>
              <a:t>Algoritmos genéticos para detectar posibles enfermedades</a:t>
            </a:r>
          </a:p>
          <a:p>
            <a:endParaRPr lang="es-ES" sz="2000" dirty="0"/>
          </a:p>
          <a:p>
            <a:r>
              <a:rPr lang="es-ES" sz="2000" dirty="0"/>
              <a:t>Evoluciones de pandemias</a:t>
            </a:r>
          </a:p>
          <a:p>
            <a:pPr lvl="1"/>
            <a:r>
              <a:rPr lang="es-ES" sz="1600" dirty="0"/>
              <a:t>Como reflejan muchos de los estudios de universidades de renombre que aparecen en las noticias respecto al CoVid-19</a:t>
            </a:r>
          </a:p>
          <a:p>
            <a:endParaRPr lang="es-ES" sz="2000" dirty="0"/>
          </a:p>
        </p:txBody>
      </p:sp>
      <p:sp>
        <p:nvSpPr>
          <p:cNvPr id="5" name="Rectángulo 4">
            <a:extLst>
              <a:ext uri="{FF2B5EF4-FFF2-40B4-BE49-F238E27FC236}">
                <a16:creationId xmlns:a16="http://schemas.microsoft.com/office/drawing/2014/main" id="{661E40B2-AFD3-429E-A9CE-D061248A9387}"/>
              </a:ext>
            </a:extLst>
          </p:cNvPr>
          <p:cNvSpPr/>
          <p:nvPr/>
        </p:nvSpPr>
        <p:spPr>
          <a:xfrm>
            <a:off x="3522468" y="6172201"/>
            <a:ext cx="8669532" cy="685799"/>
          </a:xfrm>
          <a:prstGeom prst="rect">
            <a:avLst/>
          </a:prstGeom>
          <a:solidFill>
            <a:srgbClr val="000000">
              <a:alpha val="50000"/>
            </a:srgbClr>
          </a:solidFill>
          <a:ln>
            <a:noFill/>
          </a:ln>
        </p:spPr>
        <p:txBody>
          <a:bodyPr wrap="square">
            <a:noAutofit/>
          </a:bodyPr>
          <a:lstStyle/>
          <a:p>
            <a:pPr algn="ctr">
              <a:spcAft>
                <a:spcPts val="600"/>
              </a:spcAft>
            </a:pPr>
            <a:r>
              <a:rPr lang="es-ES" sz="1300" i="1">
                <a:solidFill>
                  <a:srgbClr val="FFFFFF"/>
                </a:solidFill>
                <a:hlinkClick r:id="rId4">
                  <a:extLst>
                    <a:ext uri="{A12FA001-AC4F-418D-AE19-62706E023703}">
                      <ahyp:hlinkClr xmlns:ahyp="http://schemas.microsoft.com/office/drawing/2018/hyperlinkcolor" val="tx"/>
                    </a:ext>
                  </a:extLst>
                </a:hlinkClick>
              </a:rPr>
              <a:t>https://miro.medium.com/max/700/0*V4m75jMk49kW2prT</a:t>
            </a:r>
            <a:endParaRPr lang="es-ES" sz="1300" i="1">
              <a:solidFill>
                <a:srgbClr val="FFFFFF"/>
              </a:solidFill>
            </a:endParaRPr>
          </a:p>
        </p:txBody>
      </p:sp>
      <p:sp>
        <p:nvSpPr>
          <p:cNvPr id="15" name="Título 1">
            <a:extLst>
              <a:ext uri="{FF2B5EF4-FFF2-40B4-BE49-F238E27FC236}">
                <a16:creationId xmlns:a16="http://schemas.microsoft.com/office/drawing/2014/main" id="{0B86A2AD-EDED-4312-972D-F34B4A6E8BB4}"/>
              </a:ext>
            </a:extLst>
          </p:cNvPr>
          <p:cNvSpPr txBox="1">
            <a:spLocks/>
          </p:cNvSpPr>
          <p:nvPr/>
        </p:nvSpPr>
        <p:spPr>
          <a:xfrm>
            <a:off x="371094" y="365125"/>
            <a:ext cx="10982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b="1" i="1" dirty="0">
              <a:latin typeface="Century Gothic" panose="020B0502020202020204" pitchFamily="34" charset="0"/>
            </a:endParaRPr>
          </a:p>
          <a:p>
            <a:r>
              <a:rPr lang="es-ES" b="1" i="1" dirty="0">
                <a:latin typeface="Century Gothic" panose="020B0502020202020204" pitchFamily="34" charset="0"/>
              </a:rPr>
              <a:t>Aplicaciones reales</a:t>
            </a:r>
            <a:endParaRPr lang="es-ES" b="1" dirty="0">
              <a:latin typeface="Century Gothic" panose="020B0502020202020204" pitchFamily="34" charset="0"/>
            </a:endParaRPr>
          </a:p>
        </p:txBody>
      </p:sp>
    </p:spTree>
    <p:extLst>
      <p:ext uri="{BB962C8B-B14F-4D97-AF65-F5344CB8AC3E}">
        <p14:creationId xmlns:p14="http://schemas.microsoft.com/office/powerpoint/2010/main" val="428706242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Marine ecosystem-based management in the Hawaiian Islands ...">
            <a:extLst>
              <a:ext uri="{FF2B5EF4-FFF2-40B4-BE49-F238E27FC236}">
                <a16:creationId xmlns:a16="http://schemas.microsoft.com/office/drawing/2014/main" id="{462125FD-E8BD-45A1-930C-107C1BAA40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58" t="9091" r="37294"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371094" y="1161288"/>
            <a:ext cx="3438144" cy="1124712"/>
          </a:xfrm>
        </p:spPr>
        <p:txBody>
          <a:bodyPr anchor="b">
            <a:normAutofit/>
          </a:bodyPr>
          <a:lstStyle/>
          <a:p>
            <a:r>
              <a:rPr lang="es-ES" sz="2600" b="1" dirty="0">
                <a:latin typeface="Century Gothic" panose="020B0502020202020204" pitchFamily="34" charset="0"/>
              </a:rPr>
              <a:t>Biología</a:t>
            </a:r>
          </a:p>
        </p:txBody>
      </p:sp>
      <p:sp>
        <p:nvSpPr>
          <p:cNvPr id="79" name="Rectangle 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371094" y="2718054"/>
            <a:ext cx="3438906" cy="3207258"/>
          </a:xfrm>
        </p:spPr>
        <p:txBody>
          <a:bodyPr anchor="t">
            <a:normAutofit/>
          </a:bodyPr>
          <a:lstStyle/>
          <a:p>
            <a:r>
              <a:rPr lang="es-ES" sz="2000" dirty="0"/>
              <a:t>Identificación de patrones potencialmente peligrosos para el desarrollo de enfermedades</a:t>
            </a:r>
          </a:p>
          <a:p>
            <a:endParaRPr lang="es-ES" sz="2000" dirty="0"/>
          </a:p>
          <a:p>
            <a:r>
              <a:rPr lang="es-ES" sz="2000" dirty="0"/>
              <a:t>Selección de mejores productos para ciertas razas de animales</a:t>
            </a:r>
          </a:p>
          <a:p>
            <a:pPr lvl="1"/>
            <a:r>
              <a:rPr lang="es-ES" sz="1600" dirty="0"/>
              <a:t>Reacciones alérgicas</a:t>
            </a:r>
          </a:p>
          <a:p>
            <a:pPr lvl="1"/>
            <a:r>
              <a:rPr lang="es-ES" sz="1600" dirty="0"/>
              <a:t>Aceptación de nutrientes</a:t>
            </a:r>
          </a:p>
          <a:p>
            <a:endParaRPr lang="es-ES" sz="2000" dirty="0"/>
          </a:p>
        </p:txBody>
      </p:sp>
      <p:sp>
        <p:nvSpPr>
          <p:cNvPr id="15" name="Título 1">
            <a:extLst>
              <a:ext uri="{FF2B5EF4-FFF2-40B4-BE49-F238E27FC236}">
                <a16:creationId xmlns:a16="http://schemas.microsoft.com/office/drawing/2014/main" id="{B5E90485-DF90-49AB-9A65-7C1894A77D8B}"/>
              </a:ext>
            </a:extLst>
          </p:cNvPr>
          <p:cNvSpPr txBox="1">
            <a:spLocks/>
          </p:cNvSpPr>
          <p:nvPr/>
        </p:nvSpPr>
        <p:spPr>
          <a:xfrm>
            <a:off x="371094" y="365125"/>
            <a:ext cx="10982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b="1" i="1" dirty="0">
              <a:latin typeface="Century Gothic" panose="020B0502020202020204" pitchFamily="34" charset="0"/>
            </a:endParaRPr>
          </a:p>
          <a:p>
            <a:r>
              <a:rPr lang="es-ES" b="1" i="1" dirty="0">
                <a:latin typeface="Century Gothic" panose="020B0502020202020204" pitchFamily="34" charset="0"/>
              </a:rPr>
              <a:t>Aplicaciones reales</a:t>
            </a:r>
            <a:endParaRPr lang="es-ES" b="1" dirty="0">
              <a:latin typeface="Century Gothic" panose="020B0502020202020204" pitchFamily="34" charset="0"/>
            </a:endParaRPr>
          </a:p>
        </p:txBody>
      </p:sp>
    </p:spTree>
    <p:extLst>
      <p:ext uri="{BB962C8B-B14F-4D97-AF65-F5344CB8AC3E}">
        <p14:creationId xmlns:p14="http://schemas.microsoft.com/office/powerpoint/2010/main" val="14403982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4 Crucial Features to Develop Peer to Peer Payment App Like Zelle">
            <a:extLst>
              <a:ext uri="{FF2B5EF4-FFF2-40B4-BE49-F238E27FC236}">
                <a16:creationId xmlns:a16="http://schemas.microsoft.com/office/drawing/2014/main" id="{A0C655E6-915F-4148-899D-315CBDB25E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770" r="29618" b="132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371094" y="1161288"/>
            <a:ext cx="3438144" cy="1124712"/>
          </a:xfrm>
        </p:spPr>
        <p:txBody>
          <a:bodyPr anchor="b">
            <a:normAutofit/>
          </a:bodyPr>
          <a:lstStyle/>
          <a:p>
            <a:r>
              <a:rPr lang="es-ES" sz="2600" b="1" dirty="0">
                <a:latin typeface="Century Gothic" panose="020B0502020202020204" pitchFamily="34" charset="0"/>
              </a:rPr>
              <a:t>Business</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371094" y="2718054"/>
            <a:ext cx="3438906" cy="3540506"/>
          </a:xfrm>
        </p:spPr>
        <p:txBody>
          <a:bodyPr anchor="t">
            <a:noAutofit/>
          </a:bodyPr>
          <a:lstStyle/>
          <a:p>
            <a:r>
              <a:rPr lang="es-ES" sz="2000" dirty="0"/>
              <a:t>Segmentación de clientes:</a:t>
            </a:r>
          </a:p>
          <a:p>
            <a:pPr lvl="1"/>
            <a:r>
              <a:rPr lang="es-ES" sz="1600" dirty="0"/>
              <a:t>Análisis de qué factores hacen que la gente compre ciertos productos</a:t>
            </a:r>
          </a:p>
          <a:p>
            <a:pPr lvl="1"/>
            <a:endParaRPr lang="es-ES" sz="2000" dirty="0"/>
          </a:p>
          <a:p>
            <a:r>
              <a:rPr lang="es-ES" sz="2000" dirty="0" err="1"/>
              <a:t>Recomendadores</a:t>
            </a:r>
            <a:r>
              <a:rPr lang="es-ES" sz="2000" dirty="0"/>
              <a:t>:</a:t>
            </a:r>
          </a:p>
          <a:p>
            <a:pPr lvl="1"/>
            <a:r>
              <a:rPr lang="es-ES" sz="1600" dirty="0"/>
              <a:t>Amazon</a:t>
            </a:r>
          </a:p>
          <a:p>
            <a:pPr lvl="1"/>
            <a:r>
              <a:rPr lang="es-ES" sz="1600" dirty="0"/>
              <a:t>Netflix</a:t>
            </a:r>
          </a:p>
          <a:p>
            <a:pPr lvl="1"/>
            <a:r>
              <a:rPr lang="es-ES" sz="1600" dirty="0"/>
              <a:t>Anuncios dirigidos…</a:t>
            </a:r>
          </a:p>
          <a:p>
            <a:pPr lvl="1"/>
            <a:endParaRPr lang="es-ES" sz="1600" dirty="0"/>
          </a:p>
          <a:p>
            <a:r>
              <a:rPr lang="es-ES" sz="2000" dirty="0"/>
              <a:t>Sistemas de propensión</a:t>
            </a:r>
          </a:p>
          <a:p>
            <a:endParaRPr lang="es-ES" sz="2000" dirty="0"/>
          </a:p>
          <a:p>
            <a:endParaRPr lang="es-ES" sz="2000" dirty="0"/>
          </a:p>
        </p:txBody>
      </p:sp>
      <p:sp>
        <p:nvSpPr>
          <p:cNvPr id="10" name="Título 1">
            <a:extLst>
              <a:ext uri="{FF2B5EF4-FFF2-40B4-BE49-F238E27FC236}">
                <a16:creationId xmlns:a16="http://schemas.microsoft.com/office/drawing/2014/main" id="{681BAF90-F072-4CE7-9080-D09710C75C08}"/>
              </a:ext>
            </a:extLst>
          </p:cNvPr>
          <p:cNvSpPr txBox="1">
            <a:spLocks/>
          </p:cNvSpPr>
          <p:nvPr/>
        </p:nvSpPr>
        <p:spPr>
          <a:xfrm>
            <a:off x="371094" y="365125"/>
            <a:ext cx="10982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b="1" i="1" dirty="0">
              <a:latin typeface="Century Gothic" panose="020B0502020202020204" pitchFamily="34" charset="0"/>
            </a:endParaRPr>
          </a:p>
          <a:p>
            <a:r>
              <a:rPr lang="es-ES" b="1" i="1" dirty="0">
                <a:latin typeface="Century Gothic" panose="020B0502020202020204" pitchFamily="34" charset="0"/>
              </a:rPr>
              <a:t>Aplicaciones reales</a:t>
            </a:r>
            <a:endParaRPr lang="es-ES" b="1" dirty="0">
              <a:latin typeface="Century Gothic" panose="020B0502020202020204" pitchFamily="34" charset="0"/>
            </a:endParaRPr>
          </a:p>
        </p:txBody>
      </p:sp>
    </p:spTree>
    <p:extLst>
      <p:ext uri="{BB962C8B-B14F-4D97-AF65-F5344CB8AC3E}">
        <p14:creationId xmlns:p14="http://schemas.microsoft.com/office/powerpoint/2010/main" val="113152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2ED7A-AF6D-4EFF-89F6-35CEAB752236}"/>
              </a:ext>
            </a:extLst>
          </p:cNvPr>
          <p:cNvSpPr>
            <a:spLocks noGrp="1"/>
          </p:cNvSpPr>
          <p:nvPr>
            <p:ph type="title"/>
          </p:nvPr>
        </p:nvSpPr>
        <p:spPr>
          <a:xfrm>
            <a:off x="838200" y="365125"/>
            <a:ext cx="10515600" cy="1325563"/>
          </a:xfrm>
        </p:spPr>
        <p:txBody>
          <a:bodyPr/>
          <a:lstStyle/>
          <a:p>
            <a:pPr algn="ctr"/>
            <a:r>
              <a:rPr lang="es-ES" b="1" dirty="0">
                <a:solidFill>
                  <a:schemeClr val="bg1"/>
                </a:solidFill>
                <a:latin typeface="Century Gothic" panose="020B0502020202020204" pitchFamily="34" charset="0"/>
              </a:rPr>
              <a:t>¿Quién soy?</a:t>
            </a:r>
          </a:p>
        </p:txBody>
      </p:sp>
      <p:sp>
        <p:nvSpPr>
          <p:cNvPr id="4" name="Elipse 3">
            <a:extLst>
              <a:ext uri="{FF2B5EF4-FFF2-40B4-BE49-F238E27FC236}">
                <a16:creationId xmlns:a16="http://schemas.microsoft.com/office/drawing/2014/main" id="{6CCE96AF-A6B1-4D44-8658-DD74AFF04ECB}"/>
              </a:ext>
            </a:extLst>
          </p:cNvPr>
          <p:cNvSpPr/>
          <p:nvPr/>
        </p:nvSpPr>
        <p:spPr>
          <a:xfrm>
            <a:off x="4883944" y="1741704"/>
            <a:ext cx="2424112" cy="2424112"/>
          </a:xfrm>
          <a:prstGeom prst="ellipse">
            <a:avLst/>
          </a:prstGeom>
          <a:solidFill>
            <a:srgbClr val="E22B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2" descr="Editar foto">
            <a:extLst>
              <a:ext uri="{FF2B5EF4-FFF2-40B4-BE49-F238E27FC236}">
                <a16:creationId xmlns:a16="http://schemas.microsoft.com/office/drawing/2014/main" id="{E5D57025-2031-40BC-AED9-DD74A2949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452" y="1832667"/>
            <a:ext cx="2257425" cy="2257425"/>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Red Hat España">
            <a:extLst>
              <a:ext uri="{FF2B5EF4-FFF2-40B4-BE49-F238E27FC236}">
                <a16:creationId xmlns:a16="http://schemas.microsoft.com/office/drawing/2014/main" id="{CE0A7AD5-0596-4B32-B538-7D37E6A49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790" y="2198411"/>
            <a:ext cx="2600325" cy="8845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dad-de-oviedo | SOCIALIMEN">
            <a:extLst>
              <a:ext uri="{FF2B5EF4-FFF2-40B4-BE49-F238E27FC236}">
                <a16:creationId xmlns:a16="http://schemas.microsoft.com/office/drawing/2014/main" id="{5616C2FD-E118-4796-B0D8-C9C2F8D9F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440" y="2204221"/>
            <a:ext cx="1578768" cy="1110401"/>
          </a:xfrm>
          <a:prstGeom prst="rect">
            <a:avLst/>
          </a:prstGeom>
          <a:noFill/>
          <a:extLst>
            <a:ext uri="{909E8E84-426E-40DD-AFC4-6F175D3DCCD1}">
              <a14:hiddenFill xmlns:a14="http://schemas.microsoft.com/office/drawing/2010/main">
                <a:solidFill>
                  <a:srgbClr val="FFFFFF"/>
                </a:solidFill>
              </a14:hiddenFill>
            </a:ext>
          </a:extLst>
        </p:spPr>
      </p:pic>
      <p:sp>
        <p:nvSpPr>
          <p:cNvPr id="11" name="Arco 10">
            <a:extLst>
              <a:ext uri="{FF2B5EF4-FFF2-40B4-BE49-F238E27FC236}">
                <a16:creationId xmlns:a16="http://schemas.microsoft.com/office/drawing/2014/main" id="{2E3E6AE6-3C57-4AA1-927B-D21C3F86528B}"/>
              </a:ext>
            </a:extLst>
          </p:cNvPr>
          <p:cNvSpPr/>
          <p:nvPr/>
        </p:nvSpPr>
        <p:spPr>
          <a:xfrm rot="8269860">
            <a:off x="3259850" y="58195"/>
            <a:ext cx="5672294" cy="5672294"/>
          </a:xfrm>
          <a:prstGeom prst="arc">
            <a:avLst>
              <a:gd name="adj1" fmla="val 567364"/>
              <a:gd name="adj2" fmla="val 182176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Triángulo isósceles 11">
            <a:extLst>
              <a:ext uri="{FF2B5EF4-FFF2-40B4-BE49-F238E27FC236}">
                <a16:creationId xmlns:a16="http://schemas.microsoft.com/office/drawing/2014/main" id="{AAD2E927-182F-4E5B-BBFC-3EC1AF6AA5C2}"/>
              </a:ext>
            </a:extLst>
          </p:cNvPr>
          <p:cNvSpPr/>
          <p:nvPr/>
        </p:nvSpPr>
        <p:spPr>
          <a:xfrm rot="8926662">
            <a:off x="3635110" y="4352354"/>
            <a:ext cx="138113" cy="114523"/>
          </a:xfrm>
          <a:prstGeom prst="triangle">
            <a:avLst>
              <a:gd name="adj" fmla="val 4543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iángulo isósceles 17">
            <a:extLst>
              <a:ext uri="{FF2B5EF4-FFF2-40B4-BE49-F238E27FC236}">
                <a16:creationId xmlns:a16="http://schemas.microsoft.com/office/drawing/2014/main" id="{63649ECB-413C-4C13-95FD-D43E372806A1}"/>
              </a:ext>
            </a:extLst>
          </p:cNvPr>
          <p:cNvSpPr/>
          <p:nvPr/>
        </p:nvSpPr>
        <p:spPr>
          <a:xfrm rot="4037231">
            <a:off x="6990234" y="5488047"/>
            <a:ext cx="138113" cy="114523"/>
          </a:xfrm>
          <a:prstGeom prst="triangle">
            <a:avLst>
              <a:gd name="adj" fmla="val 4543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iángulo isósceles 18">
            <a:extLst>
              <a:ext uri="{FF2B5EF4-FFF2-40B4-BE49-F238E27FC236}">
                <a16:creationId xmlns:a16="http://schemas.microsoft.com/office/drawing/2014/main" id="{D42947D6-5AE3-4E3B-83B0-8BBDEF9999C7}"/>
              </a:ext>
            </a:extLst>
          </p:cNvPr>
          <p:cNvSpPr/>
          <p:nvPr/>
        </p:nvSpPr>
        <p:spPr>
          <a:xfrm rot="278766">
            <a:off x="8851476" y="3251455"/>
            <a:ext cx="138113" cy="114523"/>
          </a:xfrm>
          <a:prstGeom prst="triangle">
            <a:avLst>
              <a:gd name="adj" fmla="val 5071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4" name="Picture 10" descr="Logotipo de IKERLAN">
            <a:extLst>
              <a:ext uri="{FF2B5EF4-FFF2-40B4-BE49-F238E27FC236}">
                <a16:creationId xmlns:a16="http://schemas.microsoft.com/office/drawing/2014/main" id="{4717BB46-772A-46C7-BCA3-C2682FB8D9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4483" y="4324851"/>
            <a:ext cx="1434898" cy="14348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2" name="Arco 21">
            <a:extLst>
              <a:ext uri="{FF2B5EF4-FFF2-40B4-BE49-F238E27FC236}">
                <a16:creationId xmlns:a16="http://schemas.microsoft.com/office/drawing/2014/main" id="{6EBD98A8-1C29-4703-901B-F427F9F2809A}"/>
              </a:ext>
            </a:extLst>
          </p:cNvPr>
          <p:cNvSpPr/>
          <p:nvPr/>
        </p:nvSpPr>
        <p:spPr>
          <a:xfrm rot="8269860">
            <a:off x="3259852" y="39721"/>
            <a:ext cx="5672294" cy="5672294"/>
          </a:xfrm>
          <a:prstGeom prst="arc">
            <a:avLst>
              <a:gd name="adj1" fmla="val 17532733"/>
              <a:gd name="adj2" fmla="val 1965527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3" name="Arco 22">
            <a:extLst>
              <a:ext uri="{FF2B5EF4-FFF2-40B4-BE49-F238E27FC236}">
                <a16:creationId xmlns:a16="http://schemas.microsoft.com/office/drawing/2014/main" id="{7A859404-0B49-444A-9E05-32767075E71F}"/>
              </a:ext>
            </a:extLst>
          </p:cNvPr>
          <p:cNvSpPr/>
          <p:nvPr/>
        </p:nvSpPr>
        <p:spPr>
          <a:xfrm rot="8269860">
            <a:off x="3259848" y="246861"/>
            <a:ext cx="5672294" cy="5672294"/>
          </a:xfrm>
          <a:prstGeom prst="arc">
            <a:avLst>
              <a:gd name="adj1" fmla="val 13634999"/>
              <a:gd name="adj2" fmla="val 15546752"/>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1036" name="Picture 12" descr="Logo de Santander: la historia y el significado del logotipo, la marca y el  símbolo. | png, vector">
            <a:extLst>
              <a:ext uri="{FF2B5EF4-FFF2-40B4-BE49-F238E27FC236}">
                <a16:creationId xmlns:a16="http://schemas.microsoft.com/office/drawing/2014/main" id="{3D762DE9-3AF8-47DA-AE53-7C93A088AD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056" y="4165816"/>
            <a:ext cx="3048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B3B7E01C-5290-43A2-824A-579E44F04DCE}"/>
              </a:ext>
            </a:extLst>
          </p:cNvPr>
          <p:cNvSpPr/>
          <p:nvPr/>
        </p:nvSpPr>
        <p:spPr>
          <a:xfrm>
            <a:off x="806907" y="6154142"/>
            <a:ext cx="4352474" cy="369332"/>
          </a:xfrm>
          <a:prstGeom prst="rect">
            <a:avLst/>
          </a:prstGeom>
        </p:spPr>
        <p:txBody>
          <a:bodyPr wrap="none">
            <a:spAutoFit/>
          </a:bodyPr>
          <a:lstStyle/>
          <a:p>
            <a:r>
              <a:rPr lang="es-ES" i="1" dirty="0">
                <a:solidFill>
                  <a:schemeClr val="bg1"/>
                </a:solidFill>
                <a:latin typeface="Century Gothic" panose="020B0502020202020204" pitchFamily="34" charset="0"/>
              </a:rPr>
              <a:t>francisco.canon@thebridgeschool.es</a:t>
            </a:r>
          </a:p>
        </p:txBody>
      </p:sp>
      <p:pic>
        <p:nvPicPr>
          <p:cNvPr id="1040" name="Picture 16" descr="LOGO MAIL – CLiK">
            <a:extLst>
              <a:ext uri="{FF2B5EF4-FFF2-40B4-BE49-F238E27FC236}">
                <a16:creationId xmlns:a16="http://schemas.microsoft.com/office/drawing/2014/main" id="{A262484C-17EA-4A20-AA56-A8CE9D7AF1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999" y="6092150"/>
            <a:ext cx="467360" cy="46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22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The 5 Most Amazing AI Advances in Autonomous Driving">
            <a:extLst>
              <a:ext uri="{FF2B5EF4-FFF2-40B4-BE49-F238E27FC236}">
                <a16:creationId xmlns:a16="http://schemas.microsoft.com/office/drawing/2014/main" id="{65AB3326-F00E-4DBC-8526-5832C0DFFC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2358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371094" y="1161288"/>
            <a:ext cx="3438144" cy="1124712"/>
          </a:xfrm>
        </p:spPr>
        <p:txBody>
          <a:bodyPr anchor="b">
            <a:normAutofit/>
          </a:bodyPr>
          <a:lstStyle/>
          <a:p>
            <a:r>
              <a:rPr lang="es-ES" sz="2600" b="1" dirty="0">
                <a:latin typeface="Century Gothic" panose="020B0502020202020204" pitchFamily="34" charset="0"/>
              </a:rPr>
              <a:t>Automoción</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371094" y="2718054"/>
            <a:ext cx="3438906" cy="3207258"/>
          </a:xfrm>
        </p:spPr>
        <p:txBody>
          <a:bodyPr anchor="t">
            <a:normAutofit/>
          </a:bodyPr>
          <a:lstStyle/>
          <a:p>
            <a:r>
              <a:rPr lang="es-ES" sz="2000" dirty="0"/>
              <a:t>Conducción autónoma</a:t>
            </a:r>
          </a:p>
          <a:p>
            <a:pPr lvl="1"/>
            <a:r>
              <a:rPr lang="es-ES" sz="1600" dirty="0"/>
              <a:t>Reconocimiento de imágenes</a:t>
            </a:r>
          </a:p>
          <a:p>
            <a:pPr lvl="1"/>
            <a:endParaRPr lang="es-ES" sz="1600" dirty="0"/>
          </a:p>
          <a:p>
            <a:r>
              <a:rPr lang="es-ES" sz="2000" dirty="0"/>
              <a:t>Smart </a:t>
            </a:r>
            <a:r>
              <a:rPr lang="es-ES" sz="2000" dirty="0" err="1"/>
              <a:t>Cities</a:t>
            </a:r>
            <a:endParaRPr lang="es-ES" sz="2000" dirty="0"/>
          </a:p>
          <a:p>
            <a:pPr lvl="1"/>
            <a:r>
              <a:rPr lang="es-ES" sz="1600" dirty="0"/>
              <a:t>Análisis de muchos datos</a:t>
            </a:r>
          </a:p>
          <a:p>
            <a:pPr lvl="1"/>
            <a:r>
              <a:rPr lang="es-ES" sz="1600" dirty="0" err="1"/>
              <a:t>IoT</a:t>
            </a:r>
            <a:endParaRPr lang="es-ES" sz="1600" dirty="0"/>
          </a:p>
          <a:p>
            <a:endParaRPr lang="es-ES" sz="2000" dirty="0"/>
          </a:p>
          <a:p>
            <a:endParaRPr lang="es-ES" sz="2000" dirty="0"/>
          </a:p>
          <a:p>
            <a:endParaRPr lang="es-ES" sz="2000" dirty="0"/>
          </a:p>
        </p:txBody>
      </p:sp>
      <p:sp>
        <p:nvSpPr>
          <p:cNvPr id="10" name="Título 1">
            <a:extLst>
              <a:ext uri="{FF2B5EF4-FFF2-40B4-BE49-F238E27FC236}">
                <a16:creationId xmlns:a16="http://schemas.microsoft.com/office/drawing/2014/main" id="{E77C54E0-CE53-488C-AE01-5C33701DB795}"/>
              </a:ext>
            </a:extLst>
          </p:cNvPr>
          <p:cNvSpPr txBox="1">
            <a:spLocks/>
          </p:cNvSpPr>
          <p:nvPr/>
        </p:nvSpPr>
        <p:spPr>
          <a:xfrm>
            <a:off x="371094" y="365125"/>
            <a:ext cx="109827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b="1" i="1" dirty="0">
              <a:latin typeface="Century Gothic" panose="020B0502020202020204" pitchFamily="34" charset="0"/>
            </a:endParaRPr>
          </a:p>
          <a:p>
            <a:r>
              <a:rPr lang="es-ES" b="1" i="1" dirty="0">
                <a:latin typeface="Century Gothic" panose="020B0502020202020204" pitchFamily="34" charset="0"/>
              </a:rPr>
              <a:t>Aplicaciones reales</a:t>
            </a:r>
            <a:endParaRPr lang="es-ES" b="1" dirty="0">
              <a:latin typeface="Century Gothic" panose="020B0502020202020204" pitchFamily="34" charset="0"/>
            </a:endParaRPr>
          </a:p>
        </p:txBody>
      </p:sp>
    </p:spTree>
    <p:extLst>
      <p:ext uri="{BB962C8B-B14F-4D97-AF65-F5344CB8AC3E}">
        <p14:creationId xmlns:p14="http://schemas.microsoft.com/office/powerpoint/2010/main" val="208679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50000"/>
                <a:lumMod val="0"/>
                <a:lumOff val="100000"/>
              </a:schemeClr>
            </a:gs>
            <a:gs pos="79000">
              <a:schemeClr val="bg1">
                <a:lumMod val="95000"/>
              </a:schemeClr>
            </a:gs>
            <a:gs pos="21000">
              <a:schemeClr val="bg1">
                <a:lumMod val="95000"/>
              </a:schemeClr>
            </a:gs>
            <a:gs pos="100000">
              <a:schemeClr val="bg1"/>
            </a:gs>
          </a:gsLst>
          <a:lin ang="2700000" scaled="1"/>
        </a:gradFill>
        <a:effectLst/>
      </p:bgPr>
    </p:bg>
    <p:spTree>
      <p:nvGrpSpPr>
        <p:cNvPr id="1" name=""/>
        <p:cNvGrpSpPr/>
        <p:nvPr/>
      </p:nvGrpSpPr>
      <p:grpSpPr>
        <a:xfrm>
          <a:off x="0" y="0"/>
          <a:ext cx="0" cy="0"/>
          <a:chOff x="0" y="0"/>
          <a:chExt cx="0" cy="0"/>
        </a:xfrm>
      </p:grpSpPr>
      <p:sp>
        <p:nvSpPr>
          <p:cNvPr id="4" name="Bocadillo: rectángulo con esquinas redondeadas 3">
            <a:extLst>
              <a:ext uri="{FF2B5EF4-FFF2-40B4-BE49-F238E27FC236}">
                <a16:creationId xmlns:a16="http://schemas.microsoft.com/office/drawing/2014/main" id="{CD1DCD1B-061D-421A-9463-2268142499F0}"/>
              </a:ext>
            </a:extLst>
          </p:cNvPr>
          <p:cNvSpPr/>
          <p:nvPr/>
        </p:nvSpPr>
        <p:spPr>
          <a:xfrm>
            <a:off x="1553029" y="634366"/>
            <a:ext cx="6516914" cy="2925261"/>
          </a:xfrm>
          <a:prstGeom prst="wedgeRoundRectCallout">
            <a:avLst>
              <a:gd name="adj1" fmla="val 45849"/>
              <a:gd name="adj2" fmla="val 7494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rPr>
              <a:t>¿Y QUÉ NECESITO PARA HACER ESO?</a:t>
            </a:r>
          </a:p>
        </p:txBody>
      </p:sp>
      <p:sp>
        <p:nvSpPr>
          <p:cNvPr id="5" name="Cara sonriente 4">
            <a:extLst>
              <a:ext uri="{FF2B5EF4-FFF2-40B4-BE49-F238E27FC236}">
                <a16:creationId xmlns:a16="http://schemas.microsoft.com/office/drawing/2014/main" id="{853D8DDC-B645-4E60-BCD4-0E5FC05CA617}"/>
              </a:ext>
            </a:extLst>
          </p:cNvPr>
          <p:cNvSpPr/>
          <p:nvPr/>
        </p:nvSpPr>
        <p:spPr>
          <a:xfrm>
            <a:off x="8069942" y="3940627"/>
            <a:ext cx="1553029" cy="1553029"/>
          </a:xfrm>
          <a:prstGeom prst="smileyFace">
            <a:avLst>
              <a:gd name="adj" fmla="val 4653"/>
            </a:avLst>
          </a:prstGeom>
          <a:solidFill>
            <a:schemeClr val="accent2">
              <a:lumMod val="60000"/>
              <a:lumOff val="40000"/>
            </a:schemeClr>
          </a:solidFill>
          <a:ln>
            <a:solidFill>
              <a:schemeClr val="tx1"/>
            </a:solidFill>
          </a:ln>
          <a:effectLst>
            <a:outerShdw blurRad="50800" dist="38100" dir="18900000" algn="bl" rotWithShape="0">
              <a:prstClr val="black">
                <a:alpha val="40000"/>
              </a:prstClr>
            </a:outerShdw>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orma en L 5">
            <a:extLst>
              <a:ext uri="{FF2B5EF4-FFF2-40B4-BE49-F238E27FC236}">
                <a16:creationId xmlns:a16="http://schemas.microsoft.com/office/drawing/2014/main" id="{3079C99F-CF63-4992-AF49-AA359A46B6A3}"/>
              </a:ext>
            </a:extLst>
          </p:cNvPr>
          <p:cNvSpPr/>
          <p:nvPr/>
        </p:nvSpPr>
        <p:spPr>
          <a:xfrm>
            <a:off x="7262186" y="4438302"/>
            <a:ext cx="807756" cy="1553029"/>
          </a:xfrm>
          <a:prstGeom prst="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8FFB1FDA-8C3D-4C48-935A-5CD048A81E2C}"/>
              </a:ext>
            </a:extLst>
          </p:cNvPr>
          <p:cNvSpPr/>
          <p:nvPr/>
        </p:nvSpPr>
        <p:spPr>
          <a:xfrm>
            <a:off x="8396397" y="4306545"/>
            <a:ext cx="342904" cy="342904"/>
          </a:xfrm>
          <a:prstGeom prst="ellipse">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00B71B5D-0CD0-40CA-9841-FDA0B9A93723}"/>
              </a:ext>
            </a:extLst>
          </p:cNvPr>
          <p:cNvSpPr/>
          <p:nvPr/>
        </p:nvSpPr>
        <p:spPr>
          <a:xfrm>
            <a:off x="8500269" y="4393628"/>
            <a:ext cx="97632" cy="97632"/>
          </a:xfrm>
          <a:prstGeom prst="ellipse">
            <a:avLst/>
          </a:prstGeom>
          <a:solidFill>
            <a:schemeClr val="tx1"/>
          </a:solidFill>
          <a:ln>
            <a:solidFill>
              <a:srgbClr val="A0BDAC"/>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BA97970C-ABF4-4520-A28A-378D001D9731}"/>
              </a:ext>
            </a:extLst>
          </p:cNvPr>
          <p:cNvSpPr/>
          <p:nvPr/>
        </p:nvSpPr>
        <p:spPr>
          <a:xfrm>
            <a:off x="8913128" y="4306545"/>
            <a:ext cx="342904" cy="342904"/>
          </a:xfrm>
          <a:prstGeom prst="ellipse">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BB74D09-269D-49FA-B869-25F609F8FB01}"/>
              </a:ext>
            </a:extLst>
          </p:cNvPr>
          <p:cNvSpPr/>
          <p:nvPr/>
        </p:nvSpPr>
        <p:spPr>
          <a:xfrm>
            <a:off x="9017000" y="4393628"/>
            <a:ext cx="97632" cy="97632"/>
          </a:xfrm>
          <a:prstGeom prst="ellipse">
            <a:avLst/>
          </a:prstGeom>
          <a:solidFill>
            <a:schemeClr val="tx1"/>
          </a:solidFill>
          <a:ln>
            <a:solidFill>
              <a:srgbClr val="A0BDAC"/>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 name="Grupo 15">
            <a:extLst>
              <a:ext uri="{FF2B5EF4-FFF2-40B4-BE49-F238E27FC236}">
                <a16:creationId xmlns:a16="http://schemas.microsoft.com/office/drawing/2014/main" id="{11EAAA09-E5FB-4D57-948A-857E56EB6FD2}"/>
              </a:ext>
            </a:extLst>
          </p:cNvPr>
          <p:cNvGrpSpPr/>
          <p:nvPr/>
        </p:nvGrpSpPr>
        <p:grpSpPr>
          <a:xfrm>
            <a:off x="8069942" y="5587996"/>
            <a:ext cx="1754968" cy="1556664"/>
            <a:chOff x="8069942" y="5587996"/>
            <a:chExt cx="1754968" cy="1556664"/>
          </a:xfrm>
          <a:effectLst>
            <a:outerShdw blurRad="50800" dist="38100" dir="2700000" algn="tl" rotWithShape="0">
              <a:prstClr val="black">
                <a:alpha val="40000"/>
              </a:prstClr>
            </a:outerShdw>
          </a:effectLst>
        </p:grpSpPr>
        <p:sp>
          <p:nvSpPr>
            <p:cNvPr id="8" name="Rectángulo 7">
              <a:extLst>
                <a:ext uri="{FF2B5EF4-FFF2-40B4-BE49-F238E27FC236}">
                  <a16:creationId xmlns:a16="http://schemas.microsoft.com/office/drawing/2014/main" id="{D115D20D-1A71-4549-9240-560294A17957}"/>
                </a:ext>
              </a:extLst>
            </p:cNvPr>
            <p:cNvSpPr/>
            <p:nvPr/>
          </p:nvSpPr>
          <p:spPr>
            <a:xfrm>
              <a:off x="8069942" y="5587996"/>
              <a:ext cx="1553029" cy="1270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ectángulo 14">
              <a:extLst>
                <a:ext uri="{FF2B5EF4-FFF2-40B4-BE49-F238E27FC236}">
                  <a16:creationId xmlns:a16="http://schemas.microsoft.com/office/drawing/2014/main" id="{86591F0A-4BA7-4B14-9B5E-421D3C94B6DF}"/>
                </a:ext>
              </a:extLst>
            </p:cNvPr>
            <p:cNvSpPr/>
            <p:nvPr/>
          </p:nvSpPr>
          <p:spPr>
            <a:xfrm>
              <a:off x="9421032" y="5587996"/>
              <a:ext cx="403878" cy="155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Elipse 1">
            <a:extLst>
              <a:ext uri="{FF2B5EF4-FFF2-40B4-BE49-F238E27FC236}">
                <a16:creationId xmlns:a16="http://schemas.microsoft.com/office/drawing/2014/main" id="{3955706E-1CBC-47C9-B092-A5D0B1D27B3D}"/>
              </a:ext>
            </a:extLst>
          </p:cNvPr>
          <p:cNvSpPr/>
          <p:nvPr/>
        </p:nvSpPr>
        <p:spPr>
          <a:xfrm>
            <a:off x="8333581" y="4864554"/>
            <a:ext cx="1024635" cy="413996"/>
          </a:xfrm>
          <a:prstGeom prst="ellipse">
            <a:avLst/>
          </a:prstGeom>
          <a:solidFill>
            <a:srgbClr val="FFB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Elipse 2">
            <a:extLst>
              <a:ext uri="{FF2B5EF4-FFF2-40B4-BE49-F238E27FC236}">
                <a16:creationId xmlns:a16="http://schemas.microsoft.com/office/drawing/2014/main" id="{87B77D78-5AAE-4009-B086-797CD0A9D39D}"/>
              </a:ext>
            </a:extLst>
          </p:cNvPr>
          <p:cNvSpPr/>
          <p:nvPr/>
        </p:nvSpPr>
        <p:spPr>
          <a:xfrm>
            <a:off x="8666136" y="4912615"/>
            <a:ext cx="364043" cy="2433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913179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Original file ‎ (SVG file, nominally 110 × 110 pixels ...">
            <a:extLst>
              <a:ext uri="{FF2B5EF4-FFF2-40B4-BE49-F238E27FC236}">
                <a16:creationId xmlns:a16="http://schemas.microsoft.com/office/drawing/2014/main" id="{B2E7380E-336F-44FB-89DD-CF3C8CBF418F}"/>
              </a:ext>
            </a:extLst>
          </p:cNvPr>
          <p:cNvPicPr>
            <a:picLocks noChangeAspect="1" noChangeArrowheads="1"/>
          </p:cNvPicPr>
          <p:nvPr/>
        </p:nvPicPr>
        <p:blipFill rotWithShape="1">
          <a:blip r:embed="rId3">
            <a:alphaModFix amt="34000"/>
            <a:extLst>
              <a:ext uri="{28A0092B-C50C-407E-A947-70E740481C1C}">
                <a14:useLocalDpi xmlns:a14="http://schemas.microsoft.com/office/drawing/2010/main" val="0"/>
              </a:ext>
            </a:extLst>
          </a:blip>
          <a:srcRect t="1" r="14232" b="14988"/>
          <a:stretch/>
        </p:blipFill>
        <p:spPr bwMode="auto">
          <a:xfrm>
            <a:off x="6310086" y="1027906"/>
            <a:ext cx="5881914" cy="5830094"/>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a:latin typeface="Century Gothic" panose="020B0502020202020204" pitchFamily="34" charset="0"/>
              </a:rPr>
              <a:t>Lenguaje de programación</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a:bodyPr>
          <a:lstStyle/>
          <a:p>
            <a:r>
              <a:rPr lang="es-ES" dirty="0"/>
              <a:t>Python:</a:t>
            </a:r>
          </a:p>
          <a:p>
            <a:pPr lvl="1"/>
            <a:r>
              <a:rPr lang="es-ES" dirty="0"/>
              <a:t>Lenguaje de programación de propósito general</a:t>
            </a:r>
          </a:p>
          <a:p>
            <a:pPr lvl="1"/>
            <a:r>
              <a:rPr lang="es-ES" i="1" dirty="0"/>
              <a:t>Open-</a:t>
            </a:r>
            <a:r>
              <a:rPr lang="es-ES" i="1" dirty="0" err="1"/>
              <a:t>source</a:t>
            </a:r>
            <a:endParaRPr lang="es-ES" i="1" dirty="0"/>
          </a:p>
          <a:p>
            <a:pPr lvl="1"/>
            <a:r>
              <a:rPr lang="es-ES" dirty="0"/>
              <a:t>Sencillo y rápido (lenguaje interpretado)</a:t>
            </a:r>
          </a:p>
          <a:p>
            <a:pPr lvl="1"/>
            <a:r>
              <a:rPr lang="es-ES" dirty="0"/>
              <a:t>Gran comunidad </a:t>
            </a:r>
            <a:r>
              <a:rPr lang="es-ES" dirty="0">
                <a:sym typeface="Wingdings" panose="05000000000000000000" pitchFamily="2" charset="2"/>
              </a:rPr>
              <a:t> Librerías  Funcionalidad</a:t>
            </a:r>
            <a:endParaRPr lang="es-ES" dirty="0"/>
          </a:p>
          <a:p>
            <a:pPr lvl="1"/>
            <a:r>
              <a:rPr lang="es-ES" dirty="0"/>
              <a:t>Limpio, ordenado y bonito</a:t>
            </a:r>
          </a:p>
          <a:p>
            <a:pPr lvl="1"/>
            <a:r>
              <a:rPr lang="es-ES" dirty="0"/>
              <a:t>Portable</a:t>
            </a:r>
          </a:p>
          <a:p>
            <a:pPr lvl="1"/>
            <a:r>
              <a:rPr lang="es-ES" dirty="0"/>
              <a:t>Pensado para ser productivo</a:t>
            </a:r>
          </a:p>
          <a:p>
            <a:pPr lvl="1"/>
            <a:r>
              <a:rPr lang="es-ES" b="1" dirty="0"/>
              <a:t>Más utilizado por las empresas (vs. R, Java o Julia)</a:t>
            </a:r>
          </a:p>
          <a:p>
            <a:pPr lvl="1"/>
            <a:endParaRPr lang="es-ES" dirty="0"/>
          </a:p>
        </p:txBody>
      </p:sp>
      <p:sp>
        <p:nvSpPr>
          <p:cNvPr id="2" name="Rectángulo 1">
            <a:extLst>
              <a:ext uri="{FF2B5EF4-FFF2-40B4-BE49-F238E27FC236}">
                <a16:creationId xmlns:a16="http://schemas.microsoft.com/office/drawing/2014/main" id="{18FC343B-A1CC-455A-92D4-2438ACA22E28}"/>
              </a:ext>
            </a:extLst>
          </p:cNvPr>
          <p:cNvSpPr/>
          <p:nvPr/>
        </p:nvSpPr>
        <p:spPr>
          <a:xfrm>
            <a:off x="0" y="6176963"/>
            <a:ext cx="6428619" cy="369332"/>
          </a:xfrm>
          <a:prstGeom prst="rect">
            <a:avLst/>
          </a:prstGeom>
        </p:spPr>
        <p:txBody>
          <a:bodyPr wrap="none">
            <a:spAutoFit/>
          </a:bodyPr>
          <a:lstStyle/>
          <a:p>
            <a:pPr lvl="1"/>
            <a:r>
              <a:rPr lang="es-ES" i="1"/>
              <a:t>“Desde que aprendí Python, ya no uso el pársel” – Tom Ryddle.</a:t>
            </a:r>
            <a:endParaRPr lang="es-ES" i="1" dirty="0"/>
          </a:p>
        </p:txBody>
      </p:sp>
    </p:spTree>
    <p:extLst>
      <p:ext uri="{BB962C8B-B14F-4D97-AF65-F5344CB8AC3E}">
        <p14:creationId xmlns:p14="http://schemas.microsoft.com/office/powerpoint/2010/main" val="26817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50000"/>
                <a:lumMod val="0"/>
                <a:lumOff val="100000"/>
              </a:schemeClr>
            </a:gs>
            <a:gs pos="79000">
              <a:schemeClr val="bg1">
                <a:lumMod val="95000"/>
              </a:schemeClr>
            </a:gs>
            <a:gs pos="21000">
              <a:schemeClr val="bg1">
                <a:lumMod val="95000"/>
              </a:schemeClr>
            </a:gs>
            <a:gs pos="100000">
              <a:schemeClr val="bg1"/>
            </a:gs>
          </a:gsLst>
          <a:lin ang="2700000" scaled="1"/>
        </a:gradFill>
        <a:effectLst/>
      </p:bgPr>
    </p:bg>
    <p:spTree>
      <p:nvGrpSpPr>
        <p:cNvPr id="1" name=""/>
        <p:cNvGrpSpPr/>
        <p:nvPr/>
      </p:nvGrpSpPr>
      <p:grpSpPr>
        <a:xfrm>
          <a:off x="0" y="0"/>
          <a:ext cx="0" cy="0"/>
          <a:chOff x="0" y="0"/>
          <a:chExt cx="0" cy="0"/>
        </a:xfrm>
      </p:grpSpPr>
      <p:sp>
        <p:nvSpPr>
          <p:cNvPr id="4" name="Bocadillo: rectángulo con esquinas redondeadas 3">
            <a:extLst>
              <a:ext uri="{FF2B5EF4-FFF2-40B4-BE49-F238E27FC236}">
                <a16:creationId xmlns:a16="http://schemas.microsoft.com/office/drawing/2014/main" id="{CD1DCD1B-061D-421A-9463-2268142499F0}"/>
              </a:ext>
            </a:extLst>
          </p:cNvPr>
          <p:cNvSpPr/>
          <p:nvPr/>
        </p:nvSpPr>
        <p:spPr>
          <a:xfrm>
            <a:off x="1553029" y="634366"/>
            <a:ext cx="6516914" cy="2925261"/>
          </a:xfrm>
          <a:prstGeom prst="wedgeRoundRectCallout">
            <a:avLst>
              <a:gd name="adj1" fmla="val 45849"/>
              <a:gd name="adj2" fmla="val 7494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rPr>
              <a:t>VALE, ME HAS CONVENCIDO CON EL UNICORNIO, LA SERPIENTE Y TODO ESO PERO…</a:t>
            </a:r>
          </a:p>
          <a:p>
            <a:pPr algn="ctr"/>
            <a:r>
              <a:rPr lang="es-ES" sz="2800" dirty="0">
                <a:solidFill>
                  <a:schemeClr val="tx1"/>
                </a:solidFill>
              </a:rPr>
              <a:t>¿CÓMO ENTRO EN ESTE MUNDILLO?</a:t>
            </a:r>
          </a:p>
        </p:txBody>
      </p:sp>
      <p:sp>
        <p:nvSpPr>
          <p:cNvPr id="5" name="Cara sonriente 4">
            <a:extLst>
              <a:ext uri="{FF2B5EF4-FFF2-40B4-BE49-F238E27FC236}">
                <a16:creationId xmlns:a16="http://schemas.microsoft.com/office/drawing/2014/main" id="{853D8DDC-B645-4E60-BCD4-0E5FC05CA617}"/>
              </a:ext>
            </a:extLst>
          </p:cNvPr>
          <p:cNvSpPr/>
          <p:nvPr/>
        </p:nvSpPr>
        <p:spPr>
          <a:xfrm>
            <a:off x="8069942" y="3940627"/>
            <a:ext cx="1553029" cy="1553029"/>
          </a:xfrm>
          <a:prstGeom prst="smileyFace">
            <a:avLst/>
          </a:prstGeom>
          <a:solidFill>
            <a:schemeClr val="accent2">
              <a:lumMod val="60000"/>
              <a:lumOff val="40000"/>
            </a:schemeClr>
          </a:solidFill>
          <a:ln>
            <a:solidFill>
              <a:schemeClr val="tx1"/>
            </a:solidFill>
          </a:ln>
          <a:effectLst>
            <a:outerShdw blurRad="50800" dist="38100" dir="18900000" algn="bl" rotWithShape="0">
              <a:prstClr val="black">
                <a:alpha val="40000"/>
              </a:prstClr>
            </a:outerShdw>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orma en L 5">
            <a:extLst>
              <a:ext uri="{FF2B5EF4-FFF2-40B4-BE49-F238E27FC236}">
                <a16:creationId xmlns:a16="http://schemas.microsoft.com/office/drawing/2014/main" id="{3079C99F-CF63-4992-AF49-AA359A46B6A3}"/>
              </a:ext>
            </a:extLst>
          </p:cNvPr>
          <p:cNvSpPr/>
          <p:nvPr/>
        </p:nvSpPr>
        <p:spPr>
          <a:xfrm>
            <a:off x="7262186" y="4438302"/>
            <a:ext cx="807756" cy="1553029"/>
          </a:xfrm>
          <a:prstGeom prst="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8FFB1FDA-8C3D-4C48-935A-5CD048A81E2C}"/>
              </a:ext>
            </a:extLst>
          </p:cNvPr>
          <p:cNvSpPr/>
          <p:nvPr/>
        </p:nvSpPr>
        <p:spPr>
          <a:xfrm>
            <a:off x="8396397" y="4306545"/>
            <a:ext cx="342904" cy="342904"/>
          </a:xfrm>
          <a:prstGeom prst="ellipse">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00B71B5D-0CD0-40CA-9841-FDA0B9A93723}"/>
              </a:ext>
            </a:extLst>
          </p:cNvPr>
          <p:cNvSpPr/>
          <p:nvPr/>
        </p:nvSpPr>
        <p:spPr>
          <a:xfrm>
            <a:off x="8500269" y="4393628"/>
            <a:ext cx="97632" cy="97632"/>
          </a:xfrm>
          <a:prstGeom prst="ellipse">
            <a:avLst/>
          </a:prstGeom>
          <a:solidFill>
            <a:schemeClr val="tx1"/>
          </a:solidFill>
          <a:ln>
            <a:solidFill>
              <a:srgbClr val="A0BDAC"/>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BA97970C-ABF4-4520-A28A-378D001D9731}"/>
              </a:ext>
            </a:extLst>
          </p:cNvPr>
          <p:cNvSpPr/>
          <p:nvPr/>
        </p:nvSpPr>
        <p:spPr>
          <a:xfrm>
            <a:off x="8913128" y="4306545"/>
            <a:ext cx="342904" cy="342904"/>
          </a:xfrm>
          <a:prstGeom prst="ellipse">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4BB74D09-269D-49FA-B869-25F609F8FB01}"/>
              </a:ext>
            </a:extLst>
          </p:cNvPr>
          <p:cNvSpPr/>
          <p:nvPr/>
        </p:nvSpPr>
        <p:spPr>
          <a:xfrm>
            <a:off x="9017000" y="4393628"/>
            <a:ext cx="97632" cy="97632"/>
          </a:xfrm>
          <a:prstGeom prst="ellipse">
            <a:avLst/>
          </a:prstGeom>
          <a:solidFill>
            <a:schemeClr val="tx1"/>
          </a:solidFill>
          <a:ln>
            <a:solidFill>
              <a:srgbClr val="A0BDAC"/>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 name="Grupo 15">
            <a:extLst>
              <a:ext uri="{FF2B5EF4-FFF2-40B4-BE49-F238E27FC236}">
                <a16:creationId xmlns:a16="http://schemas.microsoft.com/office/drawing/2014/main" id="{11EAAA09-E5FB-4D57-948A-857E56EB6FD2}"/>
              </a:ext>
            </a:extLst>
          </p:cNvPr>
          <p:cNvGrpSpPr/>
          <p:nvPr/>
        </p:nvGrpSpPr>
        <p:grpSpPr>
          <a:xfrm>
            <a:off x="8069942" y="5587996"/>
            <a:ext cx="1754968" cy="1556664"/>
            <a:chOff x="8069942" y="5587996"/>
            <a:chExt cx="1754968" cy="1556664"/>
          </a:xfrm>
          <a:effectLst>
            <a:outerShdw blurRad="50800" dist="38100" dir="2700000" algn="tl" rotWithShape="0">
              <a:prstClr val="black">
                <a:alpha val="40000"/>
              </a:prstClr>
            </a:outerShdw>
          </a:effectLst>
        </p:grpSpPr>
        <p:sp>
          <p:nvSpPr>
            <p:cNvPr id="8" name="Rectángulo 7">
              <a:extLst>
                <a:ext uri="{FF2B5EF4-FFF2-40B4-BE49-F238E27FC236}">
                  <a16:creationId xmlns:a16="http://schemas.microsoft.com/office/drawing/2014/main" id="{D115D20D-1A71-4549-9240-560294A17957}"/>
                </a:ext>
              </a:extLst>
            </p:cNvPr>
            <p:cNvSpPr/>
            <p:nvPr/>
          </p:nvSpPr>
          <p:spPr>
            <a:xfrm>
              <a:off x="8069942" y="5587996"/>
              <a:ext cx="1553029" cy="1270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ectángulo 14">
              <a:extLst>
                <a:ext uri="{FF2B5EF4-FFF2-40B4-BE49-F238E27FC236}">
                  <a16:creationId xmlns:a16="http://schemas.microsoft.com/office/drawing/2014/main" id="{86591F0A-4BA7-4B14-9B5E-421D3C94B6DF}"/>
                </a:ext>
              </a:extLst>
            </p:cNvPr>
            <p:cNvSpPr/>
            <p:nvPr/>
          </p:nvSpPr>
          <p:spPr>
            <a:xfrm>
              <a:off x="9421032" y="5587996"/>
              <a:ext cx="403878" cy="155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932138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138539"/>
            <a:ext cx="10515600" cy="1325563"/>
          </a:xfrm>
        </p:spPr>
        <p:txBody>
          <a:bodyPr/>
          <a:lstStyle/>
          <a:p>
            <a:pPr algn="ctr"/>
            <a:r>
              <a:rPr lang="es-ES" b="1" dirty="0">
                <a:latin typeface="Century Gothic" panose="020B0502020202020204" pitchFamily="34" charset="0"/>
              </a:rPr>
              <a:t>Estructura del curso</a:t>
            </a:r>
          </a:p>
        </p:txBody>
      </p:sp>
      <p:grpSp>
        <p:nvGrpSpPr>
          <p:cNvPr id="43" name="Grupo 42">
            <a:extLst>
              <a:ext uri="{FF2B5EF4-FFF2-40B4-BE49-F238E27FC236}">
                <a16:creationId xmlns:a16="http://schemas.microsoft.com/office/drawing/2014/main" id="{71DAD2DE-AE19-4876-8FD8-AC50EB3896A7}"/>
              </a:ext>
            </a:extLst>
          </p:cNvPr>
          <p:cNvGrpSpPr/>
          <p:nvPr/>
        </p:nvGrpSpPr>
        <p:grpSpPr>
          <a:xfrm>
            <a:off x="838200" y="1429078"/>
            <a:ext cx="2547428" cy="5063797"/>
            <a:chOff x="838200" y="1429078"/>
            <a:chExt cx="2547428" cy="5063797"/>
          </a:xfrm>
        </p:grpSpPr>
        <p:sp>
          <p:nvSpPr>
            <p:cNvPr id="2" name="Rectángulo: esquinas redondeadas 1">
              <a:extLst>
                <a:ext uri="{FF2B5EF4-FFF2-40B4-BE49-F238E27FC236}">
                  <a16:creationId xmlns:a16="http://schemas.microsoft.com/office/drawing/2014/main" id="{C4949730-F11D-4B6C-8B2C-2F432C47E39A}"/>
                </a:ext>
              </a:extLst>
            </p:cNvPr>
            <p:cNvSpPr/>
            <p:nvPr/>
          </p:nvSpPr>
          <p:spPr>
            <a:xfrm>
              <a:off x="838200" y="1429078"/>
              <a:ext cx="2547428" cy="5063797"/>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esquinas redondeadas 13">
              <a:extLst>
                <a:ext uri="{FF2B5EF4-FFF2-40B4-BE49-F238E27FC236}">
                  <a16:creationId xmlns:a16="http://schemas.microsoft.com/office/drawing/2014/main" id="{E7A1EC92-52C9-4D06-BA8B-BDD72C7F2D20}"/>
                </a:ext>
              </a:extLst>
            </p:cNvPr>
            <p:cNvSpPr/>
            <p:nvPr/>
          </p:nvSpPr>
          <p:spPr>
            <a:xfrm>
              <a:off x="1029956" y="2410712"/>
              <a:ext cx="2200132" cy="749816"/>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Python</a:t>
              </a:r>
              <a:endParaRPr lang="es-ES" dirty="0">
                <a:latin typeface="Century Gothic" panose="020B0502020202020204" pitchFamily="34" charset="0"/>
              </a:endParaRPr>
            </a:p>
          </p:txBody>
        </p:sp>
        <p:sp>
          <p:nvSpPr>
            <p:cNvPr id="15" name="Rectángulo: esquinas redondeadas 14">
              <a:extLst>
                <a:ext uri="{FF2B5EF4-FFF2-40B4-BE49-F238E27FC236}">
                  <a16:creationId xmlns:a16="http://schemas.microsoft.com/office/drawing/2014/main" id="{65BD9A2A-8805-4AD3-98CD-9732232F215C}"/>
                </a:ext>
              </a:extLst>
            </p:cNvPr>
            <p:cNvSpPr/>
            <p:nvPr/>
          </p:nvSpPr>
          <p:spPr>
            <a:xfrm>
              <a:off x="1029956" y="3464283"/>
              <a:ext cx="2200132" cy="749816"/>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Estadística</a:t>
              </a:r>
            </a:p>
          </p:txBody>
        </p:sp>
        <p:sp>
          <p:nvSpPr>
            <p:cNvPr id="16" name="Rectángulo: esquinas redondeadas 15">
              <a:extLst>
                <a:ext uri="{FF2B5EF4-FFF2-40B4-BE49-F238E27FC236}">
                  <a16:creationId xmlns:a16="http://schemas.microsoft.com/office/drawing/2014/main" id="{E5402A1E-E2AB-4CA7-AA0C-6E4BB433C997}"/>
                </a:ext>
              </a:extLst>
            </p:cNvPr>
            <p:cNvSpPr/>
            <p:nvPr/>
          </p:nvSpPr>
          <p:spPr>
            <a:xfrm>
              <a:off x="1029956" y="5571424"/>
              <a:ext cx="2200132" cy="749816"/>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latin typeface="Century Gothic" panose="020B0502020202020204" pitchFamily="34" charset="0"/>
                </a:rPr>
                <a:t>Data </a:t>
              </a:r>
              <a:r>
                <a:rPr lang="es-ES" sz="2000" dirty="0" err="1">
                  <a:latin typeface="Century Gothic" panose="020B0502020202020204" pitchFamily="34" charset="0"/>
                </a:rPr>
                <a:t>Science</a:t>
              </a:r>
              <a:endParaRPr lang="es-ES" sz="2000" dirty="0">
                <a:latin typeface="Century Gothic" panose="020B0502020202020204" pitchFamily="34" charset="0"/>
              </a:endParaRPr>
            </a:p>
            <a:p>
              <a:pPr algn="ctr"/>
              <a:r>
                <a:rPr lang="es-ES" sz="2000" dirty="0" err="1">
                  <a:latin typeface="Century Gothic" panose="020B0502020202020204" pitchFamily="34" charset="0"/>
                </a:rPr>
                <a:t>Toolkit</a:t>
              </a:r>
              <a:endParaRPr lang="es-ES" sz="2000" dirty="0">
                <a:latin typeface="Century Gothic" panose="020B0502020202020204" pitchFamily="34" charset="0"/>
              </a:endParaRPr>
            </a:p>
          </p:txBody>
        </p:sp>
        <p:sp>
          <p:nvSpPr>
            <p:cNvPr id="17" name="CuadroTexto 16">
              <a:extLst>
                <a:ext uri="{FF2B5EF4-FFF2-40B4-BE49-F238E27FC236}">
                  <a16:creationId xmlns:a16="http://schemas.microsoft.com/office/drawing/2014/main" id="{3EC21102-BC4B-428D-9C82-1969115DEEF2}"/>
                </a:ext>
              </a:extLst>
            </p:cNvPr>
            <p:cNvSpPr txBox="1"/>
            <p:nvPr/>
          </p:nvSpPr>
          <p:spPr>
            <a:xfrm>
              <a:off x="1200446" y="1714570"/>
              <a:ext cx="1822935" cy="523220"/>
            </a:xfrm>
            <a:prstGeom prst="rect">
              <a:avLst/>
            </a:prstGeom>
            <a:noFill/>
          </p:spPr>
          <p:txBody>
            <a:bodyPr wrap="none" rtlCol="0">
              <a:spAutoFit/>
            </a:bodyPr>
            <a:lstStyle/>
            <a:p>
              <a:r>
                <a:rPr lang="es-ES" sz="2800" b="1" dirty="0" err="1">
                  <a:solidFill>
                    <a:srgbClr val="004620"/>
                  </a:solidFill>
                  <a:latin typeface="Century Gothic" panose="020B0502020202020204" pitchFamily="34" charset="0"/>
                  <a:ea typeface="+mj-ea"/>
                  <a:cs typeface="+mj-cs"/>
                </a:rPr>
                <a:t>Ramp</a:t>
              </a:r>
              <a:r>
                <a:rPr lang="es-ES" sz="2800" b="1" dirty="0">
                  <a:solidFill>
                    <a:srgbClr val="004620"/>
                  </a:solidFill>
                  <a:latin typeface="Century Gothic" panose="020B0502020202020204" pitchFamily="34" charset="0"/>
                  <a:ea typeface="+mj-ea"/>
                  <a:cs typeface="+mj-cs"/>
                </a:rPr>
                <a:t>-Up</a:t>
              </a:r>
            </a:p>
          </p:txBody>
        </p:sp>
        <p:sp>
          <p:nvSpPr>
            <p:cNvPr id="18" name="Rectángulo: esquinas redondeadas 17">
              <a:extLst>
                <a:ext uri="{FF2B5EF4-FFF2-40B4-BE49-F238E27FC236}">
                  <a16:creationId xmlns:a16="http://schemas.microsoft.com/office/drawing/2014/main" id="{10CE1B06-4749-4465-8F51-76F2CB9ADF7A}"/>
                </a:ext>
              </a:extLst>
            </p:cNvPr>
            <p:cNvSpPr/>
            <p:nvPr/>
          </p:nvSpPr>
          <p:spPr>
            <a:xfrm>
              <a:off x="1029956" y="4517854"/>
              <a:ext cx="2200132" cy="749816"/>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Álgebra</a:t>
              </a:r>
            </a:p>
          </p:txBody>
        </p:sp>
      </p:grpSp>
      <p:sp>
        <p:nvSpPr>
          <p:cNvPr id="25" name="Rectángulo: esquinas redondeadas 24">
            <a:extLst>
              <a:ext uri="{FF2B5EF4-FFF2-40B4-BE49-F238E27FC236}">
                <a16:creationId xmlns:a16="http://schemas.microsoft.com/office/drawing/2014/main" id="{9E509853-1246-4C5B-96F1-B9CB3BFBB25F}"/>
              </a:ext>
            </a:extLst>
          </p:cNvPr>
          <p:cNvSpPr/>
          <p:nvPr/>
        </p:nvSpPr>
        <p:spPr>
          <a:xfrm>
            <a:off x="8806372" y="1429078"/>
            <a:ext cx="2547428" cy="5063797"/>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45" name="Grupo 44">
            <a:extLst>
              <a:ext uri="{FF2B5EF4-FFF2-40B4-BE49-F238E27FC236}">
                <a16:creationId xmlns:a16="http://schemas.microsoft.com/office/drawing/2014/main" id="{1B6E34C6-4E99-4DC6-A549-8C1717275C18}"/>
              </a:ext>
            </a:extLst>
          </p:cNvPr>
          <p:cNvGrpSpPr/>
          <p:nvPr/>
        </p:nvGrpSpPr>
        <p:grpSpPr>
          <a:xfrm>
            <a:off x="6150314" y="1429078"/>
            <a:ext cx="2547428" cy="5063797"/>
            <a:chOff x="6103404" y="1429078"/>
            <a:chExt cx="2547428" cy="5063797"/>
          </a:xfrm>
          <a:solidFill>
            <a:srgbClr val="E76A03"/>
          </a:solidFill>
        </p:grpSpPr>
        <p:sp>
          <p:nvSpPr>
            <p:cNvPr id="31" name="Rectángulo: esquinas redondeadas 30">
              <a:extLst>
                <a:ext uri="{FF2B5EF4-FFF2-40B4-BE49-F238E27FC236}">
                  <a16:creationId xmlns:a16="http://schemas.microsoft.com/office/drawing/2014/main" id="{3F34F93E-2C2A-4794-B25F-6815B0E74EAB}"/>
                </a:ext>
              </a:extLst>
            </p:cNvPr>
            <p:cNvSpPr/>
            <p:nvPr/>
          </p:nvSpPr>
          <p:spPr>
            <a:xfrm>
              <a:off x="6103404" y="1429078"/>
              <a:ext cx="2547428" cy="506379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CuadroTexto 34">
              <a:extLst>
                <a:ext uri="{FF2B5EF4-FFF2-40B4-BE49-F238E27FC236}">
                  <a16:creationId xmlns:a16="http://schemas.microsoft.com/office/drawing/2014/main" id="{563B29DB-D086-4987-8F84-0FBA14723281}"/>
                </a:ext>
              </a:extLst>
            </p:cNvPr>
            <p:cNvSpPr txBox="1"/>
            <p:nvPr/>
          </p:nvSpPr>
          <p:spPr>
            <a:xfrm>
              <a:off x="6276971" y="1499127"/>
              <a:ext cx="2236510" cy="954107"/>
            </a:xfrm>
            <a:prstGeom prst="rect">
              <a:avLst/>
            </a:prstGeom>
            <a:grpFill/>
          </p:spPr>
          <p:txBody>
            <a:bodyPr wrap="none" rtlCol="0">
              <a:spAutoFit/>
            </a:bodyPr>
            <a:lstStyle/>
            <a:p>
              <a:pPr algn="ctr"/>
              <a:r>
                <a:rPr lang="es-ES" sz="2800" b="1" dirty="0">
                  <a:solidFill>
                    <a:srgbClr val="622D02"/>
                  </a:solidFill>
                  <a:latin typeface="Century Gothic" panose="020B0502020202020204" pitchFamily="34" charset="0"/>
                  <a:ea typeface="+mj-ea"/>
                  <a:cs typeface="+mj-cs"/>
                </a:rPr>
                <a:t>ML </a:t>
              </a:r>
            </a:p>
            <a:p>
              <a:pPr algn="ctr"/>
              <a:r>
                <a:rPr lang="es-ES" sz="2800" b="1" dirty="0" err="1">
                  <a:solidFill>
                    <a:srgbClr val="622D02"/>
                  </a:solidFill>
                  <a:latin typeface="Century Gothic" panose="020B0502020202020204" pitchFamily="34" charset="0"/>
                  <a:ea typeface="+mj-ea"/>
                  <a:cs typeface="+mj-cs"/>
                </a:rPr>
                <a:t>Engineering</a:t>
              </a:r>
              <a:endParaRPr lang="es-ES" sz="2800" b="1" dirty="0">
                <a:solidFill>
                  <a:srgbClr val="622D02"/>
                </a:solidFill>
                <a:latin typeface="Century Gothic" panose="020B0502020202020204" pitchFamily="34" charset="0"/>
                <a:ea typeface="+mj-ea"/>
                <a:cs typeface="+mj-cs"/>
              </a:endParaRPr>
            </a:p>
          </p:txBody>
        </p:sp>
      </p:grpSp>
      <p:sp>
        <p:nvSpPr>
          <p:cNvPr id="37" name="Rectángulo: esquinas redondeadas 36">
            <a:extLst>
              <a:ext uri="{FF2B5EF4-FFF2-40B4-BE49-F238E27FC236}">
                <a16:creationId xmlns:a16="http://schemas.microsoft.com/office/drawing/2014/main" id="{6D9F3DF3-E485-428D-B939-9BE3AE927F89}"/>
              </a:ext>
            </a:extLst>
          </p:cNvPr>
          <p:cNvSpPr/>
          <p:nvPr/>
        </p:nvSpPr>
        <p:spPr>
          <a:xfrm>
            <a:off x="3494257" y="1429078"/>
            <a:ext cx="2547428" cy="5063797"/>
          </a:xfrm>
          <a:prstGeom prst="roundRect">
            <a:avLst/>
          </a:prstGeom>
          <a:solidFill>
            <a:srgbClr val="00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Rectángulo: esquinas redondeadas 37">
            <a:extLst>
              <a:ext uri="{FF2B5EF4-FFF2-40B4-BE49-F238E27FC236}">
                <a16:creationId xmlns:a16="http://schemas.microsoft.com/office/drawing/2014/main" id="{BC35628B-4139-4947-A51D-AF8412F6D603}"/>
              </a:ext>
            </a:extLst>
          </p:cNvPr>
          <p:cNvSpPr/>
          <p:nvPr/>
        </p:nvSpPr>
        <p:spPr>
          <a:xfrm>
            <a:off x="3686013" y="2751672"/>
            <a:ext cx="2200132" cy="749816"/>
          </a:xfrm>
          <a:prstGeom prst="roundRect">
            <a:avLst/>
          </a:prstGeom>
          <a:solidFill>
            <a:srgbClr val="007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Exploratorio de datos</a:t>
            </a:r>
            <a:endParaRPr lang="es-ES" dirty="0">
              <a:latin typeface="Century Gothic" panose="020B0502020202020204" pitchFamily="34" charset="0"/>
            </a:endParaRPr>
          </a:p>
        </p:txBody>
      </p:sp>
      <p:sp>
        <p:nvSpPr>
          <p:cNvPr id="39" name="Rectángulo: esquinas redondeadas 38">
            <a:extLst>
              <a:ext uri="{FF2B5EF4-FFF2-40B4-BE49-F238E27FC236}">
                <a16:creationId xmlns:a16="http://schemas.microsoft.com/office/drawing/2014/main" id="{19D1320B-85BC-426D-86DB-9157269AFCFF}"/>
              </a:ext>
            </a:extLst>
          </p:cNvPr>
          <p:cNvSpPr/>
          <p:nvPr/>
        </p:nvSpPr>
        <p:spPr>
          <a:xfrm>
            <a:off x="3686013" y="3805243"/>
            <a:ext cx="2200132" cy="749816"/>
          </a:xfrm>
          <a:prstGeom prst="roundRect">
            <a:avLst/>
          </a:prstGeom>
          <a:solidFill>
            <a:srgbClr val="007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Century Gothic" panose="020B0502020202020204" pitchFamily="34" charset="0"/>
              </a:rPr>
              <a:t>Feature</a:t>
            </a:r>
            <a:r>
              <a:rPr lang="es-ES" sz="2400" dirty="0">
                <a:latin typeface="Century Gothic" panose="020B0502020202020204" pitchFamily="34" charset="0"/>
              </a:rPr>
              <a:t> </a:t>
            </a:r>
            <a:r>
              <a:rPr lang="es-ES" sz="2400" dirty="0" err="1">
                <a:latin typeface="Century Gothic" panose="020B0502020202020204" pitchFamily="34" charset="0"/>
              </a:rPr>
              <a:t>Engineering</a:t>
            </a:r>
            <a:endParaRPr lang="es-ES" sz="2400" dirty="0">
              <a:latin typeface="Century Gothic" panose="020B0502020202020204" pitchFamily="34" charset="0"/>
            </a:endParaRPr>
          </a:p>
        </p:txBody>
      </p:sp>
      <p:sp>
        <p:nvSpPr>
          <p:cNvPr id="41" name="CuadroTexto 40">
            <a:extLst>
              <a:ext uri="{FF2B5EF4-FFF2-40B4-BE49-F238E27FC236}">
                <a16:creationId xmlns:a16="http://schemas.microsoft.com/office/drawing/2014/main" id="{84B5FBB2-9A38-4EF8-93EA-E9233616399C}"/>
              </a:ext>
            </a:extLst>
          </p:cNvPr>
          <p:cNvSpPr txBox="1"/>
          <p:nvPr/>
        </p:nvSpPr>
        <p:spPr>
          <a:xfrm>
            <a:off x="3586872" y="1711348"/>
            <a:ext cx="2398413" cy="523220"/>
          </a:xfrm>
          <a:prstGeom prst="rect">
            <a:avLst/>
          </a:prstGeom>
          <a:solidFill>
            <a:srgbClr val="00CCFF"/>
          </a:solidFill>
        </p:spPr>
        <p:txBody>
          <a:bodyPr wrap="none" rtlCol="0">
            <a:spAutoFit/>
          </a:bodyPr>
          <a:lstStyle/>
          <a:p>
            <a:r>
              <a:rPr lang="es-ES" sz="2800" b="1" dirty="0">
                <a:solidFill>
                  <a:srgbClr val="005164"/>
                </a:solidFill>
                <a:latin typeface="Century Gothic" panose="020B0502020202020204" pitchFamily="34" charset="0"/>
                <a:ea typeface="+mj-ea"/>
                <a:cs typeface="+mj-cs"/>
              </a:rPr>
              <a:t>Data </a:t>
            </a:r>
            <a:r>
              <a:rPr lang="es-ES" sz="2800" b="1" dirty="0" err="1">
                <a:solidFill>
                  <a:srgbClr val="005164"/>
                </a:solidFill>
                <a:latin typeface="Century Gothic" panose="020B0502020202020204" pitchFamily="34" charset="0"/>
                <a:ea typeface="+mj-ea"/>
                <a:cs typeface="+mj-cs"/>
              </a:rPr>
              <a:t>Analyst</a:t>
            </a:r>
            <a:endParaRPr lang="es-ES" sz="2800" b="1" dirty="0">
              <a:solidFill>
                <a:srgbClr val="005164"/>
              </a:solidFill>
              <a:latin typeface="Century Gothic" panose="020B0502020202020204" pitchFamily="34" charset="0"/>
              <a:ea typeface="+mj-ea"/>
              <a:cs typeface="+mj-cs"/>
            </a:endParaRPr>
          </a:p>
        </p:txBody>
      </p:sp>
      <p:sp>
        <p:nvSpPr>
          <p:cNvPr id="42" name="Rectángulo: esquinas redondeadas 41">
            <a:extLst>
              <a:ext uri="{FF2B5EF4-FFF2-40B4-BE49-F238E27FC236}">
                <a16:creationId xmlns:a16="http://schemas.microsoft.com/office/drawing/2014/main" id="{860E9137-9F98-4589-BDF5-FCDB2EBDD17C}"/>
              </a:ext>
            </a:extLst>
          </p:cNvPr>
          <p:cNvSpPr/>
          <p:nvPr/>
        </p:nvSpPr>
        <p:spPr>
          <a:xfrm>
            <a:off x="3686013" y="4858814"/>
            <a:ext cx="2200132" cy="749816"/>
          </a:xfrm>
          <a:prstGeom prst="roundRect">
            <a:avLst/>
          </a:prstGeom>
          <a:solidFill>
            <a:srgbClr val="007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Visualización</a:t>
            </a:r>
          </a:p>
        </p:txBody>
      </p:sp>
      <p:sp>
        <p:nvSpPr>
          <p:cNvPr id="48" name="Rectángulo: esquinas redondeadas 47">
            <a:extLst>
              <a:ext uri="{FF2B5EF4-FFF2-40B4-BE49-F238E27FC236}">
                <a16:creationId xmlns:a16="http://schemas.microsoft.com/office/drawing/2014/main" id="{2689D320-C797-4D8F-9CDE-46273C9E00BD}"/>
              </a:ext>
            </a:extLst>
          </p:cNvPr>
          <p:cNvSpPr/>
          <p:nvPr/>
        </p:nvSpPr>
        <p:spPr>
          <a:xfrm>
            <a:off x="8994200" y="2751672"/>
            <a:ext cx="2200132" cy="749816"/>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i="1" dirty="0" err="1">
                <a:latin typeface="Century Gothic" panose="020B0502020202020204" pitchFamily="34" charset="0"/>
              </a:rPr>
              <a:t>Storytelling</a:t>
            </a:r>
            <a:endParaRPr lang="es-ES" i="1" dirty="0">
              <a:latin typeface="Century Gothic" panose="020B0502020202020204" pitchFamily="34" charset="0"/>
            </a:endParaRPr>
          </a:p>
        </p:txBody>
      </p:sp>
      <p:sp>
        <p:nvSpPr>
          <p:cNvPr id="49" name="Rectángulo: esquinas redondeadas 48">
            <a:extLst>
              <a:ext uri="{FF2B5EF4-FFF2-40B4-BE49-F238E27FC236}">
                <a16:creationId xmlns:a16="http://schemas.microsoft.com/office/drawing/2014/main" id="{5FDDE331-CC76-4AB6-AF90-E34AE4EE5DCD}"/>
              </a:ext>
            </a:extLst>
          </p:cNvPr>
          <p:cNvSpPr/>
          <p:nvPr/>
        </p:nvSpPr>
        <p:spPr>
          <a:xfrm>
            <a:off x="8994200" y="3805243"/>
            <a:ext cx="2200132" cy="749816"/>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latin typeface="Century Gothic" panose="020B0502020202020204" pitchFamily="34" charset="0"/>
              </a:rPr>
              <a:t>Relación con Negocio</a:t>
            </a:r>
          </a:p>
        </p:txBody>
      </p:sp>
      <p:sp>
        <p:nvSpPr>
          <p:cNvPr id="50" name="CuadroTexto 49">
            <a:extLst>
              <a:ext uri="{FF2B5EF4-FFF2-40B4-BE49-F238E27FC236}">
                <a16:creationId xmlns:a16="http://schemas.microsoft.com/office/drawing/2014/main" id="{BB97B73C-C62D-435F-AB06-59D36B0C003F}"/>
              </a:ext>
            </a:extLst>
          </p:cNvPr>
          <p:cNvSpPr txBox="1"/>
          <p:nvPr/>
        </p:nvSpPr>
        <p:spPr>
          <a:xfrm>
            <a:off x="8918060" y="1667762"/>
            <a:ext cx="2324051" cy="861774"/>
          </a:xfrm>
          <a:prstGeom prst="rect">
            <a:avLst/>
          </a:prstGeom>
          <a:solidFill>
            <a:schemeClr val="bg1">
              <a:lumMod val="65000"/>
            </a:schemeClr>
          </a:solidFill>
        </p:spPr>
        <p:txBody>
          <a:bodyPr wrap="square" rtlCol="0">
            <a:spAutoFit/>
          </a:bodyPr>
          <a:lstStyle/>
          <a:p>
            <a:pPr algn="ctr"/>
            <a:r>
              <a:rPr lang="es-ES" sz="2500" b="1" dirty="0">
                <a:solidFill>
                  <a:srgbClr val="3F3F3F"/>
                </a:solidFill>
                <a:latin typeface="Century Gothic" panose="020B0502020202020204" pitchFamily="34" charset="0"/>
                <a:ea typeface="+mj-ea"/>
                <a:cs typeface="+mj-cs"/>
              </a:rPr>
              <a:t>Data </a:t>
            </a:r>
            <a:r>
              <a:rPr lang="es-ES" sz="2500" b="1" dirty="0" err="1">
                <a:solidFill>
                  <a:srgbClr val="3F3F3F"/>
                </a:solidFill>
                <a:latin typeface="Century Gothic" panose="020B0502020202020204" pitchFamily="34" charset="0"/>
                <a:ea typeface="+mj-ea"/>
                <a:cs typeface="+mj-cs"/>
              </a:rPr>
              <a:t>Science</a:t>
            </a:r>
            <a:endParaRPr lang="es-ES" sz="2500" b="1" dirty="0">
              <a:solidFill>
                <a:srgbClr val="3F3F3F"/>
              </a:solidFill>
              <a:latin typeface="Century Gothic" panose="020B0502020202020204" pitchFamily="34" charset="0"/>
              <a:ea typeface="+mj-ea"/>
              <a:cs typeface="+mj-cs"/>
            </a:endParaRPr>
          </a:p>
          <a:p>
            <a:pPr algn="ctr"/>
            <a:r>
              <a:rPr lang="es-ES" sz="2500" b="1" dirty="0">
                <a:solidFill>
                  <a:srgbClr val="3F3F3F"/>
                </a:solidFill>
                <a:latin typeface="Century Gothic" panose="020B0502020202020204" pitchFamily="34" charset="0"/>
                <a:ea typeface="+mj-ea"/>
                <a:cs typeface="+mj-cs"/>
              </a:rPr>
              <a:t>y Negocio</a:t>
            </a:r>
          </a:p>
        </p:txBody>
      </p:sp>
      <p:sp>
        <p:nvSpPr>
          <p:cNvPr id="51" name="Rectángulo: esquinas redondeadas 50">
            <a:extLst>
              <a:ext uri="{FF2B5EF4-FFF2-40B4-BE49-F238E27FC236}">
                <a16:creationId xmlns:a16="http://schemas.microsoft.com/office/drawing/2014/main" id="{B9F7337B-9F4D-41DE-91C1-0E7D54E41CA3}"/>
              </a:ext>
            </a:extLst>
          </p:cNvPr>
          <p:cNvSpPr/>
          <p:nvPr/>
        </p:nvSpPr>
        <p:spPr>
          <a:xfrm>
            <a:off x="8994200" y="4858814"/>
            <a:ext cx="2200132" cy="749816"/>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Century Gothic" panose="020B0502020202020204" pitchFamily="34" charset="0"/>
              </a:rPr>
              <a:t>Productivización</a:t>
            </a:r>
            <a:endParaRPr lang="es-ES" dirty="0">
              <a:latin typeface="Century Gothic" panose="020B0502020202020204" pitchFamily="34" charset="0"/>
            </a:endParaRPr>
          </a:p>
        </p:txBody>
      </p:sp>
      <p:sp>
        <p:nvSpPr>
          <p:cNvPr id="52" name="Rectángulo: esquinas redondeadas 51">
            <a:extLst>
              <a:ext uri="{FF2B5EF4-FFF2-40B4-BE49-F238E27FC236}">
                <a16:creationId xmlns:a16="http://schemas.microsoft.com/office/drawing/2014/main" id="{7CCB6BB3-1EDE-4C5A-921C-C398D78BD69E}"/>
              </a:ext>
            </a:extLst>
          </p:cNvPr>
          <p:cNvSpPr/>
          <p:nvPr/>
        </p:nvSpPr>
        <p:spPr>
          <a:xfrm>
            <a:off x="6335756" y="2751672"/>
            <a:ext cx="2200132" cy="749816"/>
          </a:xfrm>
          <a:prstGeom prst="roundRect">
            <a:avLst/>
          </a:prstGeom>
          <a:solidFill>
            <a:srgbClr val="B5540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Aprendizaje Supervisado</a:t>
            </a:r>
            <a:endParaRPr lang="es-ES" dirty="0">
              <a:latin typeface="Century Gothic" panose="020B0502020202020204" pitchFamily="34" charset="0"/>
            </a:endParaRPr>
          </a:p>
        </p:txBody>
      </p:sp>
      <p:sp>
        <p:nvSpPr>
          <p:cNvPr id="53" name="Rectángulo: esquinas redondeadas 52">
            <a:extLst>
              <a:ext uri="{FF2B5EF4-FFF2-40B4-BE49-F238E27FC236}">
                <a16:creationId xmlns:a16="http://schemas.microsoft.com/office/drawing/2014/main" id="{D669991A-6267-42F5-914E-00326AC9503C}"/>
              </a:ext>
            </a:extLst>
          </p:cNvPr>
          <p:cNvSpPr/>
          <p:nvPr/>
        </p:nvSpPr>
        <p:spPr>
          <a:xfrm>
            <a:off x="6335756" y="3805243"/>
            <a:ext cx="2200132" cy="749816"/>
          </a:xfrm>
          <a:prstGeom prst="roundRect">
            <a:avLst/>
          </a:prstGeom>
          <a:solidFill>
            <a:srgbClr val="B5540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300" dirty="0">
                <a:latin typeface="Century Gothic" panose="020B0502020202020204" pitchFamily="34" charset="0"/>
              </a:rPr>
              <a:t>Aprendizaje </a:t>
            </a:r>
            <a:r>
              <a:rPr lang="es-ES" sz="2000" dirty="0">
                <a:latin typeface="Century Gothic" panose="020B0502020202020204" pitchFamily="34" charset="0"/>
              </a:rPr>
              <a:t>No Supervisado</a:t>
            </a:r>
          </a:p>
        </p:txBody>
      </p:sp>
      <p:sp>
        <p:nvSpPr>
          <p:cNvPr id="54" name="Rectángulo: esquinas redondeadas 53">
            <a:extLst>
              <a:ext uri="{FF2B5EF4-FFF2-40B4-BE49-F238E27FC236}">
                <a16:creationId xmlns:a16="http://schemas.microsoft.com/office/drawing/2014/main" id="{45F90BB7-BCFA-401A-9B2F-0E203128195F}"/>
              </a:ext>
            </a:extLst>
          </p:cNvPr>
          <p:cNvSpPr/>
          <p:nvPr/>
        </p:nvSpPr>
        <p:spPr>
          <a:xfrm>
            <a:off x="6335756" y="4858814"/>
            <a:ext cx="2200132" cy="749816"/>
          </a:xfrm>
          <a:prstGeom prst="roundRect">
            <a:avLst/>
          </a:prstGeom>
          <a:solidFill>
            <a:srgbClr val="B5540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Deep </a:t>
            </a:r>
            <a:r>
              <a:rPr lang="es-ES" sz="2400" dirty="0" err="1">
                <a:latin typeface="Century Gothic" panose="020B0502020202020204" pitchFamily="34" charset="0"/>
              </a:rPr>
              <a:t>Learning</a:t>
            </a:r>
            <a:endParaRPr lang="es-ES" sz="2400" dirty="0">
              <a:latin typeface="Century Gothic" panose="020B0502020202020204" pitchFamily="34" charset="0"/>
            </a:endParaRPr>
          </a:p>
        </p:txBody>
      </p:sp>
    </p:spTree>
    <p:extLst>
      <p:ext uri="{BB962C8B-B14F-4D97-AF65-F5344CB8AC3E}">
        <p14:creationId xmlns:p14="http://schemas.microsoft.com/office/powerpoint/2010/main" val="239076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138539"/>
            <a:ext cx="10515600" cy="1325563"/>
          </a:xfrm>
        </p:spPr>
        <p:txBody>
          <a:bodyPr/>
          <a:lstStyle/>
          <a:p>
            <a:pPr algn="ctr"/>
            <a:r>
              <a:rPr lang="es-ES" b="1" dirty="0">
                <a:latin typeface="Century Gothic" panose="020B0502020202020204" pitchFamily="34" charset="0"/>
              </a:rPr>
              <a:t>Evaluación</a:t>
            </a:r>
          </a:p>
        </p:txBody>
      </p:sp>
      <p:grpSp>
        <p:nvGrpSpPr>
          <p:cNvPr id="43" name="Grupo 42">
            <a:extLst>
              <a:ext uri="{FF2B5EF4-FFF2-40B4-BE49-F238E27FC236}">
                <a16:creationId xmlns:a16="http://schemas.microsoft.com/office/drawing/2014/main" id="{71DAD2DE-AE19-4876-8FD8-AC50EB3896A7}"/>
              </a:ext>
            </a:extLst>
          </p:cNvPr>
          <p:cNvGrpSpPr/>
          <p:nvPr/>
        </p:nvGrpSpPr>
        <p:grpSpPr>
          <a:xfrm>
            <a:off x="838200" y="3336053"/>
            <a:ext cx="2547428" cy="2781610"/>
            <a:chOff x="838200" y="1429078"/>
            <a:chExt cx="2547428" cy="5063797"/>
          </a:xfrm>
        </p:grpSpPr>
        <p:sp>
          <p:nvSpPr>
            <p:cNvPr id="2" name="Rectángulo: esquinas redondeadas 1">
              <a:extLst>
                <a:ext uri="{FF2B5EF4-FFF2-40B4-BE49-F238E27FC236}">
                  <a16:creationId xmlns:a16="http://schemas.microsoft.com/office/drawing/2014/main" id="{C4949730-F11D-4B6C-8B2C-2F432C47E39A}"/>
                </a:ext>
              </a:extLst>
            </p:cNvPr>
            <p:cNvSpPr/>
            <p:nvPr/>
          </p:nvSpPr>
          <p:spPr>
            <a:xfrm>
              <a:off x="838200" y="1429078"/>
              <a:ext cx="2547428" cy="5063797"/>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3EC21102-BC4B-428D-9C82-1969115DEEF2}"/>
                </a:ext>
              </a:extLst>
            </p:cNvPr>
            <p:cNvSpPr txBox="1"/>
            <p:nvPr/>
          </p:nvSpPr>
          <p:spPr>
            <a:xfrm>
              <a:off x="1200446" y="1714570"/>
              <a:ext cx="1822935" cy="523220"/>
            </a:xfrm>
            <a:prstGeom prst="rect">
              <a:avLst/>
            </a:prstGeom>
            <a:noFill/>
          </p:spPr>
          <p:txBody>
            <a:bodyPr wrap="none" rtlCol="0">
              <a:spAutoFit/>
            </a:bodyPr>
            <a:lstStyle/>
            <a:p>
              <a:r>
                <a:rPr lang="es-ES" sz="2800" b="1" dirty="0" err="1">
                  <a:solidFill>
                    <a:srgbClr val="004620"/>
                  </a:solidFill>
                  <a:latin typeface="Century Gothic" panose="020B0502020202020204" pitchFamily="34" charset="0"/>
                  <a:ea typeface="+mj-ea"/>
                  <a:cs typeface="+mj-cs"/>
                </a:rPr>
                <a:t>Ramp</a:t>
              </a:r>
              <a:r>
                <a:rPr lang="es-ES" sz="2800" b="1" dirty="0">
                  <a:solidFill>
                    <a:srgbClr val="004620"/>
                  </a:solidFill>
                  <a:latin typeface="Century Gothic" panose="020B0502020202020204" pitchFamily="34" charset="0"/>
                  <a:ea typeface="+mj-ea"/>
                  <a:cs typeface="+mj-cs"/>
                </a:rPr>
                <a:t>-Up</a:t>
              </a:r>
            </a:p>
          </p:txBody>
        </p:sp>
      </p:grpSp>
      <p:grpSp>
        <p:nvGrpSpPr>
          <p:cNvPr id="45" name="Grupo 44">
            <a:extLst>
              <a:ext uri="{FF2B5EF4-FFF2-40B4-BE49-F238E27FC236}">
                <a16:creationId xmlns:a16="http://schemas.microsoft.com/office/drawing/2014/main" id="{1B6E34C6-4E99-4DC6-A549-8C1717275C18}"/>
              </a:ext>
            </a:extLst>
          </p:cNvPr>
          <p:cNvGrpSpPr/>
          <p:nvPr/>
        </p:nvGrpSpPr>
        <p:grpSpPr>
          <a:xfrm>
            <a:off x="6150314" y="3336053"/>
            <a:ext cx="2547428" cy="2781610"/>
            <a:chOff x="6103404" y="1429078"/>
            <a:chExt cx="2547428" cy="5063797"/>
          </a:xfrm>
          <a:solidFill>
            <a:srgbClr val="E76A03"/>
          </a:solidFill>
        </p:grpSpPr>
        <p:sp>
          <p:nvSpPr>
            <p:cNvPr id="31" name="Rectángulo: esquinas redondeadas 30">
              <a:extLst>
                <a:ext uri="{FF2B5EF4-FFF2-40B4-BE49-F238E27FC236}">
                  <a16:creationId xmlns:a16="http://schemas.microsoft.com/office/drawing/2014/main" id="{3F34F93E-2C2A-4794-B25F-6815B0E74EAB}"/>
                </a:ext>
              </a:extLst>
            </p:cNvPr>
            <p:cNvSpPr/>
            <p:nvPr/>
          </p:nvSpPr>
          <p:spPr>
            <a:xfrm>
              <a:off x="6103404" y="1429078"/>
              <a:ext cx="2547428" cy="506379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CuadroTexto 34">
              <a:extLst>
                <a:ext uri="{FF2B5EF4-FFF2-40B4-BE49-F238E27FC236}">
                  <a16:creationId xmlns:a16="http://schemas.microsoft.com/office/drawing/2014/main" id="{563B29DB-D086-4987-8F84-0FBA14723281}"/>
                </a:ext>
              </a:extLst>
            </p:cNvPr>
            <p:cNvSpPr txBox="1"/>
            <p:nvPr/>
          </p:nvSpPr>
          <p:spPr>
            <a:xfrm>
              <a:off x="6276971" y="1499127"/>
              <a:ext cx="2236510" cy="954107"/>
            </a:xfrm>
            <a:prstGeom prst="rect">
              <a:avLst/>
            </a:prstGeom>
            <a:noFill/>
          </p:spPr>
          <p:txBody>
            <a:bodyPr wrap="none" rtlCol="0">
              <a:spAutoFit/>
            </a:bodyPr>
            <a:lstStyle/>
            <a:p>
              <a:pPr algn="ctr"/>
              <a:r>
                <a:rPr lang="es-ES" sz="2800" b="1" dirty="0">
                  <a:solidFill>
                    <a:srgbClr val="622D02"/>
                  </a:solidFill>
                  <a:latin typeface="Century Gothic" panose="020B0502020202020204" pitchFamily="34" charset="0"/>
                  <a:ea typeface="+mj-ea"/>
                  <a:cs typeface="+mj-cs"/>
                </a:rPr>
                <a:t>ML </a:t>
              </a:r>
            </a:p>
            <a:p>
              <a:pPr algn="ctr"/>
              <a:r>
                <a:rPr lang="es-ES" sz="2800" b="1" dirty="0" err="1">
                  <a:solidFill>
                    <a:srgbClr val="622D02"/>
                  </a:solidFill>
                  <a:latin typeface="Century Gothic" panose="020B0502020202020204" pitchFamily="34" charset="0"/>
                  <a:ea typeface="+mj-ea"/>
                  <a:cs typeface="+mj-cs"/>
                </a:rPr>
                <a:t>Engineering</a:t>
              </a:r>
              <a:endParaRPr lang="es-ES" sz="2800" b="1" dirty="0">
                <a:solidFill>
                  <a:srgbClr val="622D02"/>
                </a:solidFill>
                <a:latin typeface="Century Gothic" panose="020B0502020202020204" pitchFamily="34" charset="0"/>
                <a:ea typeface="+mj-ea"/>
                <a:cs typeface="+mj-cs"/>
              </a:endParaRPr>
            </a:p>
          </p:txBody>
        </p:sp>
      </p:grpSp>
      <p:grpSp>
        <p:nvGrpSpPr>
          <p:cNvPr id="3" name="Grupo 2">
            <a:extLst>
              <a:ext uri="{FF2B5EF4-FFF2-40B4-BE49-F238E27FC236}">
                <a16:creationId xmlns:a16="http://schemas.microsoft.com/office/drawing/2014/main" id="{06562E00-A412-4901-AC1A-84BF78432146}"/>
              </a:ext>
            </a:extLst>
          </p:cNvPr>
          <p:cNvGrpSpPr/>
          <p:nvPr/>
        </p:nvGrpSpPr>
        <p:grpSpPr>
          <a:xfrm>
            <a:off x="3494257" y="3336053"/>
            <a:ext cx="2547428" cy="2781610"/>
            <a:chOff x="3494257" y="1429078"/>
            <a:chExt cx="2547428" cy="3504663"/>
          </a:xfrm>
        </p:grpSpPr>
        <p:sp>
          <p:nvSpPr>
            <p:cNvPr id="37" name="Rectángulo: esquinas redondeadas 36">
              <a:extLst>
                <a:ext uri="{FF2B5EF4-FFF2-40B4-BE49-F238E27FC236}">
                  <a16:creationId xmlns:a16="http://schemas.microsoft.com/office/drawing/2014/main" id="{6D9F3DF3-E485-428D-B939-9BE3AE927F89}"/>
                </a:ext>
              </a:extLst>
            </p:cNvPr>
            <p:cNvSpPr/>
            <p:nvPr/>
          </p:nvSpPr>
          <p:spPr>
            <a:xfrm>
              <a:off x="3494257" y="1429078"/>
              <a:ext cx="2547428" cy="3504663"/>
            </a:xfrm>
            <a:prstGeom prst="roundRect">
              <a:avLst/>
            </a:prstGeom>
            <a:solidFill>
              <a:srgbClr val="00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CuadroTexto 40">
              <a:extLst>
                <a:ext uri="{FF2B5EF4-FFF2-40B4-BE49-F238E27FC236}">
                  <a16:creationId xmlns:a16="http://schemas.microsoft.com/office/drawing/2014/main" id="{84B5FBB2-9A38-4EF8-93EA-E9233616399C}"/>
                </a:ext>
              </a:extLst>
            </p:cNvPr>
            <p:cNvSpPr txBox="1"/>
            <p:nvPr/>
          </p:nvSpPr>
          <p:spPr>
            <a:xfrm>
              <a:off x="3586872" y="1711348"/>
              <a:ext cx="2398413" cy="523220"/>
            </a:xfrm>
            <a:prstGeom prst="rect">
              <a:avLst/>
            </a:prstGeom>
            <a:noFill/>
          </p:spPr>
          <p:txBody>
            <a:bodyPr wrap="none" rtlCol="0">
              <a:spAutoFit/>
            </a:bodyPr>
            <a:lstStyle/>
            <a:p>
              <a:r>
                <a:rPr lang="es-ES" sz="2800" b="1" dirty="0">
                  <a:solidFill>
                    <a:srgbClr val="005164"/>
                  </a:solidFill>
                  <a:latin typeface="Century Gothic" panose="020B0502020202020204" pitchFamily="34" charset="0"/>
                  <a:ea typeface="+mj-ea"/>
                  <a:cs typeface="+mj-cs"/>
                </a:rPr>
                <a:t>Data </a:t>
              </a:r>
              <a:r>
                <a:rPr lang="es-ES" sz="2800" b="1" dirty="0" err="1">
                  <a:solidFill>
                    <a:srgbClr val="005164"/>
                  </a:solidFill>
                  <a:latin typeface="Century Gothic" panose="020B0502020202020204" pitchFamily="34" charset="0"/>
                  <a:ea typeface="+mj-ea"/>
                  <a:cs typeface="+mj-cs"/>
                </a:rPr>
                <a:t>Analyst</a:t>
              </a:r>
              <a:endParaRPr lang="es-ES" sz="2800" b="1" dirty="0">
                <a:solidFill>
                  <a:srgbClr val="005164"/>
                </a:solidFill>
                <a:latin typeface="Century Gothic" panose="020B0502020202020204" pitchFamily="34" charset="0"/>
                <a:ea typeface="+mj-ea"/>
                <a:cs typeface="+mj-cs"/>
              </a:endParaRPr>
            </a:p>
          </p:txBody>
        </p:sp>
      </p:grpSp>
      <p:sp>
        <p:nvSpPr>
          <p:cNvPr id="42" name="Rectángulo: esquinas redondeadas 41">
            <a:extLst>
              <a:ext uri="{FF2B5EF4-FFF2-40B4-BE49-F238E27FC236}">
                <a16:creationId xmlns:a16="http://schemas.microsoft.com/office/drawing/2014/main" id="{860E9137-9F98-4589-BDF5-FCDB2EBDD17C}"/>
              </a:ext>
            </a:extLst>
          </p:cNvPr>
          <p:cNvSpPr/>
          <p:nvPr/>
        </p:nvSpPr>
        <p:spPr>
          <a:xfrm>
            <a:off x="3686013" y="4383406"/>
            <a:ext cx="2200132" cy="1140608"/>
          </a:xfrm>
          <a:prstGeom prst="roundRect">
            <a:avLst/>
          </a:prstGeom>
          <a:solidFill>
            <a:srgbClr val="007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Trabajo</a:t>
            </a:r>
          </a:p>
        </p:txBody>
      </p:sp>
      <p:grpSp>
        <p:nvGrpSpPr>
          <p:cNvPr id="4" name="Grupo 3">
            <a:extLst>
              <a:ext uri="{FF2B5EF4-FFF2-40B4-BE49-F238E27FC236}">
                <a16:creationId xmlns:a16="http://schemas.microsoft.com/office/drawing/2014/main" id="{5959EA28-FDCF-488F-A7A7-223DC61C00A4}"/>
              </a:ext>
            </a:extLst>
          </p:cNvPr>
          <p:cNvGrpSpPr/>
          <p:nvPr/>
        </p:nvGrpSpPr>
        <p:grpSpPr>
          <a:xfrm>
            <a:off x="8806372" y="3336053"/>
            <a:ext cx="2547428" cy="2781610"/>
            <a:chOff x="8806372" y="1429078"/>
            <a:chExt cx="2547428" cy="3504663"/>
          </a:xfrm>
        </p:grpSpPr>
        <p:sp>
          <p:nvSpPr>
            <p:cNvPr id="25" name="Rectángulo: esquinas redondeadas 24">
              <a:extLst>
                <a:ext uri="{FF2B5EF4-FFF2-40B4-BE49-F238E27FC236}">
                  <a16:creationId xmlns:a16="http://schemas.microsoft.com/office/drawing/2014/main" id="{9E509853-1246-4C5B-96F1-B9CB3BFBB25F}"/>
                </a:ext>
              </a:extLst>
            </p:cNvPr>
            <p:cNvSpPr/>
            <p:nvPr/>
          </p:nvSpPr>
          <p:spPr>
            <a:xfrm>
              <a:off x="8806372" y="1429078"/>
              <a:ext cx="2547428" cy="350466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CuadroTexto 49">
              <a:extLst>
                <a:ext uri="{FF2B5EF4-FFF2-40B4-BE49-F238E27FC236}">
                  <a16:creationId xmlns:a16="http://schemas.microsoft.com/office/drawing/2014/main" id="{BB97B73C-C62D-435F-AB06-59D36B0C003F}"/>
                </a:ext>
              </a:extLst>
            </p:cNvPr>
            <p:cNvSpPr txBox="1"/>
            <p:nvPr/>
          </p:nvSpPr>
          <p:spPr>
            <a:xfrm>
              <a:off x="8918060" y="1667762"/>
              <a:ext cx="2324051" cy="861774"/>
            </a:xfrm>
            <a:prstGeom prst="rect">
              <a:avLst/>
            </a:prstGeom>
            <a:noFill/>
          </p:spPr>
          <p:txBody>
            <a:bodyPr wrap="square" rtlCol="0">
              <a:spAutoFit/>
            </a:bodyPr>
            <a:lstStyle/>
            <a:p>
              <a:pPr algn="ctr"/>
              <a:r>
                <a:rPr lang="es-ES" sz="2500" b="1" dirty="0">
                  <a:solidFill>
                    <a:srgbClr val="3F3F3F"/>
                  </a:solidFill>
                  <a:latin typeface="Century Gothic" panose="020B0502020202020204" pitchFamily="34" charset="0"/>
                  <a:ea typeface="+mj-ea"/>
                  <a:cs typeface="+mj-cs"/>
                </a:rPr>
                <a:t>Data </a:t>
              </a:r>
              <a:r>
                <a:rPr lang="es-ES" sz="2500" b="1" dirty="0" err="1">
                  <a:solidFill>
                    <a:srgbClr val="3F3F3F"/>
                  </a:solidFill>
                  <a:latin typeface="Century Gothic" panose="020B0502020202020204" pitchFamily="34" charset="0"/>
                  <a:ea typeface="+mj-ea"/>
                  <a:cs typeface="+mj-cs"/>
                </a:rPr>
                <a:t>Science</a:t>
              </a:r>
              <a:endParaRPr lang="es-ES" sz="2500" b="1" dirty="0">
                <a:solidFill>
                  <a:srgbClr val="3F3F3F"/>
                </a:solidFill>
                <a:latin typeface="Century Gothic" panose="020B0502020202020204" pitchFamily="34" charset="0"/>
                <a:ea typeface="+mj-ea"/>
                <a:cs typeface="+mj-cs"/>
              </a:endParaRPr>
            </a:p>
            <a:p>
              <a:pPr algn="ctr"/>
              <a:r>
                <a:rPr lang="es-ES" sz="2500" b="1" dirty="0">
                  <a:solidFill>
                    <a:srgbClr val="3F3F3F"/>
                  </a:solidFill>
                  <a:latin typeface="Century Gothic" panose="020B0502020202020204" pitchFamily="34" charset="0"/>
                  <a:ea typeface="+mj-ea"/>
                  <a:cs typeface="+mj-cs"/>
                </a:rPr>
                <a:t>y Negocio</a:t>
              </a:r>
            </a:p>
          </p:txBody>
        </p:sp>
      </p:grpSp>
      <p:sp>
        <p:nvSpPr>
          <p:cNvPr id="51" name="Rectángulo: esquinas redondeadas 50">
            <a:extLst>
              <a:ext uri="{FF2B5EF4-FFF2-40B4-BE49-F238E27FC236}">
                <a16:creationId xmlns:a16="http://schemas.microsoft.com/office/drawing/2014/main" id="{B9F7337B-9F4D-41DE-91C1-0E7D54E41CA3}"/>
              </a:ext>
            </a:extLst>
          </p:cNvPr>
          <p:cNvSpPr/>
          <p:nvPr/>
        </p:nvSpPr>
        <p:spPr>
          <a:xfrm>
            <a:off x="8994200" y="4398915"/>
            <a:ext cx="2200132" cy="1140608"/>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Trabajo final</a:t>
            </a:r>
          </a:p>
        </p:txBody>
      </p:sp>
      <p:sp>
        <p:nvSpPr>
          <p:cNvPr id="54" name="Rectángulo: esquinas redondeadas 53">
            <a:extLst>
              <a:ext uri="{FF2B5EF4-FFF2-40B4-BE49-F238E27FC236}">
                <a16:creationId xmlns:a16="http://schemas.microsoft.com/office/drawing/2014/main" id="{45F90BB7-BCFA-401A-9B2F-0E203128195F}"/>
              </a:ext>
            </a:extLst>
          </p:cNvPr>
          <p:cNvSpPr/>
          <p:nvPr/>
        </p:nvSpPr>
        <p:spPr>
          <a:xfrm>
            <a:off x="6335756" y="4398915"/>
            <a:ext cx="2200132" cy="1140608"/>
          </a:xfrm>
          <a:prstGeom prst="roundRect">
            <a:avLst/>
          </a:prstGeom>
          <a:solidFill>
            <a:srgbClr val="B5540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Trabajo</a:t>
            </a:r>
          </a:p>
        </p:txBody>
      </p:sp>
      <p:sp>
        <p:nvSpPr>
          <p:cNvPr id="26" name="Rectángulo: esquinas redondeadas 25">
            <a:extLst>
              <a:ext uri="{FF2B5EF4-FFF2-40B4-BE49-F238E27FC236}">
                <a16:creationId xmlns:a16="http://schemas.microsoft.com/office/drawing/2014/main" id="{DBB2A5EA-FFBE-4049-B4ED-5BF354052AE0}"/>
              </a:ext>
            </a:extLst>
          </p:cNvPr>
          <p:cNvSpPr/>
          <p:nvPr/>
        </p:nvSpPr>
        <p:spPr>
          <a:xfrm>
            <a:off x="1029956" y="4398915"/>
            <a:ext cx="2200132" cy="1140608"/>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Test</a:t>
            </a:r>
          </a:p>
          <a:p>
            <a:pPr algn="ctr"/>
            <a:r>
              <a:rPr lang="es-ES" sz="2400" dirty="0" err="1">
                <a:latin typeface="Century Gothic" panose="020B0502020202020204" pitchFamily="34" charset="0"/>
              </a:rPr>
              <a:t>Feedback</a:t>
            </a:r>
            <a:endParaRPr lang="es-ES" sz="2400" dirty="0">
              <a:latin typeface="Century Gothic" panose="020B0502020202020204" pitchFamily="34" charset="0"/>
            </a:endParaRPr>
          </a:p>
        </p:txBody>
      </p:sp>
      <p:sp>
        <p:nvSpPr>
          <p:cNvPr id="30" name="Marcador de contenido 8">
            <a:extLst>
              <a:ext uri="{FF2B5EF4-FFF2-40B4-BE49-F238E27FC236}">
                <a16:creationId xmlns:a16="http://schemas.microsoft.com/office/drawing/2014/main" id="{BEC7E5C4-B9AD-441D-A9F2-573F7D948B32}"/>
              </a:ext>
            </a:extLst>
          </p:cNvPr>
          <p:cNvSpPr>
            <a:spLocks noGrp="1"/>
          </p:cNvSpPr>
          <p:nvPr>
            <p:ph idx="1"/>
          </p:nvPr>
        </p:nvSpPr>
        <p:spPr>
          <a:xfrm>
            <a:off x="838200" y="1825625"/>
            <a:ext cx="10515600" cy="1359466"/>
          </a:xfrm>
        </p:spPr>
        <p:txBody>
          <a:bodyPr>
            <a:normAutofit/>
          </a:bodyPr>
          <a:lstStyle/>
          <a:p>
            <a:pPr>
              <a:buFont typeface="Wingdings" panose="05000000000000000000" pitchFamily="2" charset="2"/>
              <a:buChar char="q"/>
            </a:pPr>
            <a:r>
              <a:rPr lang="es-ES" dirty="0"/>
              <a:t> Desenvolverse como un buen Data </a:t>
            </a:r>
            <a:r>
              <a:rPr lang="es-ES" dirty="0" err="1"/>
              <a:t>Scientist</a:t>
            </a:r>
            <a:endParaRPr lang="es-ES" dirty="0"/>
          </a:p>
          <a:p>
            <a:pPr>
              <a:buFont typeface="Wingdings" panose="05000000000000000000" pitchFamily="2" charset="2"/>
              <a:buChar char="q"/>
            </a:pPr>
            <a:r>
              <a:rPr lang="es-ES" dirty="0"/>
              <a:t> Encontrar trabajo al poco de finalizar el </a:t>
            </a:r>
            <a:r>
              <a:rPr lang="es-ES"/>
              <a:t>bootcamp</a:t>
            </a:r>
            <a:endParaRPr lang="es-ES" dirty="0"/>
          </a:p>
        </p:txBody>
      </p:sp>
    </p:spTree>
    <p:extLst>
      <p:ext uri="{BB962C8B-B14F-4D97-AF65-F5344CB8AC3E}">
        <p14:creationId xmlns:p14="http://schemas.microsoft.com/office/powerpoint/2010/main" val="197757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1" grpId="0" animBg="1"/>
      <p:bldP spid="54"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Cronograma del curso</a:t>
            </a: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fontScale="92500" lnSpcReduction="10000"/>
          </a:bodyPr>
          <a:lstStyle/>
          <a:p>
            <a:r>
              <a:rPr lang="es-ES" b="1" dirty="0"/>
              <a:t>Inicio</a:t>
            </a:r>
            <a:r>
              <a:rPr lang="es-ES" dirty="0"/>
              <a:t>:</a:t>
            </a:r>
          </a:p>
          <a:p>
            <a:pPr lvl="1"/>
            <a:r>
              <a:rPr lang="es-ES" u="sng" dirty="0"/>
              <a:t>15 Septiembre 2020</a:t>
            </a:r>
          </a:p>
          <a:p>
            <a:r>
              <a:rPr lang="es-ES" b="1" dirty="0"/>
              <a:t>Fin</a:t>
            </a:r>
            <a:r>
              <a:rPr lang="es-ES" dirty="0"/>
              <a:t>:</a:t>
            </a:r>
          </a:p>
          <a:p>
            <a:pPr lvl="1"/>
            <a:r>
              <a:rPr lang="es-ES" dirty="0"/>
              <a:t>22 Mayo 2021</a:t>
            </a:r>
          </a:p>
          <a:p>
            <a:r>
              <a:rPr lang="es-ES" b="1" dirty="0"/>
              <a:t>Clases</a:t>
            </a:r>
            <a:r>
              <a:rPr lang="es-ES" dirty="0"/>
              <a:t>:</a:t>
            </a:r>
          </a:p>
          <a:p>
            <a:pPr lvl="1"/>
            <a:r>
              <a:rPr lang="es-ES" b="1" dirty="0"/>
              <a:t>L, J, V:</a:t>
            </a:r>
          </a:p>
          <a:p>
            <a:pPr lvl="2"/>
            <a:r>
              <a:rPr lang="es-ES" dirty="0"/>
              <a:t>18:05 – 21:35</a:t>
            </a:r>
          </a:p>
          <a:p>
            <a:pPr lvl="2"/>
            <a:r>
              <a:rPr lang="es-ES" dirty="0"/>
              <a:t>Descansos: 19:35 -19:55</a:t>
            </a:r>
          </a:p>
          <a:p>
            <a:pPr lvl="1"/>
            <a:r>
              <a:rPr lang="es-ES" b="1" dirty="0"/>
              <a:t>S:</a:t>
            </a:r>
          </a:p>
          <a:p>
            <a:pPr lvl="2"/>
            <a:r>
              <a:rPr lang="es-ES" dirty="0"/>
              <a:t>9:35 – 17:05</a:t>
            </a:r>
          </a:p>
          <a:p>
            <a:pPr lvl="2"/>
            <a:r>
              <a:rPr lang="es-ES" dirty="0"/>
              <a:t>Descansos:</a:t>
            </a:r>
          </a:p>
          <a:p>
            <a:pPr lvl="3"/>
            <a:r>
              <a:rPr lang="es-ES" dirty="0"/>
              <a:t>11:50 – 12:10</a:t>
            </a:r>
          </a:p>
          <a:p>
            <a:pPr lvl="3"/>
            <a:r>
              <a:rPr lang="es-ES" dirty="0"/>
              <a:t>14:05 – 15:05</a:t>
            </a:r>
          </a:p>
          <a:p>
            <a:pPr lvl="3"/>
            <a:endParaRPr lang="es-ES" dirty="0"/>
          </a:p>
        </p:txBody>
      </p:sp>
      <p:pic>
        <p:nvPicPr>
          <p:cNvPr id="4" name="Imagen 3">
            <a:extLst>
              <a:ext uri="{FF2B5EF4-FFF2-40B4-BE49-F238E27FC236}">
                <a16:creationId xmlns:a16="http://schemas.microsoft.com/office/drawing/2014/main" id="{50BDC504-603F-4130-8633-0F530ED12656}"/>
              </a:ext>
            </a:extLst>
          </p:cNvPr>
          <p:cNvPicPr>
            <a:picLocks noChangeAspect="1"/>
          </p:cNvPicPr>
          <p:nvPr/>
        </p:nvPicPr>
        <p:blipFill>
          <a:blip r:embed="rId3"/>
          <a:stretch>
            <a:fillRect/>
          </a:stretch>
        </p:blipFill>
        <p:spPr>
          <a:xfrm>
            <a:off x="5192486" y="1825625"/>
            <a:ext cx="6542314" cy="4212004"/>
          </a:xfrm>
          <a:prstGeom prst="rect">
            <a:avLst/>
          </a:prstGeom>
        </p:spPr>
      </p:pic>
      <p:grpSp>
        <p:nvGrpSpPr>
          <p:cNvPr id="13" name="Grupo 12">
            <a:extLst>
              <a:ext uri="{FF2B5EF4-FFF2-40B4-BE49-F238E27FC236}">
                <a16:creationId xmlns:a16="http://schemas.microsoft.com/office/drawing/2014/main" id="{B1FC65C6-F7A8-44D6-8D4D-A2380E973791}"/>
              </a:ext>
            </a:extLst>
          </p:cNvPr>
          <p:cNvGrpSpPr/>
          <p:nvPr/>
        </p:nvGrpSpPr>
        <p:grpSpPr>
          <a:xfrm>
            <a:off x="9414866" y="5036270"/>
            <a:ext cx="1938934" cy="954107"/>
            <a:chOff x="8012318" y="5036270"/>
            <a:chExt cx="1938934" cy="954107"/>
          </a:xfrm>
        </p:grpSpPr>
        <p:sp>
          <p:nvSpPr>
            <p:cNvPr id="5" name="Rectángulo 4">
              <a:extLst>
                <a:ext uri="{FF2B5EF4-FFF2-40B4-BE49-F238E27FC236}">
                  <a16:creationId xmlns:a16="http://schemas.microsoft.com/office/drawing/2014/main" id="{7671BE0D-1EEB-430E-9671-3D69EB5B359D}"/>
                </a:ext>
              </a:extLst>
            </p:cNvPr>
            <p:cNvSpPr/>
            <p:nvPr/>
          </p:nvSpPr>
          <p:spPr>
            <a:xfrm>
              <a:off x="8012318" y="5106390"/>
              <a:ext cx="241033" cy="154379"/>
            </a:xfrm>
            <a:prstGeom prst="rect">
              <a:avLst/>
            </a:prstGeom>
            <a:solidFill>
              <a:srgbClr val="A6C1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E834D5B0-88DD-4DA4-9345-ACE2227AE31C}"/>
                </a:ext>
              </a:extLst>
            </p:cNvPr>
            <p:cNvSpPr/>
            <p:nvPr/>
          </p:nvSpPr>
          <p:spPr>
            <a:xfrm>
              <a:off x="8012318" y="5318516"/>
              <a:ext cx="241033" cy="154379"/>
            </a:xfrm>
            <a:prstGeom prst="rect">
              <a:avLst/>
            </a:prstGeom>
            <a:solidFill>
              <a:srgbClr val="EA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03214FA9-A535-47C4-A07B-7189683955DD}"/>
                </a:ext>
              </a:extLst>
            </p:cNvPr>
            <p:cNvSpPr/>
            <p:nvPr/>
          </p:nvSpPr>
          <p:spPr>
            <a:xfrm>
              <a:off x="8012318" y="5529653"/>
              <a:ext cx="241033" cy="154379"/>
            </a:xfrm>
            <a:prstGeom prst="rect">
              <a:avLst/>
            </a:prstGeom>
            <a:solidFill>
              <a:srgbClr val="C0C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E30B4917-B88B-4C2C-B0A8-C0933CACBC86}"/>
                </a:ext>
              </a:extLst>
            </p:cNvPr>
            <p:cNvSpPr/>
            <p:nvPr/>
          </p:nvSpPr>
          <p:spPr>
            <a:xfrm>
              <a:off x="8012318" y="5744110"/>
              <a:ext cx="241033" cy="1543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10E8BB4C-5807-4F87-BE2B-05C0E915C0CC}"/>
                </a:ext>
              </a:extLst>
            </p:cNvPr>
            <p:cNvSpPr txBox="1"/>
            <p:nvPr/>
          </p:nvSpPr>
          <p:spPr>
            <a:xfrm>
              <a:off x="8253351" y="5036270"/>
              <a:ext cx="1697901" cy="954107"/>
            </a:xfrm>
            <a:prstGeom prst="rect">
              <a:avLst/>
            </a:prstGeom>
            <a:noFill/>
          </p:spPr>
          <p:txBody>
            <a:bodyPr wrap="none" rtlCol="0">
              <a:spAutoFit/>
            </a:bodyPr>
            <a:lstStyle/>
            <a:p>
              <a:r>
                <a:rPr lang="es-ES" sz="1400" dirty="0"/>
                <a:t>Clase </a:t>
              </a:r>
              <a:r>
                <a:rPr lang="es-ES" sz="1400" dirty="0" err="1"/>
                <a:t>Ramp</a:t>
              </a:r>
              <a:r>
                <a:rPr lang="es-ES" sz="1400" dirty="0"/>
                <a:t>-Up</a:t>
              </a:r>
            </a:p>
            <a:p>
              <a:r>
                <a:rPr lang="es-ES" sz="1400" dirty="0"/>
                <a:t>Clase normal</a:t>
              </a:r>
            </a:p>
            <a:p>
              <a:r>
                <a:rPr lang="es-ES" sz="1400" dirty="0"/>
                <a:t>No hay clase</a:t>
              </a:r>
            </a:p>
            <a:p>
              <a:r>
                <a:rPr lang="es-ES" sz="1400" dirty="0"/>
                <a:t>Festivo. No hay clase</a:t>
              </a:r>
            </a:p>
          </p:txBody>
        </p:sp>
      </p:grpSp>
    </p:spTree>
    <p:extLst>
      <p:ext uri="{BB962C8B-B14F-4D97-AF65-F5344CB8AC3E}">
        <p14:creationId xmlns:p14="http://schemas.microsoft.com/office/powerpoint/2010/main" val="81950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138539"/>
            <a:ext cx="10515600" cy="1325563"/>
          </a:xfrm>
        </p:spPr>
        <p:txBody>
          <a:bodyPr/>
          <a:lstStyle/>
          <a:p>
            <a:pPr algn="ctr"/>
            <a:r>
              <a:rPr lang="es-ES" b="1" dirty="0" err="1">
                <a:latin typeface="Century Gothic" panose="020B0502020202020204" pitchFamily="34" charset="0"/>
              </a:rPr>
              <a:t>Ramp</a:t>
            </a:r>
            <a:r>
              <a:rPr lang="es-ES" b="1" dirty="0">
                <a:latin typeface="Century Gothic" panose="020B0502020202020204" pitchFamily="34" charset="0"/>
              </a:rPr>
              <a:t>-Up</a:t>
            </a:r>
          </a:p>
        </p:txBody>
      </p:sp>
      <p:grpSp>
        <p:nvGrpSpPr>
          <p:cNvPr id="29" name="Grupo 28">
            <a:extLst>
              <a:ext uri="{FF2B5EF4-FFF2-40B4-BE49-F238E27FC236}">
                <a16:creationId xmlns:a16="http://schemas.microsoft.com/office/drawing/2014/main" id="{5FA5D9B6-4B5A-4915-BF3C-4F123A72317D}"/>
              </a:ext>
            </a:extLst>
          </p:cNvPr>
          <p:cNvGrpSpPr/>
          <p:nvPr/>
        </p:nvGrpSpPr>
        <p:grpSpPr>
          <a:xfrm>
            <a:off x="1629755" y="3094836"/>
            <a:ext cx="9081987" cy="1336653"/>
            <a:chOff x="1629755" y="1715804"/>
            <a:chExt cx="9081987" cy="917969"/>
          </a:xfrm>
        </p:grpSpPr>
        <p:sp>
          <p:nvSpPr>
            <p:cNvPr id="30" name="Rectángulo: esquinas redondeadas 29">
              <a:extLst>
                <a:ext uri="{FF2B5EF4-FFF2-40B4-BE49-F238E27FC236}">
                  <a16:creationId xmlns:a16="http://schemas.microsoft.com/office/drawing/2014/main" id="{86F14E52-4323-4A53-8A33-ED585FCB45A0}"/>
                </a:ext>
              </a:extLst>
            </p:cNvPr>
            <p:cNvSpPr/>
            <p:nvPr/>
          </p:nvSpPr>
          <p:spPr>
            <a:xfrm>
              <a:off x="1629755" y="1715804"/>
              <a:ext cx="9081987" cy="917969"/>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000" dirty="0">
                  <a:latin typeface="Century Gothic" panose="020B0502020202020204" pitchFamily="34" charset="0"/>
                </a:rPr>
                <a:t>Matemáticas para Data </a:t>
              </a:r>
              <a:r>
                <a:rPr lang="es-ES" sz="2000" dirty="0" err="1">
                  <a:latin typeface="Century Gothic" panose="020B0502020202020204" pitchFamily="34" charset="0"/>
                </a:rPr>
                <a:t>Science</a:t>
              </a:r>
              <a:endParaRPr lang="es-ES" sz="2000" dirty="0">
                <a:latin typeface="Century Gothic" panose="020B0502020202020204" pitchFamily="34" charset="0"/>
              </a:endParaRPr>
            </a:p>
            <a:p>
              <a:endParaRPr lang="es-ES" sz="2000" dirty="0">
                <a:latin typeface="Century Gothic" panose="020B0502020202020204" pitchFamily="34" charset="0"/>
              </a:endParaRPr>
            </a:p>
            <a:p>
              <a:endParaRPr lang="es-ES" sz="2000" dirty="0">
                <a:latin typeface="Century Gothic" panose="020B0502020202020204" pitchFamily="34" charset="0"/>
              </a:endParaRPr>
            </a:p>
            <a:p>
              <a:endParaRPr lang="es-ES" sz="1600" dirty="0">
                <a:latin typeface="Century Gothic" panose="020B0502020202020204" pitchFamily="34" charset="0"/>
              </a:endParaRPr>
            </a:p>
          </p:txBody>
        </p:sp>
        <p:sp>
          <p:nvSpPr>
            <p:cNvPr id="32" name="Rectángulo: esquinas redondeadas 31">
              <a:extLst>
                <a:ext uri="{FF2B5EF4-FFF2-40B4-BE49-F238E27FC236}">
                  <a16:creationId xmlns:a16="http://schemas.microsoft.com/office/drawing/2014/main" id="{A621B5EE-8633-4D5E-A688-AF39058BC9C6}"/>
                </a:ext>
              </a:extLst>
            </p:cNvPr>
            <p:cNvSpPr/>
            <p:nvPr/>
          </p:nvSpPr>
          <p:spPr>
            <a:xfrm>
              <a:off x="1746530" y="2031740"/>
              <a:ext cx="4349470" cy="512653"/>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Probabilidad y Estadística</a:t>
              </a:r>
            </a:p>
          </p:txBody>
        </p:sp>
        <p:sp>
          <p:nvSpPr>
            <p:cNvPr id="47" name="Rectángulo: esquinas redondeadas 46">
              <a:extLst>
                <a:ext uri="{FF2B5EF4-FFF2-40B4-BE49-F238E27FC236}">
                  <a16:creationId xmlns:a16="http://schemas.microsoft.com/office/drawing/2014/main" id="{BD0DAD7B-7255-4105-8C46-57798EC49F39}"/>
                </a:ext>
              </a:extLst>
            </p:cNvPr>
            <p:cNvSpPr/>
            <p:nvPr/>
          </p:nvSpPr>
          <p:spPr>
            <a:xfrm>
              <a:off x="6212775" y="2031740"/>
              <a:ext cx="4349470" cy="512653"/>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Álgebra y Cálculo</a:t>
              </a:r>
            </a:p>
          </p:txBody>
        </p:sp>
      </p:grpSp>
      <p:grpSp>
        <p:nvGrpSpPr>
          <p:cNvPr id="56" name="Grupo 55">
            <a:extLst>
              <a:ext uri="{FF2B5EF4-FFF2-40B4-BE49-F238E27FC236}">
                <a16:creationId xmlns:a16="http://schemas.microsoft.com/office/drawing/2014/main" id="{9B4B8036-A4D8-44FE-8F29-A6A046F9EBC7}"/>
              </a:ext>
            </a:extLst>
          </p:cNvPr>
          <p:cNvGrpSpPr/>
          <p:nvPr/>
        </p:nvGrpSpPr>
        <p:grpSpPr>
          <a:xfrm>
            <a:off x="1629755" y="1464716"/>
            <a:ext cx="9081987" cy="1336653"/>
            <a:chOff x="1629755" y="1715804"/>
            <a:chExt cx="9081987" cy="917969"/>
          </a:xfrm>
        </p:grpSpPr>
        <p:sp>
          <p:nvSpPr>
            <p:cNvPr id="57" name="Rectángulo: esquinas redondeadas 56">
              <a:extLst>
                <a:ext uri="{FF2B5EF4-FFF2-40B4-BE49-F238E27FC236}">
                  <a16:creationId xmlns:a16="http://schemas.microsoft.com/office/drawing/2014/main" id="{AA7D2858-65F4-4B4A-A23A-49734B3C7F2E}"/>
                </a:ext>
              </a:extLst>
            </p:cNvPr>
            <p:cNvSpPr/>
            <p:nvPr/>
          </p:nvSpPr>
          <p:spPr>
            <a:xfrm>
              <a:off x="1629755" y="1715804"/>
              <a:ext cx="9081987" cy="917969"/>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000" dirty="0">
                  <a:latin typeface="Century Gothic" panose="020B0502020202020204" pitchFamily="34" charset="0"/>
                </a:rPr>
                <a:t>Introducción a la programación</a:t>
              </a:r>
            </a:p>
            <a:p>
              <a:endParaRPr lang="es-ES" sz="2000" dirty="0">
                <a:latin typeface="Century Gothic" panose="020B0502020202020204" pitchFamily="34" charset="0"/>
              </a:endParaRPr>
            </a:p>
            <a:p>
              <a:endParaRPr lang="es-ES" sz="2000" dirty="0">
                <a:latin typeface="Century Gothic" panose="020B0502020202020204" pitchFamily="34" charset="0"/>
              </a:endParaRPr>
            </a:p>
            <a:p>
              <a:endParaRPr lang="es-ES" sz="1600" dirty="0">
                <a:latin typeface="Century Gothic" panose="020B0502020202020204" pitchFamily="34" charset="0"/>
              </a:endParaRPr>
            </a:p>
          </p:txBody>
        </p:sp>
        <p:sp>
          <p:nvSpPr>
            <p:cNvPr id="58" name="Rectángulo: esquinas redondeadas 57">
              <a:extLst>
                <a:ext uri="{FF2B5EF4-FFF2-40B4-BE49-F238E27FC236}">
                  <a16:creationId xmlns:a16="http://schemas.microsoft.com/office/drawing/2014/main" id="{1833907B-528E-413F-AAE4-A2275848433A}"/>
                </a:ext>
              </a:extLst>
            </p:cNvPr>
            <p:cNvSpPr/>
            <p:nvPr/>
          </p:nvSpPr>
          <p:spPr>
            <a:xfrm>
              <a:off x="1746530" y="2031740"/>
              <a:ext cx="4349470" cy="512653"/>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Python</a:t>
              </a:r>
            </a:p>
          </p:txBody>
        </p:sp>
      </p:grpSp>
      <p:grpSp>
        <p:nvGrpSpPr>
          <p:cNvPr id="60" name="Grupo 59">
            <a:extLst>
              <a:ext uri="{FF2B5EF4-FFF2-40B4-BE49-F238E27FC236}">
                <a16:creationId xmlns:a16="http://schemas.microsoft.com/office/drawing/2014/main" id="{66C5F424-47CE-4241-8DBE-9AFDA5324996}"/>
              </a:ext>
            </a:extLst>
          </p:cNvPr>
          <p:cNvGrpSpPr/>
          <p:nvPr/>
        </p:nvGrpSpPr>
        <p:grpSpPr>
          <a:xfrm>
            <a:off x="1629755" y="4724957"/>
            <a:ext cx="9081987" cy="1336653"/>
            <a:chOff x="1629755" y="1715804"/>
            <a:chExt cx="9081987" cy="917969"/>
          </a:xfrm>
        </p:grpSpPr>
        <p:sp>
          <p:nvSpPr>
            <p:cNvPr id="61" name="Rectángulo: esquinas redondeadas 60">
              <a:extLst>
                <a:ext uri="{FF2B5EF4-FFF2-40B4-BE49-F238E27FC236}">
                  <a16:creationId xmlns:a16="http://schemas.microsoft.com/office/drawing/2014/main" id="{6923159D-4D24-442C-AB61-C24B86DC1479}"/>
                </a:ext>
              </a:extLst>
            </p:cNvPr>
            <p:cNvSpPr/>
            <p:nvPr/>
          </p:nvSpPr>
          <p:spPr>
            <a:xfrm>
              <a:off x="1629755" y="1715804"/>
              <a:ext cx="9081987" cy="917969"/>
            </a:xfrm>
            <a:prstGeom prst="roundRect">
              <a:avLst/>
            </a:prstGeom>
            <a:solidFill>
              <a:srgbClr val="0068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000" dirty="0" err="1">
                  <a:latin typeface="Century Gothic" panose="020B0502020202020204" pitchFamily="34" charset="0"/>
                </a:rPr>
                <a:t>Toolkit</a:t>
              </a:r>
              <a:r>
                <a:rPr lang="es-ES" sz="2000" dirty="0">
                  <a:latin typeface="Century Gothic" panose="020B0502020202020204" pitchFamily="34" charset="0"/>
                </a:rPr>
                <a:t> Data </a:t>
              </a:r>
              <a:r>
                <a:rPr lang="es-ES" sz="2000" dirty="0" err="1">
                  <a:latin typeface="Century Gothic" panose="020B0502020202020204" pitchFamily="34" charset="0"/>
                </a:rPr>
                <a:t>Science</a:t>
              </a:r>
              <a:endParaRPr lang="es-ES" sz="2000" dirty="0">
                <a:latin typeface="Century Gothic" panose="020B0502020202020204" pitchFamily="34" charset="0"/>
              </a:endParaRPr>
            </a:p>
            <a:p>
              <a:endParaRPr lang="es-ES" sz="2000" dirty="0">
                <a:latin typeface="Century Gothic" panose="020B0502020202020204" pitchFamily="34" charset="0"/>
              </a:endParaRPr>
            </a:p>
            <a:p>
              <a:endParaRPr lang="es-ES" sz="2000" dirty="0">
                <a:latin typeface="Century Gothic" panose="020B0502020202020204" pitchFamily="34" charset="0"/>
              </a:endParaRPr>
            </a:p>
            <a:p>
              <a:endParaRPr lang="es-ES" sz="1600" dirty="0">
                <a:latin typeface="Century Gothic" panose="020B0502020202020204" pitchFamily="34" charset="0"/>
              </a:endParaRPr>
            </a:p>
          </p:txBody>
        </p:sp>
        <p:sp>
          <p:nvSpPr>
            <p:cNvPr id="62" name="Rectángulo: esquinas redondeadas 61">
              <a:extLst>
                <a:ext uri="{FF2B5EF4-FFF2-40B4-BE49-F238E27FC236}">
                  <a16:creationId xmlns:a16="http://schemas.microsoft.com/office/drawing/2014/main" id="{EBE6A694-6A37-49F0-AE17-04F4050B255F}"/>
                </a:ext>
              </a:extLst>
            </p:cNvPr>
            <p:cNvSpPr/>
            <p:nvPr/>
          </p:nvSpPr>
          <p:spPr>
            <a:xfrm>
              <a:off x="1746530" y="2031740"/>
              <a:ext cx="2089200" cy="512653"/>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IDES</a:t>
              </a:r>
            </a:p>
          </p:txBody>
        </p:sp>
        <p:sp>
          <p:nvSpPr>
            <p:cNvPr id="64" name="Rectángulo: esquinas redondeadas 63">
              <a:extLst>
                <a:ext uri="{FF2B5EF4-FFF2-40B4-BE49-F238E27FC236}">
                  <a16:creationId xmlns:a16="http://schemas.microsoft.com/office/drawing/2014/main" id="{6EC72A8C-3551-43D8-8B6D-A0AC688CEEC0}"/>
                </a:ext>
              </a:extLst>
            </p:cNvPr>
            <p:cNvSpPr/>
            <p:nvPr/>
          </p:nvSpPr>
          <p:spPr>
            <a:xfrm>
              <a:off x="4006800" y="2031740"/>
              <a:ext cx="2089200" cy="512653"/>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Anaconda</a:t>
              </a:r>
            </a:p>
          </p:txBody>
        </p:sp>
        <p:sp>
          <p:nvSpPr>
            <p:cNvPr id="65" name="Rectángulo: esquinas redondeadas 64">
              <a:extLst>
                <a:ext uri="{FF2B5EF4-FFF2-40B4-BE49-F238E27FC236}">
                  <a16:creationId xmlns:a16="http://schemas.microsoft.com/office/drawing/2014/main" id="{BC2DA40D-788D-42F9-A90E-58C2E5221EC3}"/>
                </a:ext>
              </a:extLst>
            </p:cNvPr>
            <p:cNvSpPr/>
            <p:nvPr/>
          </p:nvSpPr>
          <p:spPr>
            <a:xfrm>
              <a:off x="6212775" y="2031740"/>
              <a:ext cx="2089200" cy="512653"/>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Century Gothic" panose="020B0502020202020204" pitchFamily="34" charset="0"/>
                </a:rPr>
                <a:t>Databases</a:t>
              </a:r>
              <a:endParaRPr lang="es-ES" sz="2400" dirty="0">
                <a:latin typeface="Century Gothic" panose="020B0502020202020204" pitchFamily="34" charset="0"/>
              </a:endParaRPr>
            </a:p>
          </p:txBody>
        </p:sp>
        <p:sp>
          <p:nvSpPr>
            <p:cNvPr id="66" name="Rectángulo: esquinas redondeadas 65">
              <a:extLst>
                <a:ext uri="{FF2B5EF4-FFF2-40B4-BE49-F238E27FC236}">
                  <a16:creationId xmlns:a16="http://schemas.microsoft.com/office/drawing/2014/main" id="{A9B1EFDE-8018-4CAC-B746-F21680208ECB}"/>
                </a:ext>
              </a:extLst>
            </p:cNvPr>
            <p:cNvSpPr/>
            <p:nvPr/>
          </p:nvSpPr>
          <p:spPr>
            <a:xfrm>
              <a:off x="8473045" y="2031740"/>
              <a:ext cx="2089200" cy="512653"/>
            </a:xfrm>
            <a:prstGeom prst="roundRect">
              <a:avLst/>
            </a:prstGeom>
            <a:solidFill>
              <a:srgbClr val="31C9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Century Gothic" panose="020B0502020202020204" pitchFamily="34" charset="0"/>
                </a:rPr>
                <a:t>GIT</a:t>
              </a:r>
            </a:p>
          </p:txBody>
        </p:sp>
      </p:grpSp>
    </p:spTree>
    <p:extLst>
      <p:ext uri="{BB962C8B-B14F-4D97-AF65-F5344CB8AC3E}">
        <p14:creationId xmlns:p14="http://schemas.microsoft.com/office/powerpoint/2010/main" val="4293655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2ED7A-AF6D-4EFF-89F6-35CEAB752236}"/>
              </a:ext>
            </a:extLst>
          </p:cNvPr>
          <p:cNvSpPr>
            <a:spLocks noGrp="1"/>
          </p:cNvSpPr>
          <p:nvPr>
            <p:ph type="title"/>
          </p:nvPr>
        </p:nvSpPr>
        <p:spPr>
          <a:xfrm>
            <a:off x="838200" y="2382311"/>
            <a:ext cx="10515600" cy="1325563"/>
          </a:xfrm>
        </p:spPr>
        <p:txBody>
          <a:bodyPr/>
          <a:lstStyle/>
          <a:p>
            <a:pPr algn="ctr"/>
            <a:r>
              <a:rPr lang="es-ES" b="1" dirty="0">
                <a:solidFill>
                  <a:schemeClr val="bg1">
                    <a:lumMod val="95000"/>
                  </a:schemeClr>
                </a:solidFill>
                <a:latin typeface="Century Gothic" panose="020B0502020202020204" pitchFamily="34" charset="0"/>
              </a:rPr>
              <a:t>¿PREPARADOS?</a:t>
            </a:r>
          </a:p>
        </p:txBody>
      </p:sp>
      <p:sp>
        <p:nvSpPr>
          <p:cNvPr id="11" name="Arco 10">
            <a:extLst>
              <a:ext uri="{FF2B5EF4-FFF2-40B4-BE49-F238E27FC236}">
                <a16:creationId xmlns:a16="http://schemas.microsoft.com/office/drawing/2014/main" id="{2E3E6AE6-3C57-4AA1-927B-D21C3F86528B}"/>
              </a:ext>
            </a:extLst>
          </p:cNvPr>
          <p:cNvSpPr/>
          <p:nvPr/>
        </p:nvSpPr>
        <p:spPr>
          <a:xfrm rot="8269860">
            <a:off x="3259849" y="199709"/>
            <a:ext cx="5672294" cy="5672294"/>
          </a:xfrm>
          <a:prstGeom prst="arc">
            <a:avLst>
              <a:gd name="adj1" fmla="val 567364"/>
              <a:gd name="adj2" fmla="val 182176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2" name="Arco 21">
            <a:extLst>
              <a:ext uri="{FF2B5EF4-FFF2-40B4-BE49-F238E27FC236}">
                <a16:creationId xmlns:a16="http://schemas.microsoft.com/office/drawing/2014/main" id="{6EBD98A8-1C29-4703-901B-F427F9F2809A}"/>
              </a:ext>
            </a:extLst>
          </p:cNvPr>
          <p:cNvSpPr/>
          <p:nvPr/>
        </p:nvSpPr>
        <p:spPr>
          <a:xfrm rot="8269860">
            <a:off x="3259851" y="181235"/>
            <a:ext cx="5672294" cy="5672294"/>
          </a:xfrm>
          <a:prstGeom prst="arc">
            <a:avLst>
              <a:gd name="adj1" fmla="val 17532733"/>
              <a:gd name="adj2" fmla="val 1965527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3" name="Arco 22">
            <a:extLst>
              <a:ext uri="{FF2B5EF4-FFF2-40B4-BE49-F238E27FC236}">
                <a16:creationId xmlns:a16="http://schemas.microsoft.com/office/drawing/2014/main" id="{7A859404-0B49-444A-9E05-32767075E71F}"/>
              </a:ext>
            </a:extLst>
          </p:cNvPr>
          <p:cNvSpPr/>
          <p:nvPr/>
        </p:nvSpPr>
        <p:spPr>
          <a:xfrm rot="8269860">
            <a:off x="3259850" y="199709"/>
            <a:ext cx="5672294" cy="5672294"/>
          </a:xfrm>
          <a:prstGeom prst="arc">
            <a:avLst>
              <a:gd name="adj1" fmla="val 13634999"/>
              <a:gd name="adj2" fmla="val 15546752"/>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 name="Arco 2">
            <a:extLst>
              <a:ext uri="{FF2B5EF4-FFF2-40B4-BE49-F238E27FC236}">
                <a16:creationId xmlns:a16="http://schemas.microsoft.com/office/drawing/2014/main" id="{14F917E3-F88D-44B5-BB90-137B2DFE444A}"/>
              </a:ext>
            </a:extLst>
          </p:cNvPr>
          <p:cNvSpPr/>
          <p:nvPr/>
        </p:nvSpPr>
        <p:spPr>
          <a:xfrm rot="20957426">
            <a:off x="3259852" y="208946"/>
            <a:ext cx="5672294" cy="5672294"/>
          </a:xfrm>
          <a:prstGeom prst="arc">
            <a:avLst>
              <a:gd name="adj1" fmla="val 19433381"/>
              <a:gd name="adj2" fmla="val 2109759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Arco 4">
            <a:extLst>
              <a:ext uri="{FF2B5EF4-FFF2-40B4-BE49-F238E27FC236}">
                <a16:creationId xmlns:a16="http://schemas.microsoft.com/office/drawing/2014/main" id="{AA5FFDF5-6C7F-4775-A6EB-0E0B95BA9781}"/>
              </a:ext>
            </a:extLst>
          </p:cNvPr>
          <p:cNvSpPr/>
          <p:nvPr/>
        </p:nvSpPr>
        <p:spPr>
          <a:xfrm rot="20957426">
            <a:off x="3259846" y="199709"/>
            <a:ext cx="5672294" cy="5672294"/>
          </a:xfrm>
          <a:prstGeom prst="arc">
            <a:avLst>
              <a:gd name="adj1" fmla="val 12575165"/>
              <a:gd name="adj2" fmla="val 14555748"/>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pic>
        <p:nvPicPr>
          <p:cNvPr id="8" name="Imagen 7">
            <a:extLst>
              <a:ext uri="{FF2B5EF4-FFF2-40B4-BE49-F238E27FC236}">
                <a16:creationId xmlns:a16="http://schemas.microsoft.com/office/drawing/2014/main" id="{C993D1D9-6CFC-4559-B6DB-D8EFB1F07D83}"/>
              </a:ext>
            </a:extLst>
          </p:cNvPr>
          <p:cNvPicPr>
            <a:picLocks noChangeAspect="1"/>
          </p:cNvPicPr>
          <p:nvPr/>
        </p:nvPicPr>
        <p:blipFill>
          <a:blip r:embed="rId2"/>
          <a:stretch>
            <a:fillRect/>
          </a:stretch>
        </p:blipFill>
        <p:spPr>
          <a:xfrm>
            <a:off x="9079677" y="620922"/>
            <a:ext cx="2513381" cy="312030"/>
          </a:xfrm>
          <a:prstGeom prst="rect">
            <a:avLst/>
          </a:prstGeom>
        </p:spPr>
      </p:pic>
    </p:spTree>
    <p:extLst>
      <p:ext uri="{BB962C8B-B14F-4D97-AF65-F5344CB8AC3E}">
        <p14:creationId xmlns:p14="http://schemas.microsoft.com/office/powerpoint/2010/main" val="240055749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laystation Logo 1000*890 transprent Png Free Download - Blue, Symbol, Logo.  - CleanPNG / KissPNG">
            <a:extLst>
              <a:ext uri="{FF2B5EF4-FFF2-40B4-BE49-F238E27FC236}">
                <a16:creationId xmlns:a16="http://schemas.microsoft.com/office/drawing/2014/main" id="{422DE79A-4D5D-4F58-9330-8537220E9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611" y="3987601"/>
            <a:ext cx="2075012" cy="18483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972ED7A-AF6D-4EFF-89F6-35CEAB752236}"/>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¿Quién soy?</a:t>
            </a:r>
          </a:p>
        </p:txBody>
      </p:sp>
      <p:grpSp>
        <p:nvGrpSpPr>
          <p:cNvPr id="3" name="Grupo 2">
            <a:extLst>
              <a:ext uri="{FF2B5EF4-FFF2-40B4-BE49-F238E27FC236}">
                <a16:creationId xmlns:a16="http://schemas.microsoft.com/office/drawing/2014/main" id="{CD58DC8D-D892-4BCE-8533-7F773A06F3C3}"/>
              </a:ext>
            </a:extLst>
          </p:cNvPr>
          <p:cNvGrpSpPr/>
          <p:nvPr/>
        </p:nvGrpSpPr>
        <p:grpSpPr>
          <a:xfrm>
            <a:off x="1463364" y="2671302"/>
            <a:ext cx="5672294" cy="5710153"/>
            <a:chOff x="1463364" y="2671302"/>
            <a:chExt cx="5672294" cy="5710153"/>
          </a:xfrm>
        </p:grpSpPr>
        <p:sp>
          <p:nvSpPr>
            <p:cNvPr id="11" name="Arco 10">
              <a:extLst>
                <a:ext uri="{FF2B5EF4-FFF2-40B4-BE49-F238E27FC236}">
                  <a16:creationId xmlns:a16="http://schemas.microsoft.com/office/drawing/2014/main" id="{2E3E6AE6-3C57-4AA1-927B-D21C3F86528B}"/>
                </a:ext>
              </a:extLst>
            </p:cNvPr>
            <p:cNvSpPr/>
            <p:nvPr/>
          </p:nvSpPr>
          <p:spPr>
            <a:xfrm rot="14918457">
              <a:off x="1463364" y="2709161"/>
              <a:ext cx="5672294" cy="5672294"/>
            </a:xfrm>
            <a:prstGeom prst="arc">
              <a:avLst>
                <a:gd name="adj1" fmla="val 942897"/>
                <a:gd name="adj2" fmla="val 182176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Triángulo isósceles 11">
              <a:extLst>
                <a:ext uri="{FF2B5EF4-FFF2-40B4-BE49-F238E27FC236}">
                  <a16:creationId xmlns:a16="http://schemas.microsoft.com/office/drawing/2014/main" id="{AAD2E927-182F-4E5B-BBFC-3EC1AF6AA5C2}"/>
                </a:ext>
              </a:extLst>
            </p:cNvPr>
            <p:cNvSpPr/>
            <p:nvPr/>
          </p:nvSpPr>
          <p:spPr>
            <a:xfrm rot="15220608">
              <a:off x="3920348" y="2683097"/>
              <a:ext cx="138113" cy="114523"/>
            </a:xfrm>
            <a:prstGeom prst="triangle">
              <a:avLst>
                <a:gd name="adj" fmla="val 454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6" name="Rectángulo 15">
            <a:extLst>
              <a:ext uri="{FF2B5EF4-FFF2-40B4-BE49-F238E27FC236}">
                <a16:creationId xmlns:a16="http://schemas.microsoft.com/office/drawing/2014/main" id="{F61285EB-B16C-4C9E-ACA6-4308CB716C14}"/>
              </a:ext>
            </a:extLst>
          </p:cNvPr>
          <p:cNvSpPr/>
          <p:nvPr/>
        </p:nvSpPr>
        <p:spPr>
          <a:xfrm>
            <a:off x="806907" y="6154142"/>
            <a:ext cx="4352474" cy="369332"/>
          </a:xfrm>
          <a:prstGeom prst="rect">
            <a:avLst/>
          </a:prstGeom>
        </p:spPr>
        <p:txBody>
          <a:bodyPr wrap="none">
            <a:spAutoFit/>
          </a:bodyPr>
          <a:lstStyle/>
          <a:p>
            <a:r>
              <a:rPr lang="es-ES" i="1" dirty="0">
                <a:latin typeface="Century Gothic" panose="020B0502020202020204" pitchFamily="34" charset="0"/>
              </a:rPr>
              <a:t>francisco.canon@thebridgeschool.es</a:t>
            </a:r>
          </a:p>
        </p:txBody>
      </p:sp>
      <p:pic>
        <p:nvPicPr>
          <p:cNvPr id="17" name="Picture 16" descr="LOGO MAIL – CLiK">
            <a:extLst>
              <a:ext uri="{FF2B5EF4-FFF2-40B4-BE49-F238E27FC236}">
                <a16:creationId xmlns:a16="http://schemas.microsoft.com/office/drawing/2014/main" id="{D306B438-B881-45D7-BD20-B4A9107FD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99" y="6092150"/>
            <a:ext cx="467360" cy="46736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id="{B3EFE60E-279F-44D1-8501-1E46BEDDE793}"/>
              </a:ext>
            </a:extLst>
          </p:cNvPr>
          <p:cNvGrpSpPr/>
          <p:nvPr/>
        </p:nvGrpSpPr>
        <p:grpSpPr>
          <a:xfrm rot="18064161">
            <a:off x="4619557" y="3270771"/>
            <a:ext cx="3684455" cy="3709047"/>
            <a:chOff x="1463364" y="2671302"/>
            <a:chExt cx="5672294" cy="5710153"/>
          </a:xfrm>
        </p:grpSpPr>
        <p:sp>
          <p:nvSpPr>
            <p:cNvPr id="21" name="Arco 20">
              <a:extLst>
                <a:ext uri="{FF2B5EF4-FFF2-40B4-BE49-F238E27FC236}">
                  <a16:creationId xmlns:a16="http://schemas.microsoft.com/office/drawing/2014/main" id="{F8D4065B-C931-4F54-984C-62ED0340AFB6}"/>
                </a:ext>
              </a:extLst>
            </p:cNvPr>
            <p:cNvSpPr/>
            <p:nvPr/>
          </p:nvSpPr>
          <p:spPr>
            <a:xfrm rot="14918457">
              <a:off x="1463364" y="2709161"/>
              <a:ext cx="5672294" cy="5672294"/>
            </a:xfrm>
            <a:prstGeom prst="arc">
              <a:avLst>
                <a:gd name="adj1" fmla="val 942897"/>
                <a:gd name="adj2" fmla="val 182176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4" name="Triángulo isósceles 23">
              <a:extLst>
                <a:ext uri="{FF2B5EF4-FFF2-40B4-BE49-F238E27FC236}">
                  <a16:creationId xmlns:a16="http://schemas.microsoft.com/office/drawing/2014/main" id="{62828B1B-D236-4F25-B9E2-CF7BF76521C6}"/>
                </a:ext>
              </a:extLst>
            </p:cNvPr>
            <p:cNvSpPr/>
            <p:nvPr/>
          </p:nvSpPr>
          <p:spPr>
            <a:xfrm rot="15220608">
              <a:off x="3920348" y="2683097"/>
              <a:ext cx="138113" cy="114523"/>
            </a:xfrm>
            <a:prstGeom prst="triangle">
              <a:avLst>
                <a:gd name="adj" fmla="val 454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5" name="Imagen 4">
            <a:extLst>
              <a:ext uri="{FF2B5EF4-FFF2-40B4-BE49-F238E27FC236}">
                <a16:creationId xmlns:a16="http://schemas.microsoft.com/office/drawing/2014/main" id="{21811A1D-0B6C-4050-8409-51CE3C37C30A}"/>
              </a:ext>
            </a:extLst>
          </p:cNvPr>
          <p:cNvPicPr>
            <a:picLocks noChangeAspect="1"/>
          </p:cNvPicPr>
          <p:nvPr/>
        </p:nvPicPr>
        <p:blipFill>
          <a:blip r:embed="rId4"/>
          <a:stretch>
            <a:fillRect/>
          </a:stretch>
        </p:blipFill>
        <p:spPr>
          <a:xfrm flipH="1">
            <a:off x="7053894" y="3856938"/>
            <a:ext cx="223522" cy="451143"/>
          </a:xfrm>
          <a:prstGeom prst="rect">
            <a:avLst/>
          </a:prstGeom>
        </p:spPr>
      </p:pic>
      <p:pic>
        <p:nvPicPr>
          <p:cNvPr id="6" name="Imagen 5">
            <a:extLst>
              <a:ext uri="{FF2B5EF4-FFF2-40B4-BE49-F238E27FC236}">
                <a16:creationId xmlns:a16="http://schemas.microsoft.com/office/drawing/2014/main" id="{3113B66E-554D-48EF-B9E3-85729884F0C0}"/>
              </a:ext>
            </a:extLst>
          </p:cNvPr>
          <p:cNvPicPr>
            <a:picLocks noChangeAspect="1"/>
          </p:cNvPicPr>
          <p:nvPr/>
        </p:nvPicPr>
        <p:blipFill>
          <a:blip r:embed="rId5"/>
          <a:stretch>
            <a:fillRect/>
          </a:stretch>
        </p:blipFill>
        <p:spPr>
          <a:xfrm flipH="1">
            <a:off x="7447565" y="2707409"/>
            <a:ext cx="665762" cy="132174"/>
          </a:xfrm>
          <a:prstGeom prst="rect">
            <a:avLst/>
          </a:prstGeom>
        </p:spPr>
      </p:pic>
      <p:pic>
        <p:nvPicPr>
          <p:cNvPr id="2050" name="Picture 2" descr="Icono de computadora plana - Descargar PNG/SVG transparente">
            <a:extLst>
              <a:ext uri="{FF2B5EF4-FFF2-40B4-BE49-F238E27FC236}">
                <a16:creationId xmlns:a16="http://schemas.microsoft.com/office/drawing/2014/main" id="{300A043A-E54F-4C8B-9372-92B35B44E9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128" y="1994240"/>
            <a:ext cx="1697405" cy="16974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usic Logo Design Online Create a Logo D.J logos - Music Logo Maker Online">
            <a:extLst>
              <a:ext uri="{FF2B5EF4-FFF2-40B4-BE49-F238E27FC236}">
                <a16:creationId xmlns:a16="http://schemas.microsoft.com/office/drawing/2014/main" id="{F50A8BC5-8EB3-47D1-875D-E9382EF42F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19" y="4249481"/>
            <a:ext cx="2122152" cy="17643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útbol sala - Deportes el Campello">
            <a:extLst>
              <a:ext uri="{FF2B5EF4-FFF2-40B4-BE49-F238E27FC236}">
                <a16:creationId xmlns:a16="http://schemas.microsoft.com/office/drawing/2014/main" id="{B9FAECFA-D5DD-448F-95E0-A86D1C400C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5785" y="1700924"/>
            <a:ext cx="1940946" cy="1940946"/>
          </a:xfrm>
          <a:prstGeom prst="rect">
            <a:avLst/>
          </a:prstGeom>
          <a:noFill/>
          <a:extLst>
            <a:ext uri="{909E8E84-426E-40DD-AFC4-6F175D3DCCD1}">
              <a14:hiddenFill xmlns:a14="http://schemas.microsoft.com/office/drawing/2010/main">
                <a:solidFill>
                  <a:srgbClr val="FFFFFF"/>
                </a:solidFill>
              </a14:hiddenFill>
            </a:ext>
          </a:extLst>
        </p:spPr>
      </p:pic>
      <p:sp>
        <p:nvSpPr>
          <p:cNvPr id="19" name="Elipse 18">
            <a:extLst>
              <a:ext uri="{FF2B5EF4-FFF2-40B4-BE49-F238E27FC236}">
                <a16:creationId xmlns:a16="http://schemas.microsoft.com/office/drawing/2014/main" id="{12374A02-0C79-4936-8957-E04BD8B2C7E0}"/>
              </a:ext>
            </a:extLst>
          </p:cNvPr>
          <p:cNvSpPr/>
          <p:nvPr/>
        </p:nvSpPr>
        <p:spPr>
          <a:xfrm>
            <a:off x="4883944" y="1741704"/>
            <a:ext cx="2424112" cy="2424112"/>
          </a:xfrm>
          <a:prstGeom prst="ellipse">
            <a:avLst/>
          </a:prstGeom>
          <a:solidFill>
            <a:srgbClr val="E22B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Picture 2" descr="Editar foto">
            <a:extLst>
              <a:ext uri="{FF2B5EF4-FFF2-40B4-BE49-F238E27FC236}">
                <a16:creationId xmlns:a16="http://schemas.microsoft.com/office/drawing/2014/main" id="{9B3E689C-1B1C-468E-9232-75A5A43B2B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2452" y="1832667"/>
            <a:ext cx="2257425" cy="2257425"/>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91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¿Qué es Data </a:t>
            </a:r>
            <a:r>
              <a:rPr lang="es-ES" b="1" i="1" dirty="0" err="1">
                <a:latin typeface="Century Gothic" panose="020B0502020202020204" pitchFamily="34" charset="0"/>
              </a:rPr>
              <a:t>Science</a:t>
            </a:r>
            <a:r>
              <a:rPr lang="es-ES" b="1" i="1" dirty="0">
                <a:latin typeface="Century Gothic" panose="020B0502020202020204" pitchFamily="34" charset="0"/>
              </a:rPr>
              <a:t>?</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lstStyle/>
          <a:p>
            <a:r>
              <a:rPr lang="es-ES" dirty="0"/>
              <a:t>Ciencia de datos:</a:t>
            </a:r>
          </a:p>
          <a:p>
            <a:pPr lvl="1"/>
            <a:r>
              <a:rPr lang="es-ES" u="sng" dirty="0"/>
              <a:t>Extracción de información a partir de datos para </a:t>
            </a:r>
            <a:r>
              <a:rPr lang="es-ES" b="1" u="sng" dirty="0"/>
              <a:t>obtener conclusiones</a:t>
            </a:r>
          </a:p>
          <a:p>
            <a:endParaRPr lang="es-ES" dirty="0"/>
          </a:p>
          <a:p>
            <a:endParaRPr lang="es-ES" dirty="0"/>
          </a:p>
        </p:txBody>
      </p:sp>
      <p:pic>
        <p:nvPicPr>
          <p:cNvPr id="1026" name="Picture 2" descr="Brain Icon | Noto Emoji Clothing &amp; Objects Iconset | Google">
            <a:extLst>
              <a:ext uri="{FF2B5EF4-FFF2-40B4-BE49-F238E27FC236}">
                <a16:creationId xmlns:a16="http://schemas.microsoft.com/office/drawing/2014/main" id="{7B8BE5B0-C75E-4FA8-9587-EFD0A54CD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140" y="3429000"/>
            <a:ext cx="2549577" cy="2549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es pasos para reunir documentos importantes - ARCHIVOSAGIL">
            <a:extLst>
              <a:ext uri="{FF2B5EF4-FFF2-40B4-BE49-F238E27FC236}">
                <a16:creationId xmlns:a16="http://schemas.microsoft.com/office/drawing/2014/main" id="{1F032E22-5E72-4CA2-8B74-B1069FF3F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160" y="3678210"/>
            <a:ext cx="2327491" cy="2051155"/>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a la derecha 3">
            <a:extLst>
              <a:ext uri="{FF2B5EF4-FFF2-40B4-BE49-F238E27FC236}">
                <a16:creationId xmlns:a16="http://schemas.microsoft.com/office/drawing/2014/main" id="{12BED5DA-9B2D-423C-98DA-024909DC48E0}"/>
              </a:ext>
            </a:extLst>
          </p:cNvPr>
          <p:cNvSpPr/>
          <p:nvPr/>
        </p:nvSpPr>
        <p:spPr>
          <a:xfrm>
            <a:off x="3687580" y="4239093"/>
            <a:ext cx="1133631" cy="929390"/>
          </a:xfrm>
          <a:prstGeom prst="right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 la derecha 9">
            <a:extLst>
              <a:ext uri="{FF2B5EF4-FFF2-40B4-BE49-F238E27FC236}">
                <a16:creationId xmlns:a16="http://schemas.microsoft.com/office/drawing/2014/main" id="{5FF342BF-F685-46B9-A190-67F9CF2E1DF2}"/>
              </a:ext>
            </a:extLst>
          </p:cNvPr>
          <p:cNvSpPr/>
          <p:nvPr/>
        </p:nvSpPr>
        <p:spPr>
          <a:xfrm>
            <a:off x="7796646" y="4239093"/>
            <a:ext cx="1133631" cy="929390"/>
          </a:xfrm>
          <a:prstGeom prst="right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0" name="Picture 6" descr="Atinencias | electronicamep">
            <a:extLst>
              <a:ext uri="{FF2B5EF4-FFF2-40B4-BE49-F238E27FC236}">
                <a16:creationId xmlns:a16="http://schemas.microsoft.com/office/drawing/2014/main" id="{EB24A449-3C76-4433-A970-29795C3EF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206" y="3448346"/>
            <a:ext cx="2114563" cy="254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4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¿Qué es Data </a:t>
            </a:r>
            <a:r>
              <a:rPr lang="es-ES" b="1" i="1" dirty="0" err="1">
                <a:latin typeface="Century Gothic" panose="020B0502020202020204" pitchFamily="34" charset="0"/>
              </a:rPr>
              <a:t>Science</a:t>
            </a:r>
            <a:r>
              <a:rPr lang="es-ES" b="1" i="1" dirty="0">
                <a:latin typeface="Century Gothic" panose="020B0502020202020204" pitchFamily="34" charset="0"/>
              </a:rPr>
              <a:t>?</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lstStyle/>
          <a:p>
            <a:r>
              <a:rPr lang="es-ES" dirty="0"/>
              <a:t>Ciencia de datos:</a:t>
            </a:r>
          </a:p>
          <a:p>
            <a:pPr lvl="1"/>
            <a:r>
              <a:rPr lang="es-ES" dirty="0"/>
              <a:t>Extracción de información a partir de datos para </a:t>
            </a:r>
            <a:r>
              <a:rPr lang="es-ES" b="1" dirty="0"/>
              <a:t>obtener conclusiones</a:t>
            </a:r>
          </a:p>
          <a:p>
            <a:pPr lvl="1"/>
            <a:r>
              <a:rPr lang="es-ES" u="sng" dirty="0"/>
              <a:t>Comunicación de los resultados obtenidos</a:t>
            </a:r>
          </a:p>
          <a:p>
            <a:endParaRPr lang="es-ES" dirty="0"/>
          </a:p>
          <a:p>
            <a:endParaRPr lang="es-ES" dirty="0"/>
          </a:p>
        </p:txBody>
      </p:sp>
      <p:sp>
        <p:nvSpPr>
          <p:cNvPr id="10" name="Flecha: a la derecha 9">
            <a:extLst>
              <a:ext uri="{FF2B5EF4-FFF2-40B4-BE49-F238E27FC236}">
                <a16:creationId xmlns:a16="http://schemas.microsoft.com/office/drawing/2014/main" id="{5FF342BF-F685-46B9-A190-67F9CF2E1DF2}"/>
              </a:ext>
            </a:extLst>
          </p:cNvPr>
          <p:cNvSpPr/>
          <p:nvPr/>
        </p:nvSpPr>
        <p:spPr>
          <a:xfrm>
            <a:off x="5112523" y="4239090"/>
            <a:ext cx="1133631" cy="929390"/>
          </a:xfrm>
          <a:prstGeom prst="right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0" name="Picture 2" descr="7 Tipos de Gráficos que Todo Cientista de Dados Deve Conhecer">
            <a:extLst>
              <a:ext uri="{FF2B5EF4-FFF2-40B4-BE49-F238E27FC236}">
                <a16:creationId xmlns:a16="http://schemas.microsoft.com/office/drawing/2014/main" id="{1F0E5EFD-7D11-4F46-B0A9-B0C51E8B8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520" y="3363500"/>
            <a:ext cx="2680571" cy="26805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Atinencias | electronicamep">
            <a:extLst>
              <a:ext uri="{FF2B5EF4-FFF2-40B4-BE49-F238E27FC236}">
                <a16:creationId xmlns:a16="http://schemas.microsoft.com/office/drawing/2014/main" id="{D3B7C5BB-43AD-437A-820E-8860231D0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595" y="3432736"/>
            <a:ext cx="2114563" cy="254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3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¿Por qué ahora? Evolución IA</a:t>
            </a:r>
            <a:endParaRPr lang="es-ES" b="1" dirty="0">
              <a:latin typeface="Century Gothic" panose="020B0502020202020204" pitchFamily="34" charset="0"/>
            </a:endParaRPr>
          </a:p>
        </p:txBody>
      </p:sp>
      <p:pic>
        <p:nvPicPr>
          <p:cNvPr id="3" name="Imagen 2">
            <a:extLst>
              <a:ext uri="{FF2B5EF4-FFF2-40B4-BE49-F238E27FC236}">
                <a16:creationId xmlns:a16="http://schemas.microsoft.com/office/drawing/2014/main" id="{82B7C8D7-29AD-4C79-9378-BB62A246A2E4}"/>
              </a:ext>
            </a:extLst>
          </p:cNvPr>
          <p:cNvPicPr>
            <a:picLocks noChangeAspect="1"/>
          </p:cNvPicPr>
          <p:nvPr/>
        </p:nvPicPr>
        <p:blipFill rotWithShape="1">
          <a:blip r:embed="rId3"/>
          <a:srcRect l="2437" t="3170" r="2558" b="8766"/>
          <a:stretch/>
        </p:blipFill>
        <p:spPr>
          <a:xfrm>
            <a:off x="878381" y="1825625"/>
            <a:ext cx="7068191" cy="4263118"/>
          </a:xfrm>
          <a:prstGeom prst="rect">
            <a:avLst/>
          </a:prstGeom>
          <a:ln>
            <a:solidFill>
              <a:schemeClr val="tx1"/>
            </a:solidFill>
          </a:ln>
        </p:spPr>
      </p:pic>
      <p:sp>
        <p:nvSpPr>
          <p:cNvPr id="5" name="Marcador de contenido 4">
            <a:extLst>
              <a:ext uri="{FF2B5EF4-FFF2-40B4-BE49-F238E27FC236}">
                <a16:creationId xmlns:a16="http://schemas.microsoft.com/office/drawing/2014/main" id="{088B9098-8EF4-4533-A914-B5FDDAF1DE94}"/>
              </a:ext>
            </a:extLst>
          </p:cNvPr>
          <p:cNvSpPr>
            <a:spLocks noGrp="1"/>
          </p:cNvSpPr>
          <p:nvPr>
            <p:ph idx="1"/>
          </p:nvPr>
        </p:nvSpPr>
        <p:spPr>
          <a:xfrm>
            <a:off x="8133328" y="1825625"/>
            <a:ext cx="3220472" cy="4351338"/>
          </a:xfrm>
        </p:spPr>
        <p:txBody>
          <a:bodyPr>
            <a:normAutofit/>
          </a:bodyPr>
          <a:lstStyle/>
          <a:p>
            <a:r>
              <a:rPr lang="es-ES" dirty="0"/>
              <a:t>Computadoras electrónicas digitales WWII</a:t>
            </a:r>
          </a:p>
          <a:p>
            <a:pPr lvl="1"/>
            <a:r>
              <a:rPr lang="es-ES" dirty="0"/>
              <a:t>Resolución genérica</a:t>
            </a:r>
          </a:p>
          <a:p>
            <a:r>
              <a:rPr lang="es-ES" dirty="0">
                <a:sym typeface="Wingdings" panose="05000000000000000000" pitchFamily="2" charset="2"/>
              </a:rPr>
              <a:t>Conocimiento humano basado en experiencia</a:t>
            </a:r>
          </a:p>
          <a:p>
            <a:r>
              <a:rPr lang="es-ES" dirty="0">
                <a:sym typeface="Wingdings" panose="05000000000000000000" pitchFamily="2" charset="2"/>
              </a:rPr>
              <a:t>Conocimiento basado en datos</a:t>
            </a:r>
          </a:p>
          <a:p>
            <a:endParaRPr lang="es-ES" dirty="0">
              <a:sym typeface="Wingdings" panose="05000000000000000000" pitchFamily="2" charset="2"/>
            </a:endParaRPr>
          </a:p>
          <a:p>
            <a:endParaRPr lang="es-ES" dirty="0"/>
          </a:p>
          <a:p>
            <a:pPr lvl="1"/>
            <a:endParaRPr lang="es-ES" dirty="0"/>
          </a:p>
        </p:txBody>
      </p:sp>
      <p:sp>
        <p:nvSpPr>
          <p:cNvPr id="6" name="Rectángulo 5">
            <a:extLst>
              <a:ext uri="{FF2B5EF4-FFF2-40B4-BE49-F238E27FC236}">
                <a16:creationId xmlns:a16="http://schemas.microsoft.com/office/drawing/2014/main" id="{DBA26596-1C1E-4C50-97A0-F9B773A4CDEA}"/>
              </a:ext>
            </a:extLst>
          </p:cNvPr>
          <p:cNvSpPr/>
          <p:nvPr/>
        </p:nvSpPr>
        <p:spPr>
          <a:xfrm>
            <a:off x="806907" y="6154142"/>
            <a:ext cx="5554726" cy="369332"/>
          </a:xfrm>
          <a:prstGeom prst="rect">
            <a:avLst/>
          </a:prstGeom>
        </p:spPr>
        <p:txBody>
          <a:bodyPr wrap="none">
            <a:spAutoFit/>
          </a:bodyPr>
          <a:lstStyle/>
          <a:p>
            <a:r>
              <a:rPr lang="es-ES" i="1" dirty="0">
                <a:latin typeface="Century Gothic" panose="020B0502020202020204" pitchFamily="34" charset="0"/>
                <a:hlinkClick r:id="rId4"/>
              </a:rPr>
              <a:t>https://www.technologystories.org/ai-evolution/</a:t>
            </a:r>
            <a:endParaRPr lang="es-ES" i="1" dirty="0">
              <a:latin typeface="Century Gothic" panose="020B0502020202020204" pitchFamily="34" charset="0"/>
            </a:endParaRPr>
          </a:p>
        </p:txBody>
      </p:sp>
    </p:spTree>
    <p:extLst>
      <p:ext uri="{BB962C8B-B14F-4D97-AF65-F5344CB8AC3E}">
        <p14:creationId xmlns:p14="http://schemas.microsoft.com/office/powerpoint/2010/main" val="369216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Evolución tecnología</a:t>
            </a:r>
            <a:endParaRPr lang="es-ES" b="1" dirty="0">
              <a:latin typeface="Century Gothic" panose="020B0502020202020204" pitchFamily="34" charset="0"/>
            </a:endParaRPr>
          </a:p>
        </p:txBody>
      </p:sp>
      <p:pic>
        <p:nvPicPr>
          <p:cNvPr id="12" name="Imagen 11">
            <a:extLst>
              <a:ext uri="{FF2B5EF4-FFF2-40B4-BE49-F238E27FC236}">
                <a16:creationId xmlns:a16="http://schemas.microsoft.com/office/drawing/2014/main" id="{8E26935B-FDFE-4A88-961D-08EC82FCE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9"/>
            <a:ext cx="5665842" cy="4033220"/>
          </a:xfrm>
          <a:prstGeom prst="rect">
            <a:avLst/>
          </a:prstGeom>
          <a:ln>
            <a:solidFill>
              <a:schemeClr val="tx1"/>
            </a:solidFill>
          </a:ln>
        </p:spPr>
      </p:pic>
      <p:pic>
        <p:nvPicPr>
          <p:cNvPr id="1026" name="Picture 2">
            <a:extLst>
              <a:ext uri="{FF2B5EF4-FFF2-40B4-BE49-F238E27FC236}">
                <a16:creationId xmlns:a16="http://schemas.microsoft.com/office/drawing/2014/main" id="{4A853724-3A33-4446-8E41-408D443A7C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83" r="5628" b="4627"/>
          <a:stretch/>
        </p:blipFill>
        <p:spPr bwMode="auto">
          <a:xfrm>
            <a:off x="6666682" y="1690688"/>
            <a:ext cx="4687118" cy="40332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0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Evolución de los datos</a:t>
            </a:r>
          </a:p>
        </p:txBody>
      </p:sp>
      <p:grpSp>
        <p:nvGrpSpPr>
          <p:cNvPr id="2" name="Grupo 1">
            <a:extLst>
              <a:ext uri="{FF2B5EF4-FFF2-40B4-BE49-F238E27FC236}">
                <a16:creationId xmlns:a16="http://schemas.microsoft.com/office/drawing/2014/main" id="{32EDA356-4B80-4158-BCC9-940B325259A3}"/>
              </a:ext>
            </a:extLst>
          </p:cNvPr>
          <p:cNvGrpSpPr/>
          <p:nvPr/>
        </p:nvGrpSpPr>
        <p:grpSpPr>
          <a:xfrm>
            <a:off x="838200" y="1458690"/>
            <a:ext cx="6631944" cy="4829684"/>
            <a:chOff x="2469265" y="1458690"/>
            <a:chExt cx="7253470" cy="4829684"/>
          </a:xfrm>
        </p:grpSpPr>
        <p:pic>
          <p:nvPicPr>
            <p:cNvPr id="3074" name="Picture 2" descr="The size of the datasphere will grow to over 160 zettbytes by 2025">
              <a:extLst>
                <a:ext uri="{FF2B5EF4-FFF2-40B4-BE49-F238E27FC236}">
                  <a16:creationId xmlns:a16="http://schemas.microsoft.com/office/drawing/2014/main" id="{70C73333-4D2B-4740-9D3A-B2CF248E6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265" y="1458690"/>
              <a:ext cx="7253470" cy="482968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cto de flecha 5">
              <a:extLst>
                <a:ext uri="{FF2B5EF4-FFF2-40B4-BE49-F238E27FC236}">
                  <a16:creationId xmlns:a16="http://schemas.microsoft.com/office/drawing/2014/main" id="{061EFAD9-D91D-4313-AA2A-82DCC13D7CB9}"/>
                </a:ext>
              </a:extLst>
            </p:cNvPr>
            <p:cNvCxnSpPr>
              <a:cxnSpLocks/>
            </p:cNvCxnSpPr>
            <p:nvPr/>
          </p:nvCxnSpPr>
          <p:spPr>
            <a:xfrm flipV="1">
              <a:off x="7439215" y="4514851"/>
              <a:ext cx="0" cy="1377949"/>
            </a:xfrm>
            <a:prstGeom prst="straightConnector1">
              <a:avLst/>
            </a:prstGeom>
            <a:ln>
              <a:tailEnd type="none"/>
            </a:ln>
          </p:spPr>
          <p:style>
            <a:lnRef idx="1">
              <a:schemeClr val="accent2"/>
            </a:lnRef>
            <a:fillRef idx="0">
              <a:schemeClr val="accent2"/>
            </a:fillRef>
            <a:effectRef idx="0">
              <a:schemeClr val="accent2"/>
            </a:effectRef>
            <a:fontRef idx="minor">
              <a:schemeClr val="tx1"/>
            </a:fontRef>
          </p:style>
        </p:cxnSp>
        <p:sp>
          <p:nvSpPr>
            <p:cNvPr id="16" name="CuadroTexto 15">
              <a:extLst>
                <a:ext uri="{FF2B5EF4-FFF2-40B4-BE49-F238E27FC236}">
                  <a16:creationId xmlns:a16="http://schemas.microsoft.com/office/drawing/2014/main" id="{DB33CAAC-53C6-414D-91E0-74EEF0F9DA70}"/>
                </a:ext>
              </a:extLst>
            </p:cNvPr>
            <p:cNvSpPr txBox="1"/>
            <p:nvPr/>
          </p:nvSpPr>
          <p:spPr>
            <a:xfrm>
              <a:off x="4822664" y="4293513"/>
              <a:ext cx="2067394" cy="442674"/>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sz="2000" b="1" dirty="0">
                  <a:solidFill>
                    <a:srgbClr val="E22B23"/>
                  </a:solidFill>
                </a:rPr>
                <a:t>HOY: &gt; 50 ZB</a:t>
              </a:r>
            </a:p>
          </p:txBody>
        </p:sp>
        <p:cxnSp>
          <p:nvCxnSpPr>
            <p:cNvPr id="22" name="Conector recto de flecha 21">
              <a:extLst>
                <a:ext uri="{FF2B5EF4-FFF2-40B4-BE49-F238E27FC236}">
                  <a16:creationId xmlns:a16="http://schemas.microsoft.com/office/drawing/2014/main" id="{6A613DDF-6A45-4984-84DF-D83917404F93}"/>
                </a:ext>
              </a:extLst>
            </p:cNvPr>
            <p:cNvCxnSpPr>
              <a:cxnSpLocks/>
              <a:stCxn id="16" idx="3"/>
            </p:cNvCxnSpPr>
            <p:nvPr/>
          </p:nvCxnSpPr>
          <p:spPr>
            <a:xfrm>
              <a:off x="6890058" y="4514850"/>
              <a:ext cx="54879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1" name="Rectángulo 10">
            <a:extLst>
              <a:ext uri="{FF2B5EF4-FFF2-40B4-BE49-F238E27FC236}">
                <a16:creationId xmlns:a16="http://schemas.microsoft.com/office/drawing/2014/main" id="{976F7280-A7B8-4AD2-A23A-A46DE09E4F86}"/>
              </a:ext>
            </a:extLst>
          </p:cNvPr>
          <p:cNvSpPr/>
          <p:nvPr/>
        </p:nvSpPr>
        <p:spPr>
          <a:xfrm>
            <a:off x="806907" y="6154142"/>
            <a:ext cx="6631944" cy="369332"/>
          </a:xfrm>
          <a:prstGeom prst="rect">
            <a:avLst/>
          </a:prstGeom>
        </p:spPr>
        <p:txBody>
          <a:bodyPr wrap="none">
            <a:spAutoFit/>
          </a:bodyPr>
          <a:lstStyle/>
          <a:p>
            <a:r>
              <a:rPr lang="es-ES" i="1" dirty="0">
                <a:latin typeface="Century Gothic" panose="020B0502020202020204" pitchFamily="34" charset="0"/>
                <a:hlinkClick r:id="rId4"/>
              </a:rPr>
              <a:t>https://miro.medium.com/max/700/0*V4m75jMk49kW2prT</a:t>
            </a:r>
            <a:endParaRPr lang="es-ES" i="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A842FB98-987F-4F88-BB92-703023FF888E}"/>
              </a:ext>
            </a:extLst>
          </p:cNvPr>
          <p:cNvSpPr>
            <a:spLocks noGrp="1"/>
          </p:cNvSpPr>
          <p:nvPr>
            <p:ph idx="1"/>
          </p:nvPr>
        </p:nvSpPr>
        <p:spPr>
          <a:xfrm>
            <a:off x="7311813" y="1825625"/>
            <a:ext cx="4183497" cy="4351338"/>
          </a:xfrm>
        </p:spPr>
        <p:txBody>
          <a:bodyPr>
            <a:normAutofit/>
          </a:bodyPr>
          <a:lstStyle/>
          <a:p>
            <a:r>
              <a:rPr lang="es-ES" sz="2400" dirty="0"/>
              <a:t>1 ZB = 10</a:t>
            </a:r>
            <a:r>
              <a:rPr lang="es-ES" sz="2400" baseline="30000" dirty="0"/>
              <a:t>12</a:t>
            </a:r>
            <a:r>
              <a:rPr lang="es-ES" sz="2400" dirty="0"/>
              <a:t> GB</a:t>
            </a:r>
          </a:p>
          <a:p>
            <a:endParaRPr lang="es-ES" sz="2400" dirty="0"/>
          </a:p>
          <a:p>
            <a:r>
              <a:rPr lang="es-ES" sz="2400" dirty="0"/>
              <a:t>Mark Liberman estimó que </a:t>
            </a:r>
            <a:r>
              <a:rPr lang="es-ES" sz="2400" b="1" dirty="0"/>
              <a:t>todas las palabras habladas </a:t>
            </a:r>
            <a:r>
              <a:rPr lang="es-ES" sz="2400" dirty="0"/>
              <a:t>por la humanidad podrían ser guardadas en </a:t>
            </a:r>
            <a:r>
              <a:rPr lang="es-ES" sz="2400" b="1" dirty="0"/>
              <a:t>43 ZB</a:t>
            </a:r>
          </a:p>
          <a:p>
            <a:endParaRPr lang="es-ES" dirty="0"/>
          </a:p>
          <a:p>
            <a:r>
              <a:rPr lang="es-ES" sz="2400" dirty="0"/>
              <a:t>50 ZB equivaldrían a más de  </a:t>
            </a:r>
            <a:r>
              <a:rPr lang="es-ES" sz="2400" b="1" dirty="0"/>
              <a:t>317 097 años </a:t>
            </a:r>
            <a:r>
              <a:rPr lang="es-ES" sz="2400" dirty="0"/>
              <a:t>de reproducción continua de contenido en Netflix</a:t>
            </a:r>
          </a:p>
          <a:p>
            <a:endParaRPr lang="es-ES" dirty="0"/>
          </a:p>
          <a:p>
            <a:endParaRPr lang="es-ES" dirty="0"/>
          </a:p>
        </p:txBody>
      </p:sp>
    </p:spTree>
    <p:extLst>
      <p:ext uri="{BB962C8B-B14F-4D97-AF65-F5344CB8AC3E}">
        <p14:creationId xmlns:p14="http://schemas.microsoft.com/office/powerpoint/2010/main" val="200278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Data </a:t>
            </a:r>
            <a:r>
              <a:rPr lang="es-ES" b="1" i="1" dirty="0" err="1">
                <a:latin typeface="Century Gothic" panose="020B0502020202020204" pitchFamily="34" charset="0"/>
              </a:rPr>
              <a:t>Science</a:t>
            </a:r>
            <a:r>
              <a:rPr lang="es-ES" b="1" i="1" dirty="0">
                <a:latin typeface="Century Gothic" panose="020B0502020202020204" pitchFamily="34" charset="0"/>
              </a:rPr>
              <a:t> != Big Data</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lstStyle/>
          <a:p>
            <a:r>
              <a:rPr lang="es-ES" dirty="0"/>
              <a:t>Data </a:t>
            </a:r>
            <a:r>
              <a:rPr lang="es-ES" dirty="0" err="1"/>
              <a:t>Science</a:t>
            </a:r>
            <a:r>
              <a:rPr lang="es-ES" dirty="0"/>
              <a:t>:</a:t>
            </a:r>
          </a:p>
          <a:p>
            <a:pPr lvl="1"/>
            <a:r>
              <a:rPr lang="es-ES" dirty="0"/>
              <a:t>Disciplina basada en el procesamiento de datos para ofrecer respuestas</a:t>
            </a:r>
          </a:p>
          <a:p>
            <a:pPr lvl="1"/>
            <a:endParaRPr lang="es-ES" dirty="0"/>
          </a:p>
          <a:p>
            <a:r>
              <a:rPr lang="es-ES" dirty="0"/>
              <a:t>Big Data:</a:t>
            </a:r>
          </a:p>
          <a:p>
            <a:pPr lvl="1"/>
            <a:r>
              <a:rPr lang="es-ES" dirty="0"/>
              <a:t>Tecnologías para trabajar con grandes volúmenes de datos</a:t>
            </a:r>
          </a:p>
          <a:p>
            <a:pPr lvl="1"/>
            <a:endParaRPr lang="es-ES" dirty="0"/>
          </a:p>
          <a:p>
            <a:r>
              <a:rPr lang="es-ES" dirty="0"/>
              <a:t>Big Data mejora las respuestas obtenidas por Data </a:t>
            </a:r>
            <a:r>
              <a:rPr lang="es-ES" dirty="0" err="1"/>
              <a:t>Science</a:t>
            </a:r>
            <a:r>
              <a:rPr lang="es-ES" dirty="0"/>
              <a:t>, ya que a mayor número de datos, más información y mejores conclusiones</a:t>
            </a:r>
          </a:p>
          <a:p>
            <a:endParaRPr lang="es-ES" dirty="0"/>
          </a:p>
          <a:p>
            <a:endParaRPr lang="es-ES" dirty="0"/>
          </a:p>
        </p:txBody>
      </p:sp>
    </p:spTree>
    <p:extLst>
      <p:ext uri="{BB962C8B-B14F-4D97-AF65-F5344CB8AC3E}">
        <p14:creationId xmlns:p14="http://schemas.microsoft.com/office/powerpoint/2010/main" val="652814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1788</Words>
  <Application>Microsoft Office PowerPoint</Application>
  <PresentationFormat>Panorámica</PresentationFormat>
  <Paragraphs>252</Paragraphs>
  <Slides>28</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Calibri Light</vt:lpstr>
      <vt:lpstr>Cambria</vt:lpstr>
      <vt:lpstr>Century Gothic</vt:lpstr>
      <vt:lpstr>Wingdings</vt:lpstr>
      <vt:lpstr>Tema de Office</vt:lpstr>
      <vt:lpstr>Data Science Part Time</vt:lpstr>
      <vt:lpstr>¿Quién soy?</vt:lpstr>
      <vt:lpstr>¿Quién soy?</vt:lpstr>
      <vt:lpstr>¿Qué es Data Science?</vt:lpstr>
      <vt:lpstr>¿Qué es Data Science?</vt:lpstr>
      <vt:lpstr>¿Por qué ahora? Evolución IA</vt:lpstr>
      <vt:lpstr>Evolución tecnología</vt:lpstr>
      <vt:lpstr>Evolución de los datos</vt:lpstr>
      <vt:lpstr>Data Science != Big Data</vt:lpstr>
      <vt:lpstr>¿Qué es un Data Scientist?</vt:lpstr>
      <vt:lpstr>¿Qué es un Data Scientist?</vt:lpstr>
      <vt:lpstr>¿Qué es un Data Scientist?</vt:lpstr>
      <vt:lpstr>¿Qué hace un Data Scientist?</vt:lpstr>
      <vt:lpstr>Roles de un Data Scientist</vt:lpstr>
      <vt:lpstr>Gran demanda en el mercado</vt:lpstr>
      <vt:lpstr>Banca</vt:lpstr>
      <vt:lpstr>Salud</vt:lpstr>
      <vt:lpstr>Biología</vt:lpstr>
      <vt:lpstr>Business</vt:lpstr>
      <vt:lpstr>Automoción</vt:lpstr>
      <vt:lpstr>Presentación de PowerPoint</vt:lpstr>
      <vt:lpstr>Lenguaje de programación</vt:lpstr>
      <vt:lpstr>Presentación de PowerPoint</vt:lpstr>
      <vt:lpstr>Estructura del curso</vt:lpstr>
      <vt:lpstr>Evaluación</vt:lpstr>
      <vt:lpstr>Cronograma del curso</vt:lpstr>
      <vt:lpstr>Ramp-Up</vt:lpstr>
      <vt:lpstr>¿PREPARADOS?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Part Time</dc:title>
  <dc:creator>CAÑON CORRAL FRANCISCO YAGO</dc:creator>
  <cp:lastModifiedBy>TheBridge</cp:lastModifiedBy>
  <cp:revision>24</cp:revision>
  <dcterms:created xsi:type="dcterms:W3CDTF">2020-09-11T12:45:28Z</dcterms:created>
  <dcterms:modified xsi:type="dcterms:W3CDTF">2020-09-15T15:59:00Z</dcterms:modified>
</cp:coreProperties>
</file>