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64" r:id="rId3"/>
    <p:sldId id="269" r:id="rId4"/>
    <p:sldId id="290" r:id="rId5"/>
    <p:sldId id="291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97BF"/>
    <a:srgbClr val="E22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9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41A119-021E-4F85-9E44-47650DC4ACE3}" type="datetimeFigureOut">
              <a:rPr lang="es-ES" smtClean="0"/>
              <a:t>15/09/2020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ED7A2-3C4E-43F3-AF98-E598F0A3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2823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Como he dicho, actualmente trabajo como data </a:t>
            </a:r>
            <a:r>
              <a:rPr lang="es-ES" dirty="0" err="1"/>
              <a:t>scientist</a:t>
            </a:r>
            <a:r>
              <a:rPr lang="es-ES" dirty="0"/>
              <a:t> en Santander Tecnología, pero… ¿Qué es el Data </a:t>
            </a:r>
            <a:r>
              <a:rPr lang="es-ES" dirty="0" err="1"/>
              <a:t>Science</a:t>
            </a:r>
            <a:r>
              <a:rPr lang="es-ES" dirty="0"/>
              <a:t>?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ED7A2-3C4E-43F3-AF98-E598F0A3AD74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9936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Como he dicho, actualmente trabajo como data </a:t>
            </a:r>
            <a:r>
              <a:rPr lang="es-ES" dirty="0" err="1"/>
              <a:t>scientist</a:t>
            </a:r>
            <a:r>
              <a:rPr lang="es-ES" dirty="0"/>
              <a:t> en Santander Tecnología, pero… ¿Qué es el Data </a:t>
            </a:r>
            <a:r>
              <a:rPr lang="es-ES" dirty="0" err="1"/>
              <a:t>Science</a:t>
            </a:r>
            <a:r>
              <a:rPr lang="es-ES" dirty="0"/>
              <a:t>?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ED7A2-3C4E-43F3-AF98-E598F0A3AD74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3408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Como he dicho, actualmente trabajo como data </a:t>
            </a:r>
            <a:r>
              <a:rPr lang="es-ES" dirty="0" err="1"/>
              <a:t>scientist</a:t>
            </a:r>
            <a:r>
              <a:rPr lang="es-ES" dirty="0"/>
              <a:t> en Santander Tecnología, pero… ¿Qué es el Data </a:t>
            </a:r>
            <a:r>
              <a:rPr lang="es-ES" dirty="0" err="1"/>
              <a:t>Science</a:t>
            </a:r>
            <a:r>
              <a:rPr lang="es-ES" dirty="0"/>
              <a:t>?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ED7A2-3C4E-43F3-AF98-E598F0A3AD74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5125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Como he dicho, actualmente trabajo como data </a:t>
            </a:r>
            <a:r>
              <a:rPr lang="es-ES" dirty="0" err="1"/>
              <a:t>scientist</a:t>
            </a:r>
            <a:r>
              <a:rPr lang="es-ES" dirty="0"/>
              <a:t> en Santander Tecnología, pero… ¿Qué es el Data </a:t>
            </a:r>
            <a:r>
              <a:rPr lang="es-ES" dirty="0" err="1"/>
              <a:t>Science</a:t>
            </a:r>
            <a:r>
              <a:rPr lang="es-ES" dirty="0"/>
              <a:t>?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ED7A2-3C4E-43F3-AF98-E598F0A3AD74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0659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99A15-0316-4021-89EE-54045C8B8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864D29-5E10-4021-BD68-BD1CB67B3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C4D35E-C6E4-441F-BA31-FBA894F4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E513-E443-47D8-A2A6-B157B035540A}" type="datetimeFigureOut">
              <a:rPr lang="es-ES" smtClean="0"/>
              <a:t>15/09/2020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F3AEC0-3A28-4318-9834-9427A62EF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C0131F-9CD9-4540-90FE-FF94430A2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73DC-D271-4E14-A709-7E09628BE2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1894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D4F22-7A73-4948-9BC5-F756FB5ED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957FC99-A28A-45D9-8314-ACFE3763A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679822-3170-445A-89EC-C8F36223B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E513-E443-47D8-A2A6-B157B035540A}" type="datetimeFigureOut">
              <a:rPr lang="es-ES" smtClean="0"/>
              <a:t>15/09/2020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F94ED5-86E1-49BB-BDE9-177281A91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81806C-43A8-4DFB-9612-60B9A5E20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73DC-D271-4E14-A709-7E09628BE2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6585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DBD1304-B365-46FA-BE85-54577FE5B1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D42666F-04B3-434C-9916-19E65F0C8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D64CD3-9550-4314-88E6-45B34E698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E513-E443-47D8-A2A6-B157B035540A}" type="datetimeFigureOut">
              <a:rPr lang="es-ES" smtClean="0"/>
              <a:t>15/09/2020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E778C3-E9F6-43A7-86C4-3D52BA39C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A06163-27D0-4905-A448-4278AFB19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73DC-D271-4E14-A709-7E09628BE2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7171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92ED0D-EE7C-4F9E-81F6-CCF7045B0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2C4EB5-8A6E-4AE7-8BBA-D59846578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844436-DB8E-4E7A-BF7E-D6D5FE771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E513-E443-47D8-A2A6-B157B035540A}" type="datetimeFigureOut">
              <a:rPr lang="es-ES" smtClean="0"/>
              <a:t>15/09/2020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1DE708-C0B3-4D24-9A3C-5D1E17367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CEFF36-89EA-48E3-94E6-7D8DBDAF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73DC-D271-4E14-A709-7E09628BE2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21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E808BE-FE02-4BB3-9D92-0395AA6CC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7A7284-6589-4F5B-88AF-0A60337A9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78EE01-2DBF-48DC-B96F-9E6CDD053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E513-E443-47D8-A2A6-B157B035540A}" type="datetimeFigureOut">
              <a:rPr lang="es-ES" smtClean="0"/>
              <a:t>15/09/2020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E930E8-F6A3-4B72-BD91-3BFDE4FD1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B74976-00AD-435F-A3B4-9551E3CD9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73DC-D271-4E14-A709-7E09628BE2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3777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6FB5E6-96D6-42BA-ACEA-BD7CD644D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0774AE-3229-48D0-8BE8-6094B9FC13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8E0DFC5-E238-4F4A-88E0-0816D01C2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BE5831-0B2E-4285-8D48-48E519D69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E513-E443-47D8-A2A6-B157B035540A}" type="datetimeFigureOut">
              <a:rPr lang="es-ES" smtClean="0"/>
              <a:t>15/09/2020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9AF3C2-B731-417B-B112-0C3DEDDB4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7C21C2-37E2-466B-9823-F0BE845F6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73DC-D271-4E14-A709-7E09628BE2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808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F83A1C-E332-4662-998E-3CDB6F49F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8B7D5A-5FCE-41DC-BAF5-17DD35074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43557D-7202-4BFE-9E17-1B05FB3E6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59A913B-A2FD-4410-984F-9EFA86D2DD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63F3EC6-2F14-4941-ACD9-2816C2627B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1752D36-A5A7-442D-AD82-695735EA9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E513-E443-47D8-A2A6-B157B035540A}" type="datetimeFigureOut">
              <a:rPr lang="es-ES" smtClean="0"/>
              <a:t>15/09/2020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42AB42-0B05-43F0-ABC4-DB9F965D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166FD25-42C3-4A3B-B141-D0A72264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73DC-D271-4E14-A709-7E09628BE2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1269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39343-B27E-46D5-9ED7-3002EA4C0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BAE9552-0423-460E-9E24-02840B48A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E513-E443-47D8-A2A6-B157B035540A}" type="datetimeFigureOut">
              <a:rPr lang="es-ES" smtClean="0"/>
              <a:t>15/09/2020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4AE83F8-8376-4270-9227-3836AEF62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2934DA7-D5C5-4E0A-B949-DAE521170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73DC-D271-4E14-A709-7E09628BE2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2527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3AC2746-ABF9-44AB-996A-A658EE0E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E513-E443-47D8-A2A6-B157B035540A}" type="datetimeFigureOut">
              <a:rPr lang="es-ES" smtClean="0"/>
              <a:t>15/09/2020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0CFD84-081D-4D6D-8088-3CE7AA0CE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9D77C6D-7F57-4A05-9182-867476884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73DC-D271-4E14-A709-7E09628BE2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3039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995E6B-D47B-4532-A9F1-18541E914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57F26F-C467-4087-B2A8-2B96B825B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A7F9E71-D060-4EC1-8B35-A0DFA24FC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A9202E-7330-4BFD-87E4-E150A0AD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E513-E443-47D8-A2A6-B157B035540A}" type="datetimeFigureOut">
              <a:rPr lang="es-ES" smtClean="0"/>
              <a:t>15/09/2020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FAB063B-678E-46F0-B857-F2DF3ECC7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96F57-432C-40B4-9C87-B4306AC03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73DC-D271-4E14-A709-7E09628BE2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2192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7547D-59C4-4E65-B9E0-02B02F246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72EADD2-22D3-4343-BB08-6DBC4B70FD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A249858-1F54-4F3C-A39A-ECB300BBF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A3DC39-4BC3-40D2-9BFC-2C7D0BE79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E513-E443-47D8-A2A6-B157B035540A}" type="datetimeFigureOut">
              <a:rPr lang="es-ES" smtClean="0"/>
              <a:t>15/09/2020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ED672DA-F418-4F27-9270-48DD9C95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65E4B6-E887-4012-8318-FEAA8BC03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73DC-D271-4E14-A709-7E09628BE2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276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9273719-558A-4930-B985-CE69E2C8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A71616-A0D1-4AD6-BACC-315CFB345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679FD3-CE96-4E0E-A288-26DB83EC7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BE513-E443-47D8-A2A6-B157B035540A}" type="datetimeFigureOut">
              <a:rPr lang="es-ES" smtClean="0"/>
              <a:t>15/09/2020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15DCF9-303A-42E4-8EF4-C7C91B7CE4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62D512-40DB-4ABA-87B3-832958DC1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D73DC-D271-4E14-A709-7E09628BE2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752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rgbClr val="00B050"/>
            </a:gs>
            <a:gs pos="64000">
              <a:schemeClr val="tx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lan de Marketing: ¿cómo hacer uno para tu empresa?">
            <a:extLst>
              <a:ext uri="{FF2B5EF4-FFF2-40B4-BE49-F238E27FC236}">
                <a16:creationId xmlns:a16="http://schemas.microsoft.com/office/drawing/2014/main" id="{1CAC3F10-2F63-472E-A75F-6466D1B08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DD85BAEB-7894-4631-9645-6E80887C0D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rgbClr val="6D97BF">
                  <a:alpha val="0"/>
                </a:srgbClr>
              </a:gs>
              <a:gs pos="75000">
                <a:schemeClr val="tx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562C8D-FC0E-4C52-B2D8-1DA85C238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2833" y="1189485"/>
            <a:ext cx="7902482" cy="3137011"/>
          </a:xfrm>
        </p:spPr>
        <p:txBody>
          <a:bodyPr anchor="b">
            <a:normAutofit/>
          </a:bodyPr>
          <a:lstStyle/>
          <a:p>
            <a:pPr algn="r"/>
            <a:r>
              <a:rPr lang="es-ES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Ramp</a:t>
            </a:r>
            <a:r>
              <a:rPr lang="es-ES" b="1" dirty="0">
                <a:solidFill>
                  <a:schemeClr val="bg1"/>
                </a:solidFill>
                <a:latin typeface="Century Gothic" panose="020B0502020202020204" pitchFamily="34" charset="0"/>
              </a:rPr>
              <a:t>-Up:</a:t>
            </a:r>
            <a:br>
              <a:rPr lang="es-ES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es-ES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Planning</a:t>
            </a:r>
            <a:endParaRPr lang="es-E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DC8F1C-8483-4D6C-97D3-E8A124131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1957" y="4872922"/>
            <a:ext cx="4023359" cy="1208141"/>
          </a:xfrm>
        </p:spPr>
        <p:txBody>
          <a:bodyPr>
            <a:normAutofit/>
          </a:bodyPr>
          <a:lstStyle/>
          <a:p>
            <a:pPr algn="r"/>
            <a:r>
              <a:rPr lang="es-E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Francisco Cañón Corral</a:t>
            </a:r>
            <a:endParaRPr lang="es-ES" sz="2000" u="sng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r"/>
            <a:r>
              <a:rPr lang="es-ES" sz="1600" i="1" dirty="0">
                <a:solidFill>
                  <a:schemeClr val="bg1"/>
                </a:solidFill>
                <a:latin typeface="Century Gothic" panose="020B0502020202020204" pitchFamily="34" charset="0"/>
              </a:rPr>
              <a:t>francisco.canon@thebridgeschool.es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ABD692F-61A3-4268-A331-49EA8AC19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9677" y="620922"/>
            <a:ext cx="2513381" cy="312030"/>
          </a:xfrm>
          <a:prstGeom prst="rect">
            <a:avLst/>
          </a:prstGeo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6CA81D28-3513-4E97-982D-D9DC11D547E7}"/>
              </a:ext>
            </a:extLst>
          </p:cNvPr>
          <p:cNvCxnSpPr>
            <a:cxnSpLocks/>
          </p:cNvCxnSpPr>
          <p:nvPr/>
        </p:nvCxnSpPr>
        <p:spPr>
          <a:xfrm>
            <a:off x="8149701" y="4616388"/>
            <a:ext cx="3826276" cy="0"/>
          </a:xfrm>
          <a:prstGeom prst="line">
            <a:avLst/>
          </a:prstGeom>
          <a:ln>
            <a:solidFill>
              <a:srgbClr val="E22B2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695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C3D25AA-BAD4-4F5E-970E-498776316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s-ES" b="1" i="1" dirty="0">
                <a:latin typeface="Century Gothic" panose="020B0502020202020204" pitchFamily="34" charset="0"/>
              </a:rPr>
              <a:t>¿Qué vamos a ver?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7009C9CD-6F7C-4869-9176-204ABC330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Es muy difícil estimar qué vamos a ver en cada clase, ya que depende del nivel de la clase, de cómo rindamos cierto día, de la capacidad de cada uno…</a:t>
            </a:r>
          </a:p>
          <a:p>
            <a:pPr lvl="1"/>
            <a:r>
              <a:rPr lang="es-ES" dirty="0"/>
              <a:t>Nos iremos adaptando al desarrollo de la clase</a:t>
            </a:r>
          </a:p>
          <a:p>
            <a:endParaRPr lang="es-ES" dirty="0"/>
          </a:p>
          <a:p>
            <a:r>
              <a:rPr lang="es-ES" dirty="0"/>
              <a:t>Sin embargo, sí que tenemos establecido un plan base sobre el que desarrollar los conocimientos para abordar el resto del curso de la mejor manera posible, los cuales se detallarán a continuación</a:t>
            </a:r>
          </a:p>
          <a:p>
            <a:pPr lvl="1"/>
            <a:r>
              <a:rPr lang="es-ES" dirty="0"/>
              <a:t>Si vemos que se nos queda corto, aumentaremos los contenidos. Lo importante es que lo que aprendáis lo hagáis de la mejor manera</a:t>
            </a:r>
          </a:p>
          <a:p>
            <a:endParaRPr lang="es-ES" dirty="0"/>
          </a:p>
          <a:p>
            <a:r>
              <a:rPr lang="es-ES" b="1" dirty="0"/>
              <a:t>IMPORTANTE</a:t>
            </a:r>
            <a:r>
              <a:rPr lang="es-ES" dirty="0"/>
              <a:t>: Si sientes que esto se te queda corto, no te cortes y pídeme más ejercicios o retos más complicados. Tenéis mi </a:t>
            </a:r>
            <a:r>
              <a:rPr lang="es-ES" dirty="0" err="1"/>
              <a:t>slack</a:t>
            </a:r>
            <a:endParaRPr lang="es-ES" dirty="0"/>
          </a:p>
          <a:p>
            <a:pPr lvl="1"/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5246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C3D25AA-BAD4-4F5E-970E-498776316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s-ES" b="1" i="1" dirty="0">
                <a:latin typeface="Century Gothic" panose="020B0502020202020204" pitchFamily="34" charset="0"/>
              </a:rPr>
              <a:t>Python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7009C9CD-6F7C-4869-9176-204ABC330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s-ES" dirty="0"/>
              <a:t>1. Introducción:</a:t>
            </a:r>
          </a:p>
          <a:p>
            <a:pPr lvl="1"/>
            <a:r>
              <a:rPr lang="es-ES" dirty="0"/>
              <a:t>Instalando Anaconda</a:t>
            </a:r>
          </a:p>
          <a:p>
            <a:pPr lvl="1"/>
            <a:r>
              <a:rPr lang="es-ES" dirty="0"/>
              <a:t>Conociendo los notebooks</a:t>
            </a:r>
          </a:p>
          <a:p>
            <a:pPr marL="0" lvl="0" indent="0">
              <a:buNone/>
            </a:pPr>
            <a:r>
              <a:rPr lang="es-ES" dirty="0"/>
              <a:t>2. Primeros pasos:</a:t>
            </a:r>
          </a:p>
          <a:p>
            <a:pPr lvl="1"/>
            <a:r>
              <a:rPr lang="es-ES" dirty="0"/>
              <a:t>Sintaxis, comentarios y variables</a:t>
            </a:r>
          </a:p>
          <a:p>
            <a:pPr lvl="1"/>
            <a:r>
              <a:rPr lang="es-ES" dirty="0"/>
              <a:t>Tipos de datos y conversiones</a:t>
            </a:r>
          </a:p>
          <a:p>
            <a:pPr lvl="1"/>
            <a:r>
              <a:rPr lang="es-ES" dirty="0"/>
              <a:t>Operadores aritméticos y lógicos</a:t>
            </a:r>
          </a:p>
          <a:p>
            <a:pPr lvl="1"/>
            <a:r>
              <a:rPr lang="es-ES" dirty="0"/>
              <a:t>Listas, tuplas y diccionarios</a:t>
            </a:r>
          </a:p>
          <a:p>
            <a:pPr lvl="1"/>
            <a:r>
              <a:rPr lang="es-ES" dirty="0" err="1"/>
              <a:t>Arrays</a:t>
            </a:r>
            <a:endParaRPr lang="es-ES" dirty="0"/>
          </a:p>
          <a:p>
            <a:pPr lvl="1"/>
            <a:r>
              <a:rPr lang="es-ES" dirty="0"/>
              <a:t>Funciones </a:t>
            </a:r>
            <a:r>
              <a:rPr lang="es-ES" dirty="0" err="1"/>
              <a:t>built</a:t>
            </a:r>
            <a:r>
              <a:rPr lang="es-ES" dirty="0"/>
              <a:t>-in</a:t>
            </a:r>
          </a:p>
          <a:p>
            <a:pPr lvl="2"/>
            <a:endParaRPr lang="es-ES" dirty="0"/>
          </a:p>
          <a:p>
            <a:pPr lvl="2"/>
            <a:endParaRPr lang="es-ES" b="1" dirty="0"/>
          </a:p>
          <a:p>
            <a:pPr lvl="1"/>
            <a:endParaRPr lang="es-ES" b="1" dirty="0"/>
          </a:p>
          <a:p>
            <a:pPr lvl="1"/>
            <a:endParaRPr lang="es-ES" dirty="0"/>
          </a:p>
          <a:p>
            <a:pPr marL="0" indent="0">
              <a:buNone/>
            </a:pPr>
            <a:endParaRPr lang="es-ES" dirty="0"/>
          </a:p>
          <a:p>
            <a:pPr lvl="1"/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5497E8B7-5025-481B-AC97-B7CE0D1CF748}"/>
              </a:ext>
            </a:extLst>
          </p:cNvPr>
          <p:cNvCxnSpPr/>
          <p:nvPr/>
        </p:nvCxnSpPr>
        <p:spPr>
          <a:xfrm>
            <a:off x="6105525" y="1825625"/>
            <a:ext cx="0" cy="43513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contenido 8">
            <a:extLst>
              <a:ext uri="{FF2B5EF4-FFF2-40B4-BE49-F238E27FC236}">
                <a16:creationId xmlns:a16="http://schemas.microsoft.com/office/drawing/2014/main" id="{1DFBDC5D-9B2E-4E01-AC94-95491E94E1CC}"/>
              </a:ext>
            </a:extLst>
          </p:cNvPr>
          <p:cNvSpPr txBox="1">
            <a:spLocks/>
          </p:cNvSpPr>
          <p:nvPr/>
        </p:nvSpPr>
        <p:spPr>
          <a:xfrm>
            <a:off x="6448425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3. Viendo su funcionalidad:</a:t>
            </a:r>
          </a:p>
          <a:p>
            <a:pPr lvl="1"/>
            <a:r>
              <a:rPr lang="es-ES" dirty="0"/>
              <a:t>Creación de funciones</a:t>
            </a:r>
          </a:p>
          <a:p>
            <a:pPr lvl="1"/>
            <a:r>
              <a:rPr lang="es-ES" dirty="0"/>
              <a:t>Flujos de control</a:t>
            </a:r>
          </a:p>
          <a:p>
            <a:pPr lvl="1"/>
            <a:r>
              <a:rPr lang="es-ES" dirty="0"/>
              <a:t>Manejando ficheros</a:t>
            </a:r>
          </a:p>
          <a:p>
            <a:pPr lvl="1"/>
            <a:r>
              <a:rPr lang="es-ES" dirty="0"/>
              <a:t>POO: Clases y objetos</a:t>
            </a:r>
          </a:p>
          <a:p>
            <a:pPr lvl="2"/>
            <a:endParaRPr lang="es-ES" dirty="0"/>
          </a:p>
          <a:p>
            <a:pPr lvl="2"/>
            <a:endParaRPr lang="es-ES" b="1" dirty="0"/>
          </a:p>
          <a:p>
            <a:pPr lvl="1"/>
            <a:endParaRPr lang="es-ES" b="1" dirty="0"/>
          </a:p>
          <a:p>
            <a:pPr lvl="1"/>
            <a:endParaRPr lang="es-ES" dirty="0"/>
          </a:p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  <a:p>
            <a:pPr lvl="1"/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24727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C3D25AA-BAD4-4F5E-970E-498776316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s-ES" b="1" i="1" dirty="0">
                <a:latin typeface="Century Gothic" panose="020B0502020202020204" pitchFamily="34" charset="0"/>
              </a:rPr>
              <a:t>Mates y Estadística para DS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7009C9CD-6F7C-4869-9176-204ABC330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s-ES" dirty="0"/>
              <a:t>1. Probabilidad y Estadística:</a:t>
            </a:r>
          </a:p>
          <a:p>
            <a:pPr lvl="1"/>
            <a:r>
              <a:rPr lang="es-ES" dirty="0"/>
              <a:t>Probabilidad</a:t>
            </a:r>
          </a:p>
          <a:p>
            <a:pPr lvl="1"/>
            <a:r>
              <a:rPr lang="es-ES" dirty="0"/>
              <a:t>Estadística descriptiva</a:t>
            </a:r>
          </a:p>
          <a:p>
            <a:pPr lvl="1"/>
            <a:r>
              <a:rPr lang="es-ES" dirty="0"/>
              <a:t>Bayes</a:t>
            </a:r>
          </a:p>
          <a:p>
            <a:pPr marL="0" lvl="0" indent="0">
              <a:buNone/>
            </a:pPr>
            <a:r>
              <a:rPr lang="es-ES" dirty="0"/>
              <a:t>2. Métodos estadísticos y Data </a:t>
            </a:r>
            <a:r>
              <a:rPr lang="es-ES" dirty="0" err="1"/>
              <a:t>Science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Testeo de hipótesis</a:t>
            </a:r>
          </a:p>
          <a:p>
            <a:pPr lvl="1"/>
            <a:r>
              <a:rPr lang="es-ES" dirty="0"/>
              <a:t>Técnicas de muestreo</a:t>
            </a:r>
          </a:p>
          <a:p>
            <a:pPr lvl="1"/>
            <a:r>
              <a:rPr lang="es-ES" dirty="0"/>
              <a:t>Cross </a:t>
            </a:r>
            <a:r>
              <a:rPr lang="es-ES" dirty="0" err="1"/>
              <a:t>validation</a:t>
            </a:r>
            <a:endParaRPr lang="es-ES" dirty="0"/>
          </a:p>
          <a:p>
            <a:pPr lvl="1"/>
            <a:r>
              <a:rPr lang="es-ES" dirty="0"/>
              <a:t>…</a:t>
            </a:r>
          </a:p>
          <a:p>
            <a:pPr marL="0" indent="0">
              <a:buNone/>
            </a:pPr>
            <a:endParaRPr lang="es-ES" dirty="0"/>
          </a:p>
          <a:p>
            <a:pPr lvl="2"/>
            <a:endParaRPr lang="es-ES" b="1" dirty="0"/>
          </a:p>
          <a:p>
            <a:pPr lvl="1"/>
            <a:endParaRPr lang="es-ES" b="1" dirty="0"/>
          </a:p>
          <a:p>
            <a:pPr lvl="1"/>
            <a:endParaRPr lang="es-ES" dirty="0"/>
          </a:p>
          <a:p>
            <a:pPr marL="0" indent="0">
              <a:buNone/>
            </a:pPr>
            <a:endParaRPr lang="es-ES" dirty="0"/>
          </a:p>
          <a:p>
            <a:pPr lvl="1"/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Marcador de contenido 8">
            <a:extLst>
              <a:ext uri="{FF2B5EF4-FFF2-40B4-BE49-F238E27FC236}">
                <a16:creationId xmlns:a16="http://schemas.microsoft.com/office/drawing/2014/main" id="{AD50FD9B-102C-4682-A653-E5E9C43D964E}"/>
              </a:ext>
            </a:extLst>
          </p:cNvPr>
          <p:cNvSpPr txBox="1">
            <a:spLocks/>
          </p:cNvSpPr>
          <p:nvPr/>
        </p:nvSpPr>
        <p:spPr>
          <a:xfrm>
            <a:off x="6448425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3. Álgebra y Calculo básico para DS</a:t>
            </a:r>
          </a:p>
          <a:p>
            <a:pPr lvl="1"/>
            <a:r>
              <a:rPr lang="es-ES" dirty="0"/>
              <a:t>Álgebra lineal</a:t>
            </a:r>
          </a:p>
          <a:p>
            <a:pPr lvl="1"/>
            <a:r>
              <a:rPr lang="es-ES" dirty="0"/>
              <a:t>Cálculo diferencial</a:t>
            </a:r>
          </a:p>
          <a:p>
            <a:pPr lvl="1"/>
            <a:endParaRPr lang="es-ES" dirty="0"/>
          </a:p>
          <a:p>
            <a:pPr lvl="2"/>
            <a:endParaRPr lang="es-ES" dirty="0"/>
          </a:p>
          <a:p>
            <a:pPr lvl="2"/>
            <a:endParaRPr lang="es-ES" b="1" dirty="0"/>
          </a:p>
          <a:p>
            <a:pPr lvl="1"/>
            <a:endParaRPr lang="es-ES" b="1" dirty="0"/>
          </a:p>
          <a:p>
            <a:pPr lvl="1"/>
            <a:endParaRPr lang="es-ES" dirty="0"/>
          </a:p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  <a:p>
            <a:pPr lvl="1"/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5497E8B7-5025-481B-AC97-B7CE0D1CF748}"/>
              </a:ext>
            </a:extLst>
          </p:cNvPr>
          <p:cNvCxnSpPr/>
          <p:nvPr/>
        </p:nvCxnSpPr>
        <p:spPr>
          <a:xfrm>
            <a:off x="6105525" y="1825625"/>
            <a:ext cx="0" cy="43513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193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C3D25AA-BAD4-4F5E-970E-498776316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s-ES" b="1" i="1" dirty="0">
                <a:latin typeface="Century Gothic" panose="020B0502020202020204" pitchFamily="34" charset="0"/>
              </a:rPr>
              <a:t>Data </a:t>
            </a:r>
            <a:r>
              <a:rPr lang="es-ES" b="1" i="1" dirty="0" err="1">
                <a:latin typeface="Century Gothic" panose="020B0502020202020204" pitchFamily="34" charset="0"/>
              </a:rPr>
              <a:t>Science</a:t>
            </a:r>
            <a:r>
              <a:rPr lang="es-ES" b="1" i="1" dirty="0">
                <a:latin typeface="Century Gothic" panose="020B0502020202020204" pitchFamily="34" charset="0"/>
              </a:rPr>
              <a:t> </a:t>
            </a:r>
            <a:r>
              <a:rPr lang="es-ES" b="1" i="1" dirty="0" err="1">
                <a:latin typeface="Century Gothic" panose="020B0502020202020204" pitchFamily="34" charset="0"/>
              </a:rPr>
              <a:t>Toolkit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7009C9CD-6F7C-4869-9176-204ABC330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514350" lvl="0" indent="-514350">
              <a:buAutoNum type="arabicPeriod"/>
            </a:pPr>
            <a:r>
              <a:rPr lang="es-ES" dirty="0"/>
              <a:t>Módulos</a:t>
            </a:r>
          </a:p>
          <a:p>
            <a:pPr marL="514350" lvl="0" indent="-514350">
              <a:buAutoNum type="arabicPeriod"/>
            </a:pPr>
            <a:r>
              <a:rPr lang="es-ES" dirty="0"/>
              <a:t>Control de versiones GIT:</a:t>
            </a:r>
          </a:p>
          <a:p>
            <a:pPr lvl="1"/>
            <a:r>
              <a:rPr lang="es-ES" dirty="0"/>
              <a:t>¿Qué es?</a:t>
            </a:r>
          </a:p>
          <a:p>
            <a:pPr lvl="1"/>
            <a:r>
              <a:rPr lang="es-ES" dirty="0"/>
              <a:t>Comandos básicos</a:t>
            </a:r>
          </a:p>
          <a:p>
            <a:pPr lvl="1"/>
            <a:r>
              <a:rPr lang="es-ES" dirty="0" err="1"/>
              <a:t>Github</a:t>
            </a:r>
            <a:endParaRPr lang="es-ES" dirty="0"/>
          </a:p>
          <a:p>
            <a:pPr marL="514350" lvl="0" indent="-514350">
              <a:buAutoNum type="arabicPeriod"/>
            </a:pPr>
            <a:r>
              <a:rPr lang="es-ES" dirty="0"/>
              <a:t>Bases de Datos:</a:t>
            </a:r>
          </a:p>
          <a:p>
            <a:pPr lvl="1"/>
            <a:r>
              <a:rPr lang="es-ES" dirty="0"/>
              <a:t>¿Qué son?</a:t>
            </a:r>
          </a:p>
          <a:p>
            <a:pPr lvl="1"/>
            <a:r>
              <a:rPr lang="es-ES" dirty="0"/>
              <a:t>SQL</a:t>
            </a:r>
          </a:p>
          <a:p>
            <a:pPr lvl="1"/>
            <a:r>
              <a:rPr lang="es-ES" dirty="0"/>
              <a:t>Acceso a datos con Python</a:t>
            </a:r>
          </a:p>
          <a:p>
            <a:pPr marL="0" indent="0">
              <a:buNone/>
            </a:pPr>
            <a:endParaRPr lang="es-ES" dirty="0"/>
          </a:p>
          <a:p>
            <a:pPr lvl="2"/>
            <a:endParaRPr lang="es-ES" b="1" dirty="0"/>
          </a:p>
          <a:p>
            <a:pPr lvl="1"/>
            <a:endParaRPr lang="es-ES" b="1" dirty="0"/>
          </a:p>
          <a:p>
            <a:pPr lvl="1"/>
            <a:endParaRPr lang="es-ES" dirty="0"/>
          </a:p>
          <a:p>
            <a:pPr marL="0" indent="0">
              <a:buNone/>
            </a:pPr>
            <a:endParaRPr lang="es-ES" dirty="0"/>
          </a:p>
          <a:p>
            <a:pPr lvl="1"/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6085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369</Words>
  <Application>Microsoft Office PowerPoint</Application>
  <PresentationFormat>Panorámica</PresentationFormat>
  <Paragraphs>90</Paragraphs>
  <Slides>5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Century Gothic</vt:lpstr>
      <vt:lpstr>Tema de Office</vt:lpstr>
      <vt:lpstr>Ramp-Up: Planning</vt:lpstr>
      <vt:lpstr>¿Qué vamos a ver?</vt:lpstr>
      <vt:lpstr>Python</vt:lpstr>
      <vt:lpstr>Mates y Estadística para DS</vt:lpstr>
      <vt:lpstr>Data Science Toolkit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Part-Time</dc:title>
  <dc:creator>Fran C</dc:creator>
  <cp:lastModifiedBy>TheBridge</cp:lastModifiedBy>
  <cp:revision>29</cp:revision>
  <dcterms:created xsi:type="dcterms:W3CDTF">2020-09-09T20:06:35Z</dcterms:created>
  <dcterms:modified xsi:type="dcterms:W3CDTF">2020-09-15T15:02:55Z</dcterms:modified>
</cp:coreProperties>
</file>