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4" r:id="rId3"/>
    <p:sldId id="269" r:id="rId4"/>
    <p:sldId id="271" r:id="rId5"/>
    <p:sldId id="268" r:id="rId6"/>
    <p:sldId id="272" r:id="rId7"/>
    <p:sldId id="273" r:id="rId8"/>
    <p:sldId id="274" r:id="rId9"/>
    <p:sldId id="275" r:id="rId10"/>
    <p:sldId id="276" r:id="rId11"/>
    <p:sldId id="277" r:id="rId12"/>
    <p:sldId id="278" r:id="rId13"/>
    <p:sldId id="282" r:id="rId14"/>
    <p:sldId id="279" r:id="rId15"/>
    <p:sldId id="281" r:id="rId16"/>
    <p:sldId id="284" r:id="rId17"/>
    <p:sldId id="285" r:id="rId18"/>
    <p:sldId id="286" r:id="rId19"/>
    <p:sldId id="287" r:id="rId20"/>
    <p:sldId id="290" r:id="rId21"/>
    <p:sldId id="283" r:id="rId22"/>
    <p:sldId id="289" r:id="rId23"/>
    <p:sldId id="265" r:id="rId24"/>
    <p:sldId id="266" r:id="rId25"/>
    <p:sldId id="28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2B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1A119-021E-4F85-9E44-47650DC4ACE3}" type="datetimeFigureOut">
              <a:rPr lang="es-ES" smtClean="0"/>
              <a:t>14/09/2020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ED7A2-3C4E-43F3-AF98-E598F0A3AD74}" type="slidenum">
              <a:rPr lang="es-ES" smtClean="0"/>
              <a:t>‹Nº›</a:t>
            </a:fld>
            <a:endParaRPr lang="es-ES"/>
          </a:p>
        </p:txBody>
      </p:sp>
    </p:spTree>
    <p:extLst>
      <p:ext uri="{BB962C8B-B14F-4D97-AF65-F5344CB8AC3E}">
        <p14:creationId xmlns:p14="http://schemas.microsoft.com/office/powerpoint/2010/main" val="2862823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a:t>
            </a:fld>
            <a:endParaRPr lang="es-ES"/>
          </a:p>
        </p:txBody>
      </p:sp>
    </p:spTree>
    <p:extLst>
      <p:ext uri="{BB962C8B-B14F-4D97-AF65-F5344CB8AC3E}">
        <p14:creationId xmlns:p14="http://schemas.microsoft.com/office/powerpoint/2010/main" val="127993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11</a:t>
            </a:fld>
            <a:endParaRPr lang="es-ES"/>
          </a:p>
        </p:txBody>
      </p:sp>
    </p:spTree>
    <p:extLst>
      <p:ext uri="{BB962C8B-B14F-4D97-AF65-F5344CB8AC3E}">
        <p14:creationId xmlns:p14="http://schemas.microsoft.com/office/powerpoint/2010/main" val="115064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12</a:t>
            </a:fld>
            <a:endParaRPr lang="es-ES"/>
          </a:p>
        </p:txBody>
      </p:sp>
    </p:spTree>
    <p:extLst>
      <p:ext uri="{BB962C8B-B14F-4D97-AF65-F5344CB8AC3E}">
        <p14:creationId xmlns:p14="http://schemas.microsoft.com/office/powerpoint/2010/main" val="245452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13</a:t>
            </a:fld>
            <a:endParaRPr lang="es-ES"/>
          </a:p>
        </p:txBody>
      </p:sp>
    </p:spTree>
    <p:extLst>
      <p:ext uri="{BB962C8B-B14F-4D97-AF65-F5344CB8AC3E}">
        <p14:creationId xmlns:p14="http://schemas.microsoft.com/office/powerpoint/2010/main" val="1207861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14</a:t>
            </a:fld>
            <a:endParaRPr lang="es-ES"/>
          </a:p>
        </p:txBody>
      </p:sp>
    </p:spTree>
    <p:extLst>
      <p:ext uri="{BB962C8B-B14F-4D97-AF65-F5344CB8AC3E}">
        <p14:creationId xmlns:p14="http://schemas.microsoft.com/office/powerpoint/2010/main" val="410166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15</a:t>
            </a:fld>
            <a:endParaRPr lang="es-ES"/>
          </a:p>
        </p:txBody>
      </p:sp>
    </p:spTree>
    <p:extLst>
      <p:ext uri="{BB962C8B-B14F-4D97-AF65-F5344CB8AC3E}">
        <p14:creationId xmlns:p14="http://schemas.microsoft.com/office/powerpoint/2010/main" val="3148833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16</a:t>
            </a:fld>
            <a:endParaRPr lang="es-ES"/>
          </a:p>
        </p:txBody>
      </p:sp>
    </p:spTree>
    <p:extLst>
      <p:ext uri="{BB962C8B-B14F-4D97-AF65-F5344CB8AC3E}">
        <p14:creationId xmlns:p14="http://schemas.microsoft.com/office/powerpoint/2010/main" val="3717683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17</a:t>
            </a:fld>
            <a:endParaRPr lang="es-ES"/>
          </a:p>
        </p:txBody>
      </p:sp>
    </p:spTree>
    <p:extLst>
      <p:ext uri="{BB962C8B-B14F-4D97-AF65-F5344CB8AC3E}">
        <p14:creationId xmlns:p14="http://schemas.microsoft.com/office/powerpoint/2010/main" val="12308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18</a:t>
            </a:fld>
            <a:endParaRPr lang="es-ES"/>
          </a:p>
        </p:txBody>
      </p:sp>
    </p:spTree>
    <p:extLst>
      <p:ext uri="{BB962C8B-B14F-4D97-AF65-F5344CB8AC3E}">
        <p14:creationId xmlns:p14="http://schemas.microsoft.com/office/powerpoint/2010/main" val="3705892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19</a:t>
            </a:fld>
            <a:endParaRPr lang="es-ES"/>
          </a:p>
        </p:txBody>
      </p:sp>
    </p:spTree>
    <p:extLst>
      <p:ext uri="{BB962C8B-B14F-4D97-AF65-F5344CB8AC3E}">
        <p14:creationId xmlns:p14="http://schemas.microsoft.com/office/powerpoint/2010/main" val="3823061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20</a:t>
            </a:fld>
            <a:endParaRPr lang="es-ES"/>
          </a:p>
        </p:txBody>
      </p:sp>
    </p:spTree>
    <p:extLst>
      <p:ext uri="{BB962C8B-B14F-4D97-AF65-F5344CB8AC3E}">
        <p14:creationId xmlns:p14="http://schemas.microsoft.com/office/powerpoint/2010/main" val="4029234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3</a:t>
            </a:fld>
            <a:endParaRPr lang="es-ES"/>
          </a:p>
        </p:txBody>
      </p:sp>
    </p:spTree>
    <p:extLst>
      <p:ext uri="{BB962C8B-B14F-4D97-AF65-F5344CB8AC3E}">
        <p14:creationId xmlns:p14="http://schemas.microsoft.com/office/powerpoint/2010/main" val="3223408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21</a:t>
            </a:fld>
            <a:endParaRPr lang="es-ES"/>
          </a:p>
        </p:txBody>
      </p:sp>
    </p:spTree>
    <p:extLst>
      <p:ext uri="{BB962C8B-B14F-4D97-AF65-F5344CB8AC3E}">
        <p14:creationId xmlns:p14="http://schemas.microsoft.com/office/powerpoint/2010/main" val="986429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23</a:t>
            </a:fld>
            <a:endParaRPr lang="es-ES"/>
          </a:p>
        </p:txBody>
      </p:sp>
    </p:spTree>
    <p:extLst>
      <p:ext uri="{BB962C8B-B14F-4D97-AF65-F5344CB8AC3E}">
        <p14:creationId xmlns:p14="http://schemas.microsoft.com/office/powerpoint/2010/main" val="285331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24</a:t>
            </a:fld>
            <a:endParaRPr lang="es-ES"/>
          </a:p>
        </p:txBody>
      </p:sp>
    </p:spTree>
    <p:extLst>
      <p:ext uri="{BB962C8B-B14F-4D97-AF65-F5344CB8AC3E}">
        <p14:creationId xmlns:p14="http://schemas.microsoft.com/office/powerpoint/2010/main" val="375749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25</a:t>
            </a:fld>
            <a:endParaRPr lang="es-ES"/>
          </a:p>
        </p:txBody>
      </p:sp>
    </p:spTree>
    <p:extLst>
      <p:ext uri="{BB962C8B-B14F-4D97-AF65-F5344CB8AC3E}">
        <p14:creationId xmlns:p14="http://schemas.microsoft.com/office/powerpoint/2010/main" val="809609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4</a:t>
            </a:fld>
            <a:endParaRPr lang="es-ES"/>
          </a:p>
        </p:txBody>
      </p:sp>
    </p:spTree>
    <p:extLst>
      <p:ext uri="{BB962C8B-B14F-4D97-AF65-F5344CB8AC3E}">
        <p14:creationId xmlns:p14="http://schemas.microsoft.com/office/powerpoint/2010/main" val="1556241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5</a:t>
            </a:fld>
            <a:endParaRPr lang="es-ES"/>
          </a:p>
        </p:txBody>
      </p:sp>
    </p:spTree>
    <p:extLst>
      <p:ext uri="{BB962C8B-B14F-4D97-AF65-F5344CB8AC3E}">
        <p14:creationId xmlns:p14="http://schemas.microsoft.com/office/powerpoint/2010/main" val="16664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6</a:t>
            </a:fld>
            <a:endParaRPr lang="es-ES"/>
          </a:p>
        </p:txBody>
      </p:sp>
    </p:spTree>
    <p:extLst>
      <p:ext uri="{BB962C8B-B14F-4D97-AF65-F5344CB8AC3E}">
        <p14:creationId xmlns:p14="http://schemas.microsoft.com/office/powerpoint/2010/main" val="1036290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7</a:t>
            </a:fld>
            <a:endParaRPr lang="es-ES"/>
          </a:p>
        </p:txBody>
      </p:sp>
    </p:spTree>
    <p:extLst>
      <p:ext uri="{BB962C8B-B14F-4D97-AF65-F5344CB8AC3E}">
        <p14:creationId xmlns:p14="http://schemas.microsoft.com/office/powerpoint/2010/main" val="127182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8</a:t>
            </a:fld>
            <a:endParaRPr lang="es-ES"/>
          </a:p>
        </p:txBody>
      </p:sp>
    </p:spTree>
    <p:extLst>
      <p:ext uri="{BB962C8B-B14F-4D97-AF65-F5344CB8AC3E}">
        <p14:creationId xmlns:p14="http://schemas.microsoft.com/office/powerpoint/2010/main" val="12564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9</a:t>
            </a:fld>
            <a:endParaRPr lang="es-ES"/>
          </a:p>
        </p:txBody>
      </p:sp>
    </p:spTree>
    <p:extLst>
      <p:ext uri="{BB962C8B-B14F-4D97-AF65-F5344CB8AC3E}">
        <p14:creationId xmlns:p14="http://schemas.microsoft.com/office/powerpoint/2010/main" val="80943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 dicho, actualmente trabajo como data </a:t>
            </a:r>
            <a:r>
              <a:rPr lang="es-ES" dirty="0" err="1"/>
              <a:t>scientist</a:t>
            </a:r>
            <a:r>
              <a:rPr lang="es-ES" dirty="0"/>
              <a:t> en Santander Tecnología, pero… ¿Qué es el Data </a:t>
            </a:r>
            <a:r>
              <a:rPr lang="es-ES" dirty="0" err="1"/>
              <a:t>Science</a:t>
            </a:r>
            <a:r>
              <a:rPr lang="es-ES" dirty="0"/>
              <a:t>?</a:t>
            </a:r>
          </a:p>
        </p:txBody>
      </p:sp>
      <p:sp>
        <p:nvSpPr>
          <p:cNvPr id="4" name="Marcador de número de diapositiva 3"/>
          <p:cNvSpPr>
            <a:spLocks noGrp="1"/>
          </p:cNvSpPr>
          <p:nvPr>
            <p:ph type="sldNum" sz="quarter" idx="5"/>
          </p:nvPr>
        </p:nvSpPr>
        <p:spPr/>
        <p:txBody>
          <a:bodyPr/>
          <a:lstStyle/>
          <a:p>
            <a:fld id="{4B8ED7A2-3C4E-43F3-AF98-E598F0A3AD74}" type="slidenum">
              <a:rPr lang="es-ES" smtClean="0"/>
              <a:t>10</a:t>
            </a:fld>
            <a:endParaRPr lang="es-ES"/>
          </a:p>
        </p:txBody>
      </p:sp>
    </p:spTree>
    <p:extLst>
      <p:ext uri="{BB962C8B-B14F-4D97-AF65-F5344CB8AC3E}">
        <p14:creationId xmlns:p14="http://schemas.microsoft.com/office/powerpoint/2010/main" val="304112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99A15-0316-4021-89EE-54045C8B89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5864D29-5E10-4021-BD68-BD1CB67B3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5C4D35E-C6E4-441F-BA31-FBA894F4144B}"/>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5" name="Marcador de pie de página 4">
            <a:extLst>
              <a:ext uri="{FF2B5EF4-FFF2-40B4-BE49-F238E27FC236}">
                <a16:creationId xmlns:a16="http://schemas.microsoft.com/office/drawing/2014/main" id="{22F3AEC0-3A28-4318-9834-9427A62EFAF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C0131F-9CD9-4540-90FE-FF94430A229E}"/>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94189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D4F22-7A73-4948-9BC5-F756FB5EDCB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57FC99-A28A-45D9-8314-ACFE3763A98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679822-3170-445A-89EC-C8F36223BD27}"/>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5" name="Marcador de pie de página 4">
            <a:extLst>
              <a:ext uri="{FF2B5EF4-FFF2-40B4-BE49-F238E27FC236}">
                <a16:creationId xmlns:a16="http://schemas.microsoft.com/office/drawing/2014/main" id="{9BF94ED5-86E1-49BB-BDE9-177281A914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81806C-43A8-4DFB-9612-60B9A5E2099C}"/>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18565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BD1304-B365-46FA-BE85-54577FE5B1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42666F-04B3-434C-9916-19E65F0C80D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D64CD3-9550-4314-88E6-45B34E698A61}"/>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5" name="Marcador de pie de página 4">
            <a:extLst>
              <a:ext uri="{FF2B5EF4-FFF2-40B4-BE49-F238E27FC236}">
                <a16:creationId xmlns:a16="http://schemas.microsoft.com/office/drawing/2014/main" id="{59E778C3-E9F6-43A7-86C4-3D52BA39C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A06163-27D0-4905-A448-4278AFB1989A}"/>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8871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2ED0D-EE7C-4F9E-81F6-CCF7045B031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C2C4EB5-8A6E-4AE7-8BBA-D59846578BC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44436-DB8E-4E7A-BF7E-D6D5FE7710DD}"/>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5" name="Marcador de pie de página 4">
            <a:extLst>
              <a:ext uri="{FF2B5EF4-FFF2-40B4-BE49-F238E27FC236}">
                <a16:creationId xmlns:a16="http://schemas.microsoft.com/office/drawing/2014/main" id="{751DE708-C0B3-4D24-9A3C-5D1E1736735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CEFF36-89EA-48E3-94E6-7D8DBDAF56F8}"/>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9821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808BE-FE02-4BB3-9D92-0395AA6CCF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7A7284-6589-4F5B-88AF-0A60337A9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878EE01-2DBF-48DC-B96F-9E6CDD05384C}"/>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5" name="Marcador de pie de página 4">
            <a:extLst>
              <a:ext uri="{FF2B5EF4-FFF2-40B4-BE49-F238E27FC236}">
                <a16:creationId xmlns:a16="http://schemas.microsoft.com/office/drawing/2014/main" id="{DAE930E8-F6A3-4B72-BD91-3BFDE4FD11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0B74976-00AD-435F-A3B4-9551E3CD9669}"/>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44377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FB5E6-96D6-42BA-ACEA-BD7CD644D89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80774AE-3229-48D0-8BE8-6094B9FC13B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8E0DFC5-E238-4F4A-88E0-0816D01C2F9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DBE5831-0B2E-4285-8D48-48E519D694AF}"/>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6" name="Marcador de pie de página 5">
            <a:extLst>
              <a:ext uri="{FF2B5EF4-FFF2-40B4-BE49-F238E27FC236}">
                <a16:creationId xmlns:a16="http://schemas.microsoft.com/office/drawing/2014/main" id="{B89AF3C2-B731-417B-B112-0C3DEDDB48F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C7C21C2-37E2-466B-9823-F0BE845F6D0C}"/>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7080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83A1C-E332-4662-998E-3CDB6F49F0E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8B7D5A-5FCE-41DC-BAF5-17DD35074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D43557D-7202-4BFE-9E17-1B05FB3E69E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59A913B-A2FD-4410-984F-9EFA86D2D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63F3EC6-2F14-4941-ACD9-2816C2627BB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1752D36-A5A7-442D-AD82-695735EA96A8}"/>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8" name="Marcador de pie de página 7">
            <a:extLst>
              <a:ext uri="{FF2B5EF4-FFF2-40B4-BE49-F238E27FC236}">
                <a16:creationId xmlns:a16="http://schemas.microsoft.com/office/drawing/2014/main" id="{3742AB42-0B05-43F0-ABC4-DB9F965D87A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166FD25-42C3-4A3B-B141-D0A72264E37B}"/>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45126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39343-B27E-46D5-9ED7-3002EA4C02B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AE9552-0423-460E-9E24-02840B48AA03}"/>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4" name="Marcador de pie de página 3">
            <a:extLst>
              <a:ext uri="{FF2B5EF4-FFF2-40B4-BE49-F238E27FC236}">
                <a16:creationId xmlns:a16="http://schemas.microsoft.com/office/drawing/2014/main" id="{64AE83F8-8376-4270-9227-3836AEF62FD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2934DA7-D5C5-4E0A-B949-DAE521170E0C}"/>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262252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AC2746-ABF9-44AB-996A-A658EE0E06A0}"/>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3" name="Marcador de pie de página 2">
            <a:extLst>
              <a:ext uri="{FF2B5EF4-FFF2-40B4-BE49-F238E27FC236}">
                <a16:creationId xmlns:a16="http://schemas.microsoft.com/office/drawing/2014/main" id="{C60CFD84-081D-4D6D-8088-3CE7AA0CE96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9D77C6D-7F57-4A05-9182-8674768841F1}"/>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137303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95E6B-D47B-4532-A9F1-18541E9144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57F26F-C467-4087-B2A8-2B96B825B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A7F9E71-D060-4EC1-8B35-A0DFA24FC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2A9202E-7330-4BFD-87E4-E150A0AD6646}"/>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6" name="Marcador de pie de página 5">
            <a:extLst>
              <a:ext uri="{FF2B5EF4-FFF2-40B4-BE49-F238E27FC236}">
                <a16:creationId xmlns:a16="http://schemas.microsoft.com/office/drawing/2014/main" id="{CFAB063B-678E-46F0-B857-F2DF3ECC7A4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4F96F57-432C-40B4-9C87-B4306AC03774}"/>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37219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7547D-59C4-4E65-B9E0-02B02F2464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72EADD2-22D3-4343-BB08-6DBC4B70F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A249858-1F54-4F3C-A39A-ECB300BBF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9A3DC39-4BC3-40D2-9BFC-2C7D0BE79FC6}"/>
              </a:ext>
            </a:extLst>
          </p:cNvPr>
          <p:cNvSpPr>
            <a:spLocks noGrp="1"/>
          </p:cNvSpPr>
          <p:nvPr>
            <p:ph type="dt" sz="half" idx="10"/>
          </p:nvPr>
        </p:nvSpPr>
        <p:spPr/>
        <p:txBody>
          <a:bodyPr/>
          <a:lstStyle/>
          <a:p>
            <a:fld id="{B51BE513-E443-47D8-A2A6-B157B035540A}" type="datetimeFigureOut">
              <a:rPr lang="es-ES" smtClean="0"/>
              <a:t>14/09/2020</a:t>
            </a:fld>
            <a:endParaRPr lang="es-ES"/>
          </a:p>
        </p:txBody>
      </p:sp>
      <p:sp>
        <p:nvSpPr>
          <p:cNvPr id="6" name="Marcador de pie de página 5">
            <a:extLst>
              <a:ext uri="{FF2B5EF4-FFF2-40B4-BE49-F238E27FC236}">
                <a16:creationId xmlns:a16="http://schemas.microsoft.com/office/drawing/2014/main" id="{CED672DA-F418-4F27-9270-48DD9C957B9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565E4B6-E887-4012-8318-FEAA8BC038FB}"/>
              </a:ext>
            </a:extLst>
          </p:cNvPr>
          <p:cNvSpPr>
            <a:spLocks noGrp="1"/>
          </p:cNvSpPr>
          <p:nvPr>
            <p:ph type="sldNum" sz="quarter" idx="12"/>
          </p:nvPr>
        </p:nvSpPr>
        <p:spPr/>
        <p:txBody>
          <a:bodyPr/>
          <a:lstStyle/>
          <a:p>
            <a:fld id="{AA1D73DC-D271-4E14-A709-7E09628BE287}" type="slidenum">
              <a:rPr lang="es-ES" smtClean="0"/>
              <a:t>‹Nº›</a:t>
            </a:fld>
            <a:endParaRPr lang="es-ES"/>
          </a:p>
        </p:txBody>
      </p:sp>
    </p:spTree>
    <p:extLst>
      <p:ext uri="{BB962C8B-B14F-4D97-AF65-F5344CB8AC3E}">
        <p14:creationId xmlns:p14="http://schemas.microsoft.com/office/powerpoint/2010/main" val="350276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9273719-558A-4930-B985-CE69E2C8B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A71616-A0D1-4AD6-BACC-315CFB345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679FD3-CE96-4E0E-A288-26DB83EC7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E513-E443-47D8-A2A6-B157B035540A}" type="datetimeFigureOut">
              <a:rPr lang="es-ES" smtClean="0"/>
              <a:t>14/09/2020</a:t>
            </a:fld>
            <a:endParaRPr lang="es-ES"/>
          </a:p>
        </p:txBody>
      </p:sp>
      <p:sp>
        <p:nvSpPr>
          <p:cNvPr id="5" name="Marcador de pie de página 4">
            <a:extLst>
              <a:ext uri="{FF2B5EF4-FFF2-40B4-BE49-F238E27FC236}">
                <a16:creationId xmlns:a16="http://schemas.microsoft.com/office/drawing/2014/main" id="{5115DCF9-303A-42E4-8EF4-C7C91B7CE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162D512-40DB-4ABA-87B3-832958DC1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D73DC-D271-4E14-A709-7E09628BE287}" type="slidenum">
              <a:rPr lang="es-ES" smtClean="0"/>
              <a:t>‹Nº›</a:t>
            </a:fld>
            <a:endParaRPr lang="es-ES"/>
          </a:p>
        </p:txBody>
      </p:sp>
    </p:spTree>
    <p:extLst>
      <p:ext uri="{BB962C8B-B14F-4D97-AF65-F5344CB8AC3E}">
        <p14:creationId xmlns:p14="http://schemas.microsoft.com/office/powerpoint/2010/main" val="99752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Anaconda_(distribuci%C3%B3n_de_Pyth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rgbClr val="00B050"/>
            </a:gs>
            <a:gs pos="64000">
              <a:schemeClr val="tx1"/>
            </a:gs>
          </a:gsLst>
          <a:lin ang="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62C8D-FC0E-4C52-B2D8-1DA85C238355}"/>
              </a:ext>
            </a:extLst>
          </p:cNvPr>
          <p:cNvSpPr>
            <a:spLocks noGrp="1"/>
          </p:cNvSpPr>
          <p:nvPr>
            <p:ph type="ctrTitle"/>
          </p:nvPr>
        </p:nvSpPr>
        <p:spPr>
          <a:xfrm>
            <a:off x="4002833" y="1189485"/>
            <a:ext cx="7902482" cy="3137011"/>
          </a:xfrm>
        </p:spPr>
        <p:txBody>
          <a:bodyPr anchor="b">
            <a:normAutofit/>
          </a:bodyPr>
          <a:lstStyle/>
          <a:p>
            <a:pPr algn="r"/>
            <a:r>
              <a:rPr lang="es-ES" b="1" dirty="0" err="1">
                <a:solidFill>
                  <a:schemeClr val="bg1"/>
                </a:solidFill>
                <a:latin typeface="Century Gothic" panose="020B0502020202020204" pitchFamily="34" charset="0"/>
              </a:rPr>
              <a:t>Ramp</a:t>
            </a:r>
            <a:r>
              <a:rPr lang="es-ES" b="1" dirty="0">
                <a:solidFill>
                  <a:schemeClr val="bg1"/>
                </a:solidFill>
                <a:latin typeface="Century Gothic" panose="020B0502020202020204" pitchFamily="34" charset="0"/>
              </a:rPr>
              <a:t>-Up:</a:t>
            </a:r>
            <a:br>
              <a:rPr lang="es-ES" b="1" dirty="0">
                <a:solidFill>
                  <a:schemeClr val="bg1"/>
                </a:solidFill>
                <a:latin typeface="Century Gothic" panose="020B0502020202020204" pitchFamily="34" charset="0"/>
              </a:rPr>
            </a:br>
            <a:r>
              <a:rPr lang="es-ES" b="1" dirty="0">
                <a:solidFill>
                  <a:schemeClr val="bg1"/>
                </a:solidFill>
                <a:latin typeface="Century Gothic" panose="020B0502020202020204" pitchFamily="34" charset="0"/>
              </a:rPr>
              <a:t>Instalando Anaconda</a:t>
            </a:r>
          </a:p>
        </p:txBody>
      </p:sp>
      <p:sp>
        <p:nvSpPr>
          <p:cNvPr id="3" name="Subtítulo 2">
            <a:extLst>
              <a:ext uri="{FF2B5EF4-FFF2-40B4-BE49-F238E27FC236}">
                <a16:creationId xmlns:a16="http://schemas.microsoft.com/office/drawing/2014/main" id="{DFDC8F1C-8483-4D6C-97D3-E8A124131520}"/>
              </a:ext>
            </a:extLst>
          </p:cNvPr>
          <p:cNvSpPr>
            <a:spLocks noGrp="1"/>
          </p:cNvSpPr>
          <p:nvPr>
            <p:ph type="subTitle" idx="1"/>
          </p:nvPr>
        </p:nvSpPr>
        <p:spPr>
          <a:xfrm>
            <a:off x="7881957" y="4872922"/>
            <a:ext cx="4023359" cy="1208141"/>
          </a:xfrm>
        </p:spPr>
        <p:txBody>
          <a:bodyPr>
            <a:normAutofit/>
          </a:bodyPr>
          <a:lstStyle/>
          <a:p>
            <a:pPr algn="r"/>
            <a:r>
              <a:rPr lang="es-ES" sz="2000" dirty="0">
                <a:solidFill>
                  <a:schemeClr val="bg1"/>
                </a:solidFill>
                <a:latin typeface="Century Gothic" panose="020B0502020202020204" pitchFamily="34" charset="0"/>
              </a:rPr>
              <a:t>Francisco Cañón Corral</a:t>
            </a:r>
            <a:endParaRPr lang="es-ES" sz="2000" u="sng" dirty="0">
              <a:solidFill>
                <a:schemeClr val="bg1"/>
              </a:solidFill>
              <a:latin typeface="Century Gothic" panose="020B0502020202020204" pitchFamily="34" charset="0"/>
            </a:endParaRPr>
          </a:p>
          <a:p>
            <a:pPr algn="r"/>
            <a:r>
              <a:rPr lang="es-ES" sz="1600" i="1" dirty="0">
                <a:solidFill>
                  <a:schemeClr val="bg1"/>
                </a:solidFill>
                <a:latin typeface="Century Gothic" panose="020B0502020202020204" pitchFamily="34" charset="0"/>
              </a:rPr>
              <a:t>francisco.canon@thebridgeschool.es</a:t>
            </a:r>
          </a:p>
        </p:txBody>
      </p:sp>
      <p:pic>
        <p:nvPicPr>
          <p:cNvPr id="13" name="Imagen 12">
            <a:extLst>
              <a:ext uri="{FF2B5EF4-FFF2-40B4-BE49-F238E27FC236}">
                <a16:creationId xmlns:a16="http://schemas.microsoft.com/office/drawing/2014/main" id="{EABD692F-61A3-4268-A331-49EA8AC194F3}"/>
              </a:ext>
            </a:extLst>
          </p:cNvPr>
          <p:cNvPicPr>
            <a:picLocks noChangeAspect="1"/>
          </p:cNvPicPr>
          <p:nvPr/>
        </p:nvPicPr>
        <p:blipFill>
          <a:blip r:embed="rId2"/>
          <a:stretch>
            <a:fillRect/>
          </a:stretch>
        </p:blipFill>
        <p:spPr>
          <a:xfrm>
            <a:off x="9079677" y="620922"/>
            <a:ext cx="2513381" cy="312030"/>
          </a:xfrm>
          <a:prstGeom prst="rect">
            <a:avLst/>
          </a:prstGeom>
        </p:spPr>
      </p:pic>
      <p:cxnSp>
        <p:nvCxnSpPr>
          <p:cNvPr id="7" name="Conector recto 6">
            <a:extLst>
              <a:ext uri="{FF2B5EF4-FFF2-40B4-BE49-F238E27FC236}">
                <a16:creationId xmlns:a16="http://schemas.microsoft.com/office/drawing/2014/main" id="{6CA81D28-3513-4E97-982D-D9DC11D547E7}"/>
              </a:ext>
            </a:extLst>
          </p:cNvPr>
          <p:cNvCxnSpPr>
            <a:cxnSpLocks/>
          </p:cNvCxnSpPr>
          <p:nvPr/>
        </p:nvCxnSpPr>
        <p:spPr>
          <a:xfrm>
            <a:off x="8149701" y="4616388"/>
            <a:ext cx="3826276" cy="0"/>
          </a:xfrm>
          <a:prstGeom prst="line">
            <a:avLst/>
          </a:prstGeom>
          <a:ln>
            <a:solidFill>
              <a:srgbClr val="E22B23"/>
            </a:solidFill>
          </a:ln>
        </p:spPr>
        <p:style>
          <a:lnRef idx="1">
            <a:schemeClr val="accent2"/>
          </a:lnRef>
          <a:fillRef idx="0">
            <a:schemeClr val="accent2"/>
          </a:fillRef>
          <a:effectRef idx="0">
            <a:schemeClr val="accent2"/>
          </a:effectRef>
          <a:fontRef idx="minor">
            <a:schemeClr val="tx1"/>
          </a:fontRef>
        </p:style>
      </p:cxnSp>
      <p:pic>
        <p:nvPicPr>
          <p:cNvPr id="1030" name="Picture 6" descr="Creating an Application Environment using Anaconda Navigator | by Hafiz  Ma'ruf | Medium">
            <a:extLst>
              <a:ext uri="{FF2B5EF4-FFF2-40B4-BE49-F238E27FC236}">
                <a16:creationId xmlns:a16="http://schemas.microsoft.com/office/drawing/2014/main" id="{ECDD8648-2E27-4F9B-8ADB-DDCC09AE9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85" y="1335515"/>
            <a:ext cx="5939017" cy="346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69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Instalando Anaconda</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Iniciamos el instalador y seguimos por defecto:</a:t>
            </a:r>
            <a:endParaRPr lang="es-ES" b="1" dirty="0"/>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2" name="Imagen 1">
            <a:extLst>
              <a:ext uri="{FF2B5EF4-FFF2-40B4-BE49-F238E27FC236}">
                <a16:creationId xmlns:a16="http://schemas.microsoft.com/office/drawing/2014/main" id="{5233B646-6C40-485C-8E13-6798F9313970}"/>
              </a:ext>
            </a:extLst>
          </p:cNvPr>
          <p:cNvPicPr>
            <a:picLocks noChangeAspect="1"/>
          </p:cNvPicPr>
          <p:nvPr/>
        </p:nvPicPr>
        <p:blipFill>
          <a:blip r:embed="rId3"/>
          <a:stretch>
            <a:fillRect/>
          </a:stretch>
        </p:blipFill>
        <p:spPr>
          <a:xfrm>
            <a:off x="749616" y="3820271"/>
            <a:ext cx="3630846" cy="2842532"/>
          </a:xfrm>
          <a:prstGeom prst="rect">
            <a:avLst/>
          </a:prstGeom>
        </p:spPr>
      </p:pic>
      <p:pic>
        <p:nvPicPr>
          <p:cNvPr id="3" name="Imagen 2">
            <a:extLst>
              <a:ext uri="{FF2B5EF4-FFF2-40B4-BE49-F238E27FC236}">
                <a16:creationId xmlns:a16="http://schemas.microsoft.com/office/drawing/2014/main" id="{21BCEC56-DE94-4105-869B-9C860BBC57EB}"/>
              </a:ext>
            </a:extLst>
          </p:cNvPr>
          <p:cNvPicPr>
            <a:picLocks noChangeAspect="1"/>
          </p:cNvPicPr>
          <p:nvPr/>
        </p:nvPicPr>
        <p:blipFill rotWithShape="1">
          <a:blip r:embed="rId4"/>
          <a:srcRect l="661" t="-1" r="1072" b="1298"/>
          <a:stretch/>
        </p:blipFill>
        <p:spPr>
          <a:xfrm>
            <a:off x="3210448" y="3422074"/>
            <a:ext cx="3665791" cy="2842532"/>
          </a:xfrm>
          <a:prstGeom prst="rect">
            <a:avLst/>
          </a:prstGeom>
        </p:spPr>
      </p:pic>
      <p:pic>
        <p:nvPicPr>
          <p:cNvPr id="5" name="Imagen 4">
            <a:extLst>
              <a:ext uri="{FF2B5EF4-FFF2-40B4-BE49-F238E27FC236}">
                <a16:creationId xmlns:a16="http://schemas.microsoft.com/office/drawing/2014/main" id="{D976DA28-BEEB-4F4F-88E9-46E019DA0238}"/>
              </a:ext>
            </a:extLst>
          </p:cNvPr>
          <p:cNvPicPr>
            <a:picLocks noChangeAspect="1"/>
          </p:cNvPicPr>
          <p:nvPr/>
        </p:nvPicPr>
        <p:blipFill>
          <a:blip r:embed="rId5"/>
          <a:stretch>
            <a:fillRect/>
          </a:stretch>
        </p:blipFill>
        <p:spPr>
          <a:xfrm>
            <a:off x="5550476" y="3269200"/>
            <a:ext cx="3295845" cy="2584361"/>
          </a:xfrm>
          <a:prstGeom prst="rect">
            <a:avLst/>
          </a:prstGeom>
        </p:spPr>
      </p:pic>
      <p:pic>
        <p:nvPicPr>
          <p:cNvPr id="6" name="Imagen 5">
            <a:extLst>
              <a:ext uri="{FF2B5EF4-FFF2-40B4-BE49-F238E27FC236}">
                <a16:creationId xmlns:a16="http://schemas.microsoft.com/office/drawing/2014/main" id="{D81045A6-3738-4606-9C32-F60E6FA34E24}"/>
              </a:ext>
            </a:extLst>
          </p:cNvPr>
          <p:cNvPicPr>
            <a:picLocks noChangeAspect="1"/>
          </p:cNvPicPr>
          <p:nvPr/>
        </p:nvPicPr>
        <p:blipFill>
          <a:blip r:embed="rId6"/>
          <a:stretch>
            <a:fillRect/>
          </a:stretch>
        </p:blipFill>
        <p:spPr>
          <a:xfrm>
            <a:off x="7715152" y="2408590"/>
            <a:ext cx="3904965" cy="3057136"/>
          </a:xfrm>
          <a:prstGeom prst="rect">
            <a:avLst/>
          </a:prstGeom>
        </p:spPr>
      </p:pic>
      <p:sp>
        <p:nvSpPr>
          <p:cNvPr id="9" name="Elipse 8">
            <a:extLst>
              <a:ext uri="{FF2B5EF4-FFF2-40B4-BE49-F238E27FC236}">
                <a16:creationId xmlns:a16="http://schemas.microsoft.com/office/drawing/2014/main" id="{8C56DB20-D13E-48E6-A228-7BB308F80AFE}"/>
              </a:ext>
            </a:extLst>
          </p:cNvPr>
          <p:cNvSpPr/>
          <p:nvPr/>
        </p:nvSpPr>
        <p:spPr>
          <a:xfrm>
            <a:off x="2790683" y="6311900"/>
            <a:ext cx="1047807" cy="27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253AAB85-506B-4698-AA2F-6AC0DAF1C782}"/>
              </a:ext>
            </a:extLst>
          </p:cNvPr>
          <p:cNvCxnSpPr>
            <a:cxnSpLocks/>
            <a:endCxn id="9" idx="1"/>
          </p:cNvCxnSpPr>
          <p:nvPr/>
        </p:nvCxnSpPr>
        <p:spPr>
          <a:xfrm>
            <a:off x="2248678" y="5736349"/>
            <a:ext cx="695453" cy="6158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8B56F8A5-57B0-45C9-A545-0A4AE1AFE7A1}"/>
              </a:ext>
            </a:extLst>
          </p:cNvPr>
          <p:cNvSpPr txBox="1"/>
          <p:nvPr/>
        </p:nvSpPr>
        <p:spPr>
          <a:xfrm>
            <a:off x="1946992" y="5379612"/>
            <a:ext cx="301686" cy="369332"/>
          </a:xfrm>
          <a:prstGeom prst="rect">
            <a:avLst/>
          </a:prstGeom>
          <a:solidFill>
            <a:schemeClr val="bg1"/>
          </a:solidFill>
          <a:ln w="38100">
            <a:solidFill>
              <a:srgbClr val="FF0000"/>
            </a:solidFill>
          </a:ln>
        </p:spPr>
        <p:txBody>
          <a:bodyPr wrap="none" rtlCol="0">
            <a:spAutoFit/>
          </a:bodyPr>
          <a:lstStyle/>
          <a:p>
            <a:r>
              <a:rPr lang="es-ES" dirty="0"/>
              <a:t>1</a:t>
            </a:r>
          </a:p>
        </p:txBody>
      </p:sp>
      <p:sp>
        <p:nvSpPr>
          <p:cNvPr id="13" name="Elipse 12">
            <a:extLst>
              <a:ext uri="{FF2B5EF4-FFF2-40B4-BE49-F238E27FC236}">
                <a16:creationId xmlns:a16="http://schemas.microsoft.com/office/drawing/2014/main" id="{2669DF60-D77D-4FC4-ACEF-3A5C1BBC540C}"/>
              </a:ext>
            </a:extLst>
          </p:cNvPr>
          <p:cNvSpPr/>
          <p:nvPr/>
        </p:nvSpPr>
        <p:spPr>
          <a:xfrm>
            <a:off x="5331311" y="5955519"/>
            <a:ext cx="1047807" cy="27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de flecha 13">
            <a:extLst>
              <a:ext uri="{FF2B5EF4-FFF2-40B4-BE49-F238E27FC236}">
                <a16:creationId xmlns:a16="http://schemas.microsoft.com/office/drawing/2014/main" id="{7C203F34-9ED3-428A-9B69-3BDEEB492B67}"/>
              </a:ext>
            </a:extLst>
          </p:cNvPr>
          <p:cNvCxnSpPr>
            <a:cxnSpLocks/>
            <a:endCxn id="13" idx="1"/>
          </p:cNvCxnSpPr>
          <p:nvPr/>
        </p:nvCxnSpPr>
        <p:spPr>
          <a:xfrm>
            <a:off x="4789306" y="5379968"/>
            <a:ext cx="695453" cy="6158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4F32E115-363C-4E4F-AE2C-EC589F2634CB}"/>
              </a:ext>
            </a:extLst>
          </p:cNvPr>
          <p:cNvSpPr txBox="1"/>
          <p:nvPr/>
        </p:nvSpPr>
        <p:spPr>
          <a:xfrm>
            <a:off x="4487620" y="5023231"/>
            <a:ext cx="301686" cy="369332"/>
          </a:xfrm>
          <a:prstGeom prst="rect">
            <a:avLst/>
          </a:prstGeom>
          <a:solidFill>
            <a:schemeClr val="bg1"/>
          </a:solidFill>
          <a:ln w="38100">
            <a:solidFill>
              <a:srgbClr val="FF0000"/>
            </a:solidFill>
          </a:ln>
        </p:spPr>
        <p:txBody>
          <a:bodyPr wrap="none" rtlCol="0">
            <a:spAutoFit/>
          </a:bodyPr>
          <a:lstStyle/>
          <a:p>
            <a:r>
              <a:rPr lang="es-ES" dirty="0"/>
              <a:t>2</a:t>
            </a:r>
          </a:p>
        </p:txBody>
      </p:sp>
      <p:sp>
        <p:nvSpPr>
          <p:cNvPr id="20" name="Elipse 19">
            <a:extLst>
              <a:ext uri="{FF2B5EF4-FFF2-40B4-BE49-F238E27FC236}">
                <a16:creationId xmlns:a16="http://schemas.microsoft.com/office/drawing/2014/main" id="{E189C2B3-66EA-4A32-BF58-7F12E105ADA7}"/>
              </a:ext>
            </a:extLst>
          </p:cNvPr>
          <p:cNvSpPr/>
          <p:nvPr/>
        </p:nvSpPr>
        <p:spPr>
          <a:xfrm>
            <a:off x="7423183" y="5533194"/>
            <a:ext cx="1047807" cy="27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Conector recto de flecha 20">
            <a:extLst>
              <a:ext uri="{FF2B5EF4-FFF2-40B4-BE49-F238E27FC236}">
                <a16:creationId xmlns:a16="http://schemas.microsoft.com/office/drawing/2014/main" id="{D29E9E13-F732-4284-B326-E073A55C8AB1}"/>
              </a:ext>
            </a:extLst>
          </p:cNvPr>
          <p:cNvCxnSpPr>
            <a:cxnSpLocks/>
            <a:endCxn id="20" idx="1"/>
          </p:cNvCxnSpPr>
          <p:nvPr/>
        </p:nvCxnSpPr>
        <p:spPr>
          <a:xfrm>
            <a:off x="6881178" y="4957643"/>
            <a:ext cx="695453" cy="6158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210C2610-0AA6-4AE7-9276-28BC6865B0C9}"/>
              </a:ext>
            </a:extLst>
          </p:cNvPr>
          <p:cNvSpPr txBox="1"/>
          <p:nvPr/>
        </p:nvSpPr>
        <p:spPr>
          <a:xfrm>
            <a:off x="6577023" y="4588311"/>
            <a:ext cx="301686" cy="369332"/>
          </a:xfrm>
          <a:prstGeom prst="rect">
            <a:avLst/>
          </a:prstGeom>
          <a:solidFill>
            <a:schemeClr val="bg1"/>
          </a:solidFill>
          <a:ln w="38100">
            <a:solidFill>
              <a:srgbClr val="FF0000"/>
            </a:solidFill>
          </a:ln>
        </p:spPr>
        <p:txBody>
          <a:bodyPr wrap="none" rtlCol="0">
            <a:spAutoFit/>
          </a:bodyPr>
          <a:lstStyle/>
          <a:p>
            <a:r>
              <a:rPr lang="es-ES" dirty="0"/>
              <a:t>3</a:t>
            </a:r>
          </a:p>
        </p:txBody>
      </p:sp>
      <p:sp>
        <p:nvSpPr>
          <p:cNvPr id="23" name="Elipse 22">
            <a:extLst>
              <a:ext uri="{FF2B5EF4-FFF2-40B4-BE49-F238E27FC236}">
                <a16:creationId xmlns:a16="http://schemas.microsoft.com/office/drawing/2014/main" id="{5BEC31BF-0F30-46B2-A7AC-CA3587F842C6}"/>
              </a:ext>
            </a:extLst>
          </p:cNvPr>
          <p:cNvSpPr/>
          <p:nvPr/>
        </p:nvSpPr>
        <p:spPr>
          <a:xfrm>
            <a:off x="9999237" y="5131562"/>
            <a:ext cx="1047807" cy="27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4" name="Conector recto de flecha 23">
            <a:extLst>
              <a:ext uri="{FF2B5EF4-FFF2-40B4-BE49-F238E27FC236}">
                <a16:creationId xmlns:a16="http://schemas.microsoft.com/office/drawing/2014/main" id="{03972E06-3BF8-4416-82AC-60CB77B8FE9E}"/>
              </a:ext>
            </a:extLst>
          </p:cNvPr>
          <p:cNvCxnSpPr>
            <a:cxnSpLocks/>
            <a:endCxn id="23" idx="1"/>
          </p:cNvCxnSpPr>
          <p:nvPr/>
        </p:nvCxnSpPr>
        <p:spPr>
          <a:xfrm>
            <a:off x="9457232" y="4556011"/>
            <a:ext cx="695453" cy="6158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B39DE8FE-6418-464C-8035-DC2AA52A4D24}"/>
              </a:ext>
            </a:extLst>
          </p:cNvPr>
          <p:cNvSpPr txBox="1"/>
          <p:nvPr/>
        </p:nvSpPr>
        <p:spPr>
          <a:xfrm>
            <a:off x="9153077" y="4186679"/>
            <a:ext cx="301686" cy="369332"/>
          </a:xfrm>
          <a:prstGeom prst="rect">
            <a:avLst/>
          </a:prstGeom>
          <a:solidFill>
            <a:schemeClr val="bg1"/>
          </a:solidFill>
          <a:ln w="38100">
            <a:solidFill>
              <a:srgbClr val="FF0000"/>
            </a:solidFill>
          </a:ln>
        </p:spPr>
        <p:txBody>
          <a:bodyPr wrap="none" rtlCol="0">
            <a:spAutoFit/>
          </a:bodyPr>
          <a:lstStyle/>
          <a:p>
            <a:r>
              <a:rPr lang="es-ES" dirty="0"/>
              <a:t>4</a:t>
            </a:r>
          </a:p>
        </p:txBody>
      </p:sp>
    </p:spTree>
    <p:extLst>
      <p:ext uri="{BB962C8B-B14F-4D97-AF65-F5344CB8AC3E}">
        <p14:creationId xmlns:p14="http://schemas.microsoft.com/office/powerpoint/2010/main" val="147405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Abriendo Anaconda</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Clic en el icono de Windows (abajo izquierda):</a:t>
            </a:r>
          </a:p>
          <a:p>
            <a:pPr lvl="1"/>
            <a:r>
              <a:rPr lang="es-ES" b="1" dirty="0"/>
              <a:t>Buscamos Anaconda </a:t>
            </a:r>
            <a:r>
              <a:rPr lang="es-ES" b="1" dirty="0">
                <a:sym typeface="Wingdings" panose="05000000000000000000" pitchFamily="2" charset="2"/>
              </a:rPr>
              <a:t> Anaconda </a:t>
            </a:r>
            <a:r>
              <a:rPr lang="es-ES" b="1" dirty="0" err="1">
                <a:sym typeface="Wingdings" panose="05000000000000000000" pitchFamily="2" charset="2"/>
              </a:rPr>
              <a:t>Navigator</a:t>
            </a:r>
            <a:r>
              <a:rPr lang="es-ES" b="1" dirty="0">
                <a:sym typeface="Wingdings" panose="05000000000000000000" pitchFamily="2" charset="2"/>
              </a:rPr>
              <a:t> (anaconda3)</a:t>
            </a:r>
            <a:endParaRPr lang="es-ES" b="1" dirty="0"/>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8" name="Imagen 7">
            <a:extLst>
              <a:ext uri="{FF2B5EF4-FFF2-40B4-BE49-F238E27FC236}">
                <a16:creationId xmlns:a16="http://schemas.microsoft.com/office/drawing/2014/main" id="{6D855DB3-6A98-4EC3-A4DD-7757F31ABACD}"/>
              </a:ext>
            </a:extLst>
          </p:cNvPr>
          <p:cNvPicPr>
            <a:picLocks noChangeAspect="1"/>
          </p:cNvPicPr>
          <p:nvPr/>
        </p:nvPicPr>
        <p:blipFill>
          <a:blip r:embed="rId3"/>
          <a:stretch>
            <a:fillRect/>
          </a:stretch>
        </p:blipFill>
        <p:spPr>
          <a:xfrm>
            <a:off x="4467386" y="2764630"/>
            <a:ext cx="3257227" cy="3412333"/>
          </a:xfrm>
          <a:prstGeom prst="rect">
            <a:avLst/>
          </a:prstGeom>
        </p:spPr>
      </p:pic>
      <p:sp>
        <p:nvSpPr>
          <p:cNvPr id="27" name="Elipse 26">
            <a:extLst>
              <a:ext uri="{FF2B5EF4-FFF2-40B4-BE49-F238E27FC236}">
                <a16:creationId xmlns:a16="http://schemas.microsoft.com/office/drawing/2014/main" id="{611A64CB-B03F-422F-82C8-DADFBD4DB790}"/>
              </a:ext>
            </a:extLst>
          </p:cNvPr>
          <p:cNvSpPr/>
          <p:nvPr/>
        </p:nvSpPr>
        <p:spPr>
          <a:xfrm>
            <a:off x="4763959" y="4740093"/>
            <a:ext cx="1332041" cy="251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8" name="Conector recto de flecha 27">
            <a:extLst>
              <a:ext uri="{FF2B5EF4-FFF2-40B4-BE49-F238E27FC236}">
                <a16:creationId xmlns:a16="http://schemas.microsoft.com/office/drawing/2014/main" id="{65EBBF2B-3F51-4494-83F5-D882B4ECFE06}"/>
              </a:ext>
            </a:extLst>
          </p:cNvPr>
          <p:cNvCxnSpPr>
            <a:cxnSpLocks/>
          </p:cNvCxnSpPr>
          <p:nvPr/>
        </p:nvCxnSpPr>
        <p:spPr>
          <a:xfrm>
            <a:off x="3716994" y="4131955"/>
            <a:ext cx="1046965" cy="73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42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Utilizando Anaconda</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Home:</a:t>
            </a:r>
          </a:p>
          <a:p>
            <a:pPr lvl="1"/>
            <a:r>
              <a:rPr lang="es-ES" dirty="0"/>
              <a:t>Herramientas disponibles</a:t>
            </a:r>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sp>
        <p:nvSpPr>
          <p:cNvPr id="27" name="Elipse 26">
            <a:extLst>
              <a:ext uri="{FF2B5EF4-FFF2-40B4-BE49-F238E27FC236}">
                <a16:creationId xmlns:a16="http://schemas.microsoft.com/office/drawing/2014/main" id="{611A64CB-B03F-422F-82C8-DADFBD4DB790}"/>
              </a:ext>
            </a:extLst>
          </p:cNvPr>
          <p:cNvSpPr/>
          <p:nvPr/>
        </p:nvSpPr>
        <p:spPr>
          <a:xfrm>
            <a:off x="4763959" y="4740093"/>
            <a:ext cx="1332041" cy="251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8" name="Conector recto de flecha 27">
            <a:extLst>
              <a:ext uri="{FF2B5EF4-FFF2-40B4-BE49-F238E27FC236}">
                <a16:creationId xmlns:a16="http://schemas.microsoft.com/office/drawing/2014/main" id="{65EBBF2B-3F51-4494-83F5-D882B4ECFE06}"/>
              </a:ext>
            </a:extLst>
          </p:cNvPr>
          <p:cNvCxnSpPr>
            <a:cxnSpLocks/>
          </p:cNvCxnSpPr>
          <p:nvPr/>
        </p:nvCxnSpPr>
        <p:spPr>
          <a:xfrm>
            <a:off x="3716994" y="4131955"/>
            <a:ext cx="1046965" cy="73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97D21980-E7D8-4BCB-BCF4-79738BCC6120}"/>
              </a:ext>
            </a:extLst>
          </p:cNvPr>
          <p:cNvPicPr>
            <a:picLocks noChangeAspect="1"/>
          </p:cNvPicPr>
          <p:nvPr/>
        </p:nvPicPr>
        <p:blipFill>
          <a:blip r:embed="rId3"/>
          <a:stretch>
            <a:fillRect/>
          </a:stretch>
        </p:blipFill>
        <p:spPr>
          <a:xfrm>
            <a:off x="2381979" y="2685331"/>
            <a:ext cx="7428041" cy="3963179"/>
          </a:xfrm>
          <a:prstGeom prst="rect">
            <a:avLst/>
          </a:prstGeom>
        </p:spPr>
      </p:pic>
    </p:spTree>
    <p:extLst>
      <p:ext uri="{BB962C8B-B14F-4D97-AF65-F5344CB8AC3E}">
        <p14:creationId xmlns:p14="http://schemas.microsoft.com/office/powerpoint/2010/main" val="350823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Utilizando Anaconda</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err="1"/>
              <a:t>Environments</a:t>
            </a:r>
            <a:r>
              <a:rPr lang="es-ES" dirty="0"/>
              <a:t>:</a:t>
            </a:r>
          </a:p>
          <a:p>
            <a:pPr lvl="1"/>
            <a:r>
              <a:rPr lang="es-ES" dirty="0"/>
              <a:t>Entornos de trabajo:</a:t>
            </a:r>
          </a:p>
          <a:p>
            <a:pPr lvl="2"/>
            <a:r>
              <a:rPr lang="es-ES" dirty="0"/>
              <a:t>Los veremos más adelante (si nos da tiempo)</a:t>
            </a:r>
          </a:p>
          <a:p>
            <a:pPr lvl="1"/>
            <a:endParaRPr lang="es-ES" dirty="0"/>
          </a:p>
          <a:p>
            <a:r>
              <a:rPr lang="es-ES" dirty="0" err="1"/>
              <a:t>Learning</a:t>
            </a:r>
            <a:r>
              <a:rPr lang="es-ES" dirty="0"/>
              <a:t>:</a:t>
            </a:r>
          </a:p>
          <a:p>
            <a:pPr lvl="1"/>
            <a:r>
              <a:rPr lang="es-ES" dirty="0"/>
              <a:t>Tutoriales y documentación de diferentes herramientas, librerías…</a:t>
            </a:r>
          </a:p>
          <a:p>
            <a:pPr lvl="2"/>
            <a:r>
              <a:rPr lang="es-ES" dirty="0"/>
              <a:t>Útil para algunas consultas</a:t>
            </a:r>
          </a:p>
          <a:p>
            <a:pPr lvl="1"/>
            <a:endParaRPr lang="es-ES" dirty="0"/>
          </a:p>
          <a:p>
            <a:r>
              <a:rPr lang="es-ES" dirty="0" err="1"/>
              <a:t>Community</a:t>
            </a:r>
            <a:r>
              <a:rPr lang="es-ES" dirty="0"/>
              <a:t>:</a:t>
            </a:r>
          </a:p>
          <a:p>
            <a:pPr lvl="2"/>
            <a:r>
              <a:rPr lang="es-ES" dirty="0"/>
              <a:t>Foros de discusión</a:t>
            </a:r>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289619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Anaconda: Estados herramientas</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b="1" dirty="0" err="1"/>
              <a:t>Install</a:t>
            </a:r>
            <a:r>
              <a:rPr lang="es-ES" dirty="0"/>
              <a:t>:</a:t>
            </a:r>
          </a:p>
          <a:p>
            <a:pPr lvl="1"/>
            <a:r>
              <a:rPr lang="es-ES" dirty="0"/>
              <a:t>La herramienta no está instalada</a:t>
            </a:r>
          </a:p>
          <a:p>
            <a:pPr lvl="1"/>
            <a:r>
              <a:rPr lang="es-ES" dirty="0"/>
              <a:t>Al hacer clic, se instalará</a:t>
            </a:r>
          </a:p>
          <a:p>
            <a:r>
              <a:rPr lang="es-ES" dirty="0"/>
              <a:t>En esta caso, instalaremos Notebook</a:t>
            </a:r>
          </a:p>
          <a:p>
            <a:pPr lvl="1"/>
            <a:r>
              <a:rPr lang="es-ES" dirty="0"/>
              <a:t>Esperamos a que cargue la barrita y listo</a:t>
            </a:r>
          </a:p>
          <a:p>
            <a:pPr lvl="1"/>
            <a:endParaRPr lang="es-ES" dirty="0"/>
          </a:p>
          <a:p>
            <a:endParaRPr lang="es-ES" dirty="0"/>
          </a:p>
          <a:p>
            <a:r>
              <a:rPr lang="es-ES" dirty="0"/>
              <a:t>También se instalará:</a:t>
            </a:r>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2" name="Imagen 1">
            <a:extLst>
              <a:ext uri="{FF2B5EF4-FFF2-40B4-BE49-F238E27FC236}">
                <a16:creationId xmlns:a16="http://schemas.microsoft.com/office/drawing/2014/main" id="{97D21980-E7D8-4BCB-BCF4-79738BCC6120}"/>
              </a:ext>
            </a:extLst>
          </p:cNvPr>
          <p:cNvPicPr>
            <a:picLocks noChangeAspect="1"/>
          </p:cNvPicPr>
          <p:nvPr/>
        </p:nvPicPr>
        <p:blipFill rotWithShape="1">
          <a:blip r:embed="rId3"/>
          <a:srcRect l="66274" t="18315" r="20241" b="53015"/>
          <a:stretch/>
        </p:blipFill>
        <p:spPr>
          <a:xfrm>
            <a:off x="7361852" y="1825624"/>
            <a:ext cx="3687612" cy="4183289"/>
          </a:xfrm>
          <a:prstGeom prst="rect">
            <a:avLst/>
          </a:prstGeom>
        </p:spPr>
      </p:pic>
      <p:pic>
        <p:nvPicPr>
          <p:cNvPr id="3" name="Imagen 2">
            <a:extLst>
              <a:ext uri="{FF2B5EF4-FFF2-40B4-BE49-F238E27FC236}">
                <a16:creationId xmlns:a16="http://schemas.microsoft.com/office/drawing/2014/main" id="{FB2761C1-0E72-4AFB-8EB1-B9661039EF95}"/>
              </a:ext>
            </a:extLst>
          </p:cNvPr>
          <p:cNvPicPr>
            <a:picLocks noChangeAspect="1"/>
          </p:cNvPicPr>
          <p:nvPr/>
        </p:nvPicPr>
        <p:blipFill>
          <a:blip r:embed="rId4"/>
          <a:stretch>
            <a:fillRect/>
          </a:stretch>
        </p:blipFill>
        <p:spPr>
          <a:xfrm>
            <a:off x="1052026" y="4028498"/>
            <a:ext cx="6096000" cy="122860"/>
          </a:xfrm>
          <a:prstGeom prst="rect">
            <a:avLst/>
          </a:prstGeom>
          <a:ln>
            <a:solidFill>
              <a:schemeClr val="tx1"/>
            </a:solidFill>
          </a:ln>
        </p:spPr>
      </p:pic>
      <p:pic>
        <p:nvPicPr>
          <p:cNvPr id="4" name="Imagen 3">
            <a:extLst>
              <a:ext uri="{FF2B5EF4-FFF2-40B4-BE49-F238E27FC236}">
                <a16:creationId xmlns:a16="http://schemas.microsoft.com/office/drawing/2014/main" id="{548F9BB3-13EA-42FC-8CD2-171DA35E2596}"/>
              </a:ext>
            </a:extLst>
          </p:cNvPr>
          <p:cNvPicPr>
            <a:picLocks noChangeAspect="1"/>
          </p:cNvPicPr>
          <p:nvPr/>
        </p:nvPicPr>
        <p:blipFill>
          <a:blip r:embed="rId5"/>
          <a:stretch>
            <a:fillRect/>
          </a:stretch>
        </p:blipFill>
        <p:spPr>
          <a:xfrm>
            <a:off x="4830149" y="4458883"/>
            <a:ext cx="1356928" cy="1550030"/>
          </a:xfrm>
          <a:prstGeom prst="rect">
            <a:avLst/>
          </a:prstGeom>
        </p:spPr>
      </p:pic>
    </p:spTree>
    <p:extLst>
      <p:ext uri="{BB962C8B-B14F-4D97-AF65-F5344CB8AC3E}">
        <p14:creationId xmlns:p14="http://schemas.microsoft.com/office/powerpoint/2010/main" val="376989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Anaconda: Estados herramientas</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b="1" dirty="0" err="1"/>
              <a:t>Launch</a:t>
            </a:r>
            <a:r>
              <a:rPr lang="es-ES" dirty="0"/>
              <a:t>:</a:t>
            </a:r>
          </a:p>
          <a:p>
            <a:pPr lvl="1"/>
            <a:r>
              <a:rPr lang="es-ES" dirty="0"/>
              <a:t>La herramienta ya está instalada</a:t>
            </a:r>
          </a:p>
          <a:p>
            <a:pPr lvl="1"/>
            <a:r>
              <a:rPr lang="es-ES" dirty="0"/>
              <a:t>Al hacer clic, se ejecutará</a:t>
            </a:r>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grpSp>
        <p:nvGrpSpPr>
          <p:cNvPr id="6" name="Grupo 5">
            <a:extLst>
              <a:ext uri="{FF2B5EF4-FFF2-40B4-BE49-F238E27FC236}">
                <a16:creationId xmlns:a16="http://schemas.microsoft.com/office/drawing/2014/main" id="{6713BC7A-48B7-49ED-AE8C-5DFB7A697260}"/>
              </a:ext>
            </a:extLst>
          </p:cNvPr>
          <p:cNvGrpSpPr/>
          <p:nvPr/>
        </p:nvGrpSpPr>
        <p:grpSpPr>
          <a:xfrm>
            <a:off x="7361852" y="1825624"/>
            <a:ext cx="3687612" cy="4183289"/>
            <a:chOff x="7361852" y="1825624"/>
            <a:chExt cx="3687612" cy="4183289"/>
          </a:xfrm>
        </p:grpSpPr>
        <p:pic>
          <p:nvPicPr>
            <p:cNvPr id="2" name="Imagen 1">
              <a:extLst>
                <a:ext uri="{FF2B5EF4-FFF2-40B4-BE49-F238E27FC236}">
                  <a16:creationId xmlns:a16="http://schemas.microsoft.com/office/drawing/2014/main" id="{97D21980-E7D8-4BCB-BCF4-79738BCC6120}"/>
                </a:ext>
              </a:extLst>
            </p:cNvPr>
            <p:cNvPicPr>
              <a:picLocks noChangeAspect="1"/>
            </p:cNvPicPr>
            <p:nvPr/>
          </p:nvPicPr>
          <p:blipFill rotWithShape="1">
            <a:blip r:embed="rId3"/>
            <a:srcRect l="66274" t="18315" r="20241" b="53015"/>
            <a:stretch/>
          </p:blipFill>
          <p:spPr>
            <a:xfrm>
              <a:off x="7361852" y="1825624"/>
              <a:ext cx="3687612" cy="4183289"/>
            </a:xfrm>
            <a:prstGeom prst="rect">
              <a:avLst/>
            </a:prstGeom>
          </p:spPr>
        </p:pic>
        <p:pic>
          <p:nvPicPr>
            <p:cNvPr id="5" name="Imagen 4">
              <a:extLst>
                <a:ext uri="{FF2B5EF4-FFF2-40B4-BE49-F238E27FC236}">
                  <a16:creationId xmlns:a16="http://schemas.microsoft.com/office/drawing/2014/main" id="{A9FCC6EF-7341-4CA2-B6FD-BBA8F1A8E033}"/>
                </a:ext>
              </a:extLst>
            </p:cNvPr>
            <p:cNvPicPr>
              <a:picLocks noChangeAspect="1"/>
            </p:cNvPicPr>
            <p:nvPr/>
          </p:nvPicPr>
          <p:blipFill>
            <a:blip r:embed="rId4"/>
            <a:stretch>
              <a:fillRect/>
            </a:stretch>
          </p:blipFill>
          <p:spPr>
            <a:xfrm>
              <a:off x="8696033" y="5065744"/>
              <a:ext cx="1175283" cy="812541"/>
            </a:xfrm>
            <a:prstGeom prst="rect">
              <a:avLst/>
            </a:prstGeom>
          </p:spPr>
        </p:pic>
      </p:grpSp>
    </p:spTree>
    <p:extLst>
      <p:ext uri="{BB962C8B-B14F-4D97-AF65-F5344CB8AC3E}">
        <p14:creationId xmlns:p14="http://schemas.microsoft.com/office/powerpoint/2010/main" val="300159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err="1">
                <a:latin typeface="Century Gothic" panose="020B0502020202020204" pitchFamily="34" charset="0"/>
              </a:rPr>
              <a:t>Jupyter</a:t>
            </a:r>
            <a:r>
              <a:rPr lang="es-ES" b="1" i="1" dirty="0">
                <a:latin typeface="Century Gothic" panose="020B0502020202020204" pitchFamily="34" charset="0"/>
              </a:rPr>
              <a:t> Notebook</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Al abrirlo, se ejecuta el navegador que tengamos por defecto, donde se abre nuestra carpeta de usuario por defecto</a:t>
            </a:r>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3" name="Imagen 2">
            <a:extLst>
              <a:ext uri="{FF2B5EF4-FFF2-40B4-BE49-F238E27FC236}">
                <a16:creationId xmlns:a16="http://schemas.microsoft.com/office/drawing/2014/main" id="{979F05D0-3158-46F6-9AD5-C86C54689F48}"/>
              </a:ext>
            </a:extLst>
          </p:cNvPr>
          <p:cNvPicPr>
            <a:picLocks noChangeAspect="1"/>
          </p:cNvPicPr>
          <p:nvPr/>
        </p:nvPicPr>
        <p:blipFill>
          <a:blip r:embed="rId3"/>
          <a:stretch>
            <a:fillRect/>
          </a:stretch>
        </p:blipFill>
        <p:spPr>
          <a:xfrm>
            <a:off x="2662334" y="2742256"/>
            <a:ext cx="6867331" cy="3750619"/>
          </a:xfrm>
          <a:prstGeom prst="rect">
            <a:avLst/>
          </a:prstGeom>
        </p:spPr>
      </p:pic>
    </p:spTree>
    <p:extLst>
      <p:ext uri="{BB962C8B-B14F-4D97-AF65-F5344CB8AC3E}">
        <p14:creationId xmlns:p14="http://schemas.microsoft.com/office/powerpoint/2010/main" val="330428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err="1">
                <a:latin typeface="Century Gothic" panose="020B0502020202020204" pitchFamily="34" charset="0"/>
              </a:rPr>
              <a:t>Jupyter</a:t>
            </a:r>
            <a:r>
              <a:rPr lang="es-ES" b="1" i="1" dirty="0">
                <a:latin typeface="Century Gothic" panose="020B0502020202020204" pitchFamily="34" charset="0"/>
              </a:rPr>
              <a:t> Notebook</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Te recomiendo crearte una carpeta para seguir el curso en una zona fácilmente localizable, por ejemplo, en el escritorio:</a:t>
            </a:r>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2" name="Imagen 1">
            <a:extLst>
              <a:ext uri="{FF2B5EF4-FFF2-40B4-BE49-F238E27FC236}">
                <a16:creationId xmlns:a16="http://schemas.microsoft.com/office/drawing/2014/main" id="{90B6A90D-8296-4331-AC82-DD3B118E5B0F}"/>
              </a:ext>
            </a:extLst>
          </p:cNvPr>
          <p:cNvPicPr>
            <a:picLocks noChangeAspect="1"/>
          </p:cNvPicPr>
          <p:nvPr/>
        </p:nvPicPr>
        <p:blipFill>
          <a:blip r:embed="rId3"/>
          <a:stretch>
            <a:fillRect/>
          </a:stretch>
        </p:blipFill>
        <p:spPr>
          <a:xfrm>
            <a:off x="1416698" y="3429000"/>
            <a:ext cx="9358604" cy="2368615"/>
          </a:xfrm>
          <a:prstGeom prst="rect">
            <a:avLst/>
          </a:prstGeom>
        </p:spPr>
      </p:pic>
    </p:spTree>
    <p:extLst>
      <p:ext uri="{BB962C8B-B14F-4D97-AF65-F5344CB8AC3E}">
        <p14:creationId xmlns:p14="http://schemas.microsoft.com/office/powerpoint/2010/main" val="15179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err="1">
                <a:latin typeface="Century Gothic" panose="020B0502020202020204" pitchFamily="34" charset="0"/>
              </a:rPr>
              <a:t>Jupyter</a:t>
            </a:r>
            <a:r>
              <a:rPr lang="es-ES" b="1" i="1" dirty="0">
                <a:latin typeface="Century Gothic" panose="020B0502020202020204" pitchFamily="34" charset="0"/>
              </a:rPr>
              <a:t> Notebook</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Para crear un nuevo notebook o carpeta:</a:t>
            </a:r>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3" name="Imagen 2">
            <a:extLst>
              <a:ext uri="{FF2B5EF4-FFF2-40B4-BE49-F238E27FC236}">
                <a16:creationId xmlns:a16="http://schemas.microsoft.com/office/drawing/2014/main" id="{AB61C07B-7DCB-4528-A87B-4023DB5ECD56}"/>
              </a:ext>
            </a:extLst>
          </p:cNvPr>
          <p:cNvPicPr>
            <a:picLocks noChangeAspect="1"/>
          </p:cNvPicPr>
          <p:nvPr/>
        </p:nvPicPr>
        <p:blipFill rotWithShape="1">
          <a:blip r:embed="rId3"/>
          <a:srcRect l="11556" t="8844" r="11454" b="51292"/>
          <a:stretch/>
        </p:blipFill>
        <p:spPr>
          <a:xfrm>
            <a:off x="757626" y="2731432"/>
            <a:ext cx="10676747" cy="3109629"/>
          </a:xfrm>
          <a:prstGeom prst="rect">
            <a:avLst/>
          </a:prstGeom>
        </p:spPr>
      </p:pic>
      <p:sp>
        <p:nvSpPr>
          <p:cNvPr id="6" name="Elipse 5">
            <a:extLst>
              <a:ext uri="{FF2B5EF4-FFF2-40B4-BE49-F238E27FC236}">
                <a16:creationId xmlns:a16="http://schemas.microsoft.com/office/drawing/2014/main" id="{F62AAE51-B999-4A39-A691-D6277A9302FF}"/>
              </a:ext>
            </a:extLst>
          </p:cNvPr>
          <p:cNvSpPr/>
          <p:nvPr/>
        </p:nvSpPr>
        <p:spPr>
          <a:xfrm>
            <a:off x="9387426" y="4697704"/>
            <a:ext cx="1047807" cy="27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49B579E5-F2B5-40BE-AE23-82642F2DDD99}"/>
              </a:ext>
            </a:extLst>
          </p:cNvPr>
          <p:cNvCxnSpPr>
            <a:cxnSpLocks/>
            <a:endCxn id="6" idx="4"/>
          </p:cNvCxnSpPr>
          <p:nvPr/>
        </p:nvCxnSpPr>
        <p:spPr>
          <a:xfrm flipV="1">
            <a:off x="8940148" y="4973216"/>
            <a:ext cx="971182" cy="8796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A4E5DC93-8774-498A-B44F-8F3E60BD102F}"/>
              </a:ext>
            </a:extLst>
          </p:cNvPr>
          <p:cNvSpPr/>
          <p:nvPr/>
        </p:nvSpPr>
        <p:spPr>
          <a:xfrm>
            <a:off x="9470571" y="3975037"/>
            <a:ext cx="1047807" cy="27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AC7B33DA-451B-4A4A-AAD5-F11C77167AF9}"/>
              </a:ext>
            </a:extLst>
          </p:cNvPr>
          <p:cNvCxnSpPr>
            <a:cxnSpLocks/>
          </p:cNvCxnSpPr>
          <p:nvPr/>
        </p:nvCxnSpPr>
        <p:spPr>
          <a:xfrm flipV="1">
            <a:off x="5430416" y="4152529"/>
            <a:ext cx="4040155" cy="16885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14E7AE1D-DB58-4F4A-B159-FC5107EFB593}"/>
              </a:ext>
            </a:extLst>
          </p:cNvPr>
          <p:cNvSpPr txBox="1"/>
          <p:nvPr/>
        </p:nvSpPr>
        <p:spPr>
          <a:xfrm>
            <a:off x="4315303" y="5841061"/>
            <a:ext cx="1115113" cy="369332"/>
          </a:xfrm>
          <a:prstGeom prst="rect">
            <a:avLst/>
          </a:prstGeom>
          <a:noFill/>
          <a:ln w="38100">
            <a:solidFill>
              <a:srgbClr val="FF0000"/>
            </a:solidFill>
          </a:ln>
        </p:spPr>
        <p:txBody>
          <a:bodyPr wrap="none" rtlCol="0">
            <a:spAutoFit/>
          </a:bodyPr>
          <a:lstStyle/>
          <a:p>
            <a:r>
              <a:rPr lang="es-ES" dirty="0"/>
              <a:t>Notebook</a:t>
            </a:r>
          </a:p>
        </p:txBody>
      </p:sp>
      <p:sp>
        <p:nvSpPr>
          <p:cNvPr id="19" name="CuadroTexto 18">
            <a:extLst>
              <a:ext uri="{FF2B5EF4-FFF2-40B4-BE49-F238E27FC236}">
                <a16:creationId xmlns:a16="http://schemas.microsoft.com/office/drawing/2014/main" id="{4FDFE841-1FED-40F7-B298-D926434A7D49}"/>
              </a:ext>
            </a:extLst>
          </p:cNvPr>
          <p:cNvSpPr txBox="1"/>
          <p:nvPr/>
        </p:nvSpPr>
        <p:spPr>
          <a:xfrm>
            <a:off x="8020537" y="5841061"/>
            <a:ext cx="919611" cy="369332"/>
          </a:xfrm>
          <a:prstGeom prst="rect">
            <a:avLst/>
          </a:prstGeom>
          <a:noFill/>
          <a:ln w="38100">
            <a:solidFill>
              <a:srgbClr val="FF0000"/>
            </a:solidFill>
          </a:ln>
        </p:spPr>
        <p:txBody>
          <a:bodyPr wrap="none" rtlCol="0">
            <a:spAutoFit/>
          </a:bodyPr>
          <a:lstStyle/>
          <a:p>
            <a:r>
              <a:rPr lang="es-ES" dirty="0"/>
              <a:t>Carpeta</a:t>
            </a:r>
          </a:p>
        </p:txBody>
      </p:sp>
    </p:spTree>
    <p:extLst>
      <p:ext uri="{BB962C8B-B14F-4D97-AF65-F5344CB8AC3E}">
        <p14:creationId xmlns:p14="http://schemas.microsoft.com/office/powerpoint/2010/main" val="390271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Creando un Notebook</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Hacemos clic en Python 3 y creamos un nuevo notebook</a:t>
            </a:r>
            <a:endParaRPr lang="es-ES" b="1" dirty="0"/>
          </a:p>
          <a:p>
            <a:endParaRPr lang="es-ES" b="1" dirty="0"/>
          </a:p>
          <a:p>
            <a:endParaRPr lang="es-ES" b="1" dirty="0"/>
          </a:p>
          <a:p>
            <a:endParaRPr lang="es-ES" b="1" dirty="0"/>
          </a:p>
          <a:p>
            <a:endParaRPr lang="es-ES" b="1" dirty="0"/>
          </a:p>
          <a:p>
            <a:endParaRPr lang="es-ES" b="1" dirty="0"/>
          </a:p>
          <a:p>
            <a:endParaRPr lang="es-ES" dirty="0"/>
          </a:p>
          <a:p>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2" name="Imagen 1">
            <a:extLst>
              <a:ext uri="{FF2B5EF4-FFF2-40B4-BE49-F238E27FC236}">
                <a16:creationId xmlns:a16="http://schemas.microsoft.com/office/drawing/2014/main" id="{9B729C50-FDF0-415A-8A17-9CD5A0ECF580}"/>
              </a:ext>
            </a:extLst>
          </p:cNvPr>
          <p:cNvPicPr>
            <a:picLocks noChangeAspect="1"/>
          </p:cNvPicPr>
          <p:nvPr/>
        </p:nvPicPr>
        <p:blipFill>
          <a:blip r:embed="rId3"/>
          <a:stretch>
            <a:fillRect/>
          </a:stretch>
        </p:blipFill>
        <p:spPr>
          <a:xfrm>
            <a:off x="874245" y="2846630"/>
            <a:ext cx="10443509" cy="1874660"/>
          </a:xfrm>
          <a:prstGeom prst="rect">
            <a:avLst/>
          </a:prstGeom>
        </p:spPr>
      </p:pic>
    </p:spTree>
    <p:extLst>
      <p:ext uri="{BB962C8B-B14F-4D97-AF65-F5344CB8AC3E}">
        <p14:creationId xmlns:p14="http://schemas.microsoft.com/office/powerpoint/2010/main" val="157176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¿Qué es Anaconda?</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a:bodyPr>
          <a:lstStyle/>
          <a:p>
            <a:r>
              <a:rPr lang="es-ES" dirty="0">
                <a:hlinkClick r:id="rId3"/>
              </a:rPr>
              <a:t>Definición</a:t>
            </a:r>
            <a:r>
              <a:rPr lang="es-ES" dirty="0"/>
              <a:t>:</a:t>
            </a:r>
          </a:p>
          <a:p>
            <a:pPr lvl="1"/>
            <a:r>
              <a:rPr lang="es-ES" dirty="0"/>
              <a:t>Anaconda es un distribución libre y abierta​ de los lenguajes Python y R, utilizada en ciencia de datos, y </a:t>
            </a:r>
            <a:r>
              <a:rPr lang="es-ES" i="1" dirty="0"/>
              <a:t>machine </a:t>
            </a:r>
            <a:r>
              <a:rPr lang="es-ES" i="1" dirty="0" err="1"/>
              <a:t>learning</a:t>
            </a:r>
            <a:r>
              <a:rPr lang="es-ES" dirty="0"/>
              <a:t>. Incluye procesamiento de grandes volúmenes de información, análisis predictivo y cómputos científicos. Está orientado a simplificar el despliegue y administración de los paquetes de software.</a:t>
            </a:r>
          </a:p>
          <a:p>
            <a:endParaRPr lang="es-ES" dirty="0"/>
          </a:p>
          <a:p>
            <a:r>
              <a:rPr lang="es-ES" dirty="0"/>
              <a:t>Traducción:</a:t>
            </a:r>
          </a:p>
          <a:p>
            <a:pPr lvl="1"/>
            <a:r>
              <a:rPr lang="es-ES" dirty="0"/>
              <a:t>Un programa que se encargará por nosotros de instalar Python y todas las cosas que necesitemos para trabajar con él, como el </a:t>
            </a:r>
            <a:r>
              <a:rPr lang="es-ES" b="1" dirty="0"/>
              <a:t>IDE</a:t>
            </a:r>
            <a:r>
              <a:rPr lang="es-ES" dirty="0"/>
              <a:t> o los </a:t>
            </a:r>
            <a:r>
              <a:rPr lang="es-ES" b="1" dirty="0"/>
              <a:t>notebooks</a:t>
            </a:r>
            <a:r>
              <a:rPr lang="es-ES" dirty="0"/>
              <a:t>, así como las diferentes </a:t>
            </a:r>
            <a:r>
              <a:rPr lang="es-ES" b="1" dirty="0"/>
              <a:t>librerías</a:t>
            </a:r>
          </a:p>
          <a:p>
            <a:pPr lvl="1"/>
            <a:endParaRPr lang="es-ES" dirty="0"/>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288524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Creando un Notebook</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Finalmente, comprobamos que todo esté correcto escribiendo la siguiente línea de código:</a:t>
            </a:r>
          </a:p>
          <a:p>
            <a:pPr marL="457200" lvl="1" indent="0">
              <a:buNone/>
            </a:pPr>
            <a:r>
              <a:rPr lang="es-ES" dirty="0"/>
              <a:t>!</a:t>
            </a:r>
            <a:r>
              <a:rPr lang="es-ES" dirty="0" err="1"/>
              <a:t>python</a:t>
            </a:r>
            <a:r>
              <a:rPr lang="es-ES" dirty="0"/>
              <a:t> --</a:t>
            </a:r>
            <a:r>
              <a:rPr lang="es-ES" dirty="0" err="1"/>
              <a:t>version</a:t>
            </a:r>
            <a:endParaRPr lang="es-ES" dirty="0"/>
          </a:p>
          <a:p>
            <a:pPr marL="457200" lvl="1" indent="0">
              <a:buNone/>
            </a:pPr>
            <a:endParaRPr lang="es-ES" dirty="0"/>
          </a:p>
          <a:p>
            <a:pPr lvl="0"/>
            <a:r>
              <a:rPr lang="es-ES" dirty="0">
                <a:solidFill>
                  <a:prstClr val="black"/>
                </a:solidFill>
              </a:rPr>
              <a:t>Y presionamos la tecla CTRL + </a:t>
            </a:r>
            <a:r>
              <a:rPr lang="es-ES" dirty="0" err="1">
                <a:solidFill>
                  <a:prstClr val="black"/>
                </a:solidFill>
              </a:rPr>
              <a:t>Enter</a:t>
            </a:r>
            <a:r>
              <a:rPr lang="es-ES" dirty="0">
                <a:solidFill>
                  <a:prstClr val="black"/>
                </a:solidFill>
              </a:rPr>
              <a:t>:</a:t>
            </a:r>
          </a:p>
          <a:p>
            <a:pPr marL="457200" lvl="1" indent="0">
              <a:buNone/>
            </a:pPr>
            <a:endParaRPr lang="es-ES" dirty="0"/>
          </a:p>
          <a:p>
            <a:pPr marL="457200" lvl="1" indent="0">
              <a:buNone/>
            </a:pPr>
            <a:endParaRPr lang="es-ES" dirty="0"/>
          </a:p>
          <a:p>
            <a:endParaRPr lang="es-ES" b="1" dirty="0"/>
          </a:p>
          <a:p>
            <a:endParaRPr lang="es-ES" b="1" dirty="0"/>
          </a:p>
          <a:p>
            <a:endParaRPr lang="es-ES" b="1" dirty="0"/>
          </a:p>
          <a:p>
            <a:endParaRPr lang="es-ES" b="1" dirty="0"/>
          </a:p>
          <a:p>
            <a:endParaRPr lang="es-ES" b="1" dirty="0"/>
          </a:p>
          <a:p>
            <a:endParaRPr lang="es-ES" dirty="0"/>
          </a:p>
          <a:p>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3" name="Imagen 2">
            <a:extLst>
              <a:ext uri="{FF2B5EF4-FFF2-40B4-BE49-F238E27FC236}">
                <a16:creationId xmlns:a16="http://schemas.microsoft.com/office/drawing/2014/main" id="{7D1946DC-E4BA-44BF-A5E9-A67AD0156F3F}"/>
              </a:ext>
            </a:extLst>
          </p:cNvPr>
          <p:cNvPicPr>
            <a:picLocks noChangeAspect="1"/>
          </p:cNvPicPr>
          <p:nvPr/>
        </p:nvPicPr>
        <p:blipFill>
          <a:blip r:embed="rId3"/>
          <a:stretch>
            <a:fillRect/>
          </a:stretch>
        </p:blipFill>
        <p:spPr>
          <a:xfrm>
            <a:off x="1643881" y="4122592"/>
            <a:ext cx="8904237" cy="1873931"/>
          </a:xfrm>
          <a:prstGeom prst="rect">
            <a:avLst/>
          </a:prstGeom>
        </p:spPr>
      </p:pic>
      <p:sp>
        <p:nvSpPr>
          <p:cNvPr id="4" name="Elipse 3">
            <a:extLst>
              <a:ext uri="{FF2B5EF4-FFF2-40B4-BE49-F238E27FC236}">
                <a16:creationId xmlns:a16="http://schemas.microsoft.com/office/drawing/2014/main" id="{79A9A750-529E-4A8B-92EF-558081C5E5E3}"/>
              </a:ext>
            </a:extLst>
          </p:cNvPr>
          <p:cNvSpPr/>
          <p:nvPr/>
        </p:nvSpPr>
        <p:spPr>
          <a:xfrm>
            <a:off x="2500603" y="5467739"/>
            <a:ext cx="1194319" cy="2799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21897B65-40FB-40AB-B10B-EFC526ADC246}"/>
              </a:ext>
            </a:extLst>
          </p:cNvPr>
          <p:cNvCxnSpPr>
            <a:cxnSpLocks/>
            <a:endCxn id="4" idx="6"/>
          </p:cNvCxnSpPr>
          <p:nvPr/>
        </p:nvCxnSpPr>
        <p:spPr>
          <a:xfrm flipH="1">
            <a:off x="3694922" y="4879910"/>
            <a:ext cx="2481943" cy="7277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AA08CF3-7A6F-4C49-9383-40C1CC2DEC1A}"/>
              </a:ext>
            </a:extLst>
          </p:cNvPr>
          <p:cNvSpPr txBox="1"/>
          <p:nvPr/>
        </p:nvSpPr>
        <p:spPr>
          <a:xfrm>
            <a:off x="6176866" y="4376304"/>
            <a:ext cx="4142792" cy="923330"/>
          </a:xfrm>
          <a:prstGeom prst="rect">
            <a:avLst/>
          </a:prstGeom>
          <a:solidFill>
            <a:schemeClr val="bg1"/>
          </a:solidFill>
          <a:ln w="38100">
            <a:solidFill>
              <a:srgbClr val="FF0000"/>
            </a:solidFill>
          </a:ln>
        </p:spPr>
        <p:txBody>
          <a:bodyPr wrap="square" rtlCol="0">
            <a:spAutoFit/>
          </a:bodyPr>
          <a:lstStyle/>
          <a:p>
            <a:r>
              <a:rPr lang="es-ES" dirty="0"/>
              <a:t>Esto nos indica que está todo bien: ya tenemos instalada la versión de Python 3.8, y podemos ponernos a jugar </a:t>
            </a:r>
            <a:r>
              <a:rPr lang="es-ES" dirty="0">
                <a:sym typeface="Wingdings" panose="05000000000000000000" pitchFamily="2" charset="2"/>
              </a:rPr>
              <a:t></a:t>
            </a:r>
            <a:endParaRPr lang="es-ES" dirty="0"/>
          </a:p>
        </p:txBody>
      </p:sp>
    </p:spTree>
    <p:extLst>
      <p:ext uri="{BB962C8B-B14F-4D97-AF65-F5344CB8AC3E}">
        <p14:creationId xmlns:p14="http://schemas.microsoft.com/office/powerpoint/2010/main" val="361140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dirty="0">
                <a:latin typeface="Century Gothic" panose="020B0502020202020204" pitchFamily="34" charset="0"/>
              </a:rPr>
              <a:t>Finalizando y empezando</a:t>
            </a: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endParaRPr lang="es-ES" dirty="0"/>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sp>
        <p:nvSpPr>
          <p:cNvPr id="8" name="Marcador de contenido 8">
            <a:extLst>
              <a:ext uri="{FF2B5EF4-FFF2-40B4-BE49-F238E27FC236}">
                <a16:creationId xmlns:a16="http://schemas.microsoft.com/office/drawing/2014/main" id="{176D8679-306C-4F0F-8DB6-86517206718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Con esto termina la instalación básica de Anaconda:</a:t>
            </a:r>
          </a:p>
          <a:p>
            <a:pPr lvl="1"/>
            <a:r>
              <a:rPr lang="es-ES" dirty="0"/>
              <a:t>Ya podemos ponernos a jugar con Python</a:t>
            </a:r>
          </a:p>
          <a:p>
            <a:pPr lvl="1"/>
            <a:r>
              <a:rPr lang="es-ES" dirty="0"/>
              <a:t>Cuando seamos unos pros de Python (en 2/3 semanas), volveremos a profundizar en alguna cosilla</a:t>
            </a:r>
          </a:p>
          <a:p>
            <a:pPr lvl="1"/>
            <a:endParaRPr lang="es-ES" dirty="0"/>
          </a:p>
          <a:p>
            <a:r>
              <a:rPr lang="es-ES" dirty="0"/>
              <a:t>Y para ser unos pros de Python, hay que practicar:</a:t>
            </a:r>
          </a:p>
          <a:p>
            <a:pPr lvl="1"/>
            <a:r>
              <a:rPr lang="es-ES" dirty="0"/>
              <a:t>Así que si sigues con el notebook abierto… ¡¡Es hora de darle caña!!</a:t>
            </a:r>
          </a:p>
          <a:p>
            <a:pPr lvl="1"/>
            <a:endParaRPr lang="es-ES" b="1" dirty="0"/>
          </a:p>
          <a:p>
            <a:pPr lvl="1"/>
            <a:endParaRPr lang="es-ES" dirty="0"/>
          </a:p>
          <a:p>
            <a:pPr marL="0" indent="0">
              <a:buFont typeface="Arial" panose="020B0604020202020204" pitchFamily="34" charse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350699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428E5E4-6DB0-45B0-9BBD-A5257CABC3A4}"/>
              </a:ext>
            </a:extLst>
          </p:cNvPr>
          <p:cNvSpPr>
            <a:spLocks noGrp="1"/>
          </p:cNvSpPr>
          <p:nvPr>
            <p:ph type="title"/>
          </p:nvPr>
        </p:nvSpPr>
        <p:spPr/>
        <p:txBody>
          <a:bodyPr/>
          <a:lstStyle/>
          <a:p>
            <a:r>
              <a:rPr lang="es-ES" b="1" dirty="0">
                <a:solidFill>
                  <a:srgbClr val="E22B23"/>
                </a:solidFill>
                <a:latin typeface="Century Gothic" panose="020B0502020202020204" pitchFamily="34" charset="0"/>
              </a:rPr>
              <a:t>Terminología</a:t>
            </a:r>
          </a:p>
        </p:txBody>
      </p:sp>
      <p:sp>
        <p:nvSpPr>
          <p:cNvPr id="5" name="Marcador de texto 4">
            <a:extLst>
              <a:ext uri="{FF2B5EF4-FFF2-40B4-BE49-F238E27FC236}">
                <a16:creationId xmlns:a16="http://schemas.microsoft.com/office/drawing/2014/main" id="{FB3E8264-C8B7-4629-9B36-1DF472262BA9}"/>
              </a:ext>
            </a:extLst>
          </p:cNvPr>
          <p:cNvSpPr>
            <a:spLocks noGrp="1"/>
          </p:cNvSpPr>
          <p:nvPr>
            <p:ph type="body" idx="1"/>
          </p:nvPr>
        </p:nvSpPr>
        <p:spPr/>
        <p:txBody>
          <a:bodyPr/>
          <a:lstStyle/>
          <a:p>
            <a:r>
              <a:rPr lang="es-ES" dirty="0">
                <a:solidFill>
                  <a:schemeClr val="bg1">
                    <a:lumMod val="75000"/>
                  </a:schemeClr>
                </a:solidFill>
              </a:rPr>
              <a:t>Algunas palabras que han salido en la presentación que utilizaremos en el futuro</a:t>
            </a:r>
          </a:p>
          <a:p>
            <a:r>
              <a:rPr lang="es-ES" dirty="0">
                <a:solidFill>
                  <a:schemeClr val="bg1">
                    <a:lumMod val="75000"/>
                  </a:schemeClr>
                </a:solidFill>
              </a:rPr>
              <a:t>No te preocupes si no te quedas con ellas, las veremos con más detalle en el futuro, y a base de utilizarlas interiorizarás lo que significan </a:t>
            </a:r>
            <a:r>
              <a:rPr lang="es-ES" dirty="0">
                <a:solidFill>
                  <a:schemeClr val="bg1">
                    <a:lumMod val="75000"/>
                  </a:schemeClr>
                </a:solidFill>
                <a:sym typeface="Wingdings" panose="05000000000000000000" pitchFamily="2" charset="2"/>
              </a:rPr>
              <a:t></a:t>
            </a:r>
            <a:endParaRPr lang="es-ES" dirty="0">
              <a:solidFill>
                <a:schemeClr val="bg1">
                  <a:lumMod val="75000"/>
                </a:schemeClr>
              </a:solidFill>
            </a:endParaRPr>
          </a:p>
        </p:txBody>
      </p:sp>
    </p:spTree>
    <p:extLst>
      <p:ext uri="{BB962C8B-B14F-4D97-AF65-F5344CB8AC3E}">
        <p14:creationId xmlns:p14="http://schemas.microsoft.com/office/powerpoint/2010/main" val="133428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Terminología: IDE</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a:bodyPr>
          <a:lstStyle/>
          <a:p>
            <a:r>
              <a:rPr lang="es-ES" dirty="0"/>
              <a:t>Definición:</a:t>
            </a:r>
          </a:p>
          <a:p>
            <a:pPr lvl="1"/>
            <a:r>
              <a:rPr lang="es-ES" dirty="0"/>
              <a:t>Un entorno de desarrollo integrado,​ o </a:t>
            </a:r>
            <a:r>
              <a:rPr lang="es-ES" i="1" dirty="0" err="1"/>
              <a:t>Integrated</a:t>
            </a:r>
            <a:r>
              <a:rPr lang="es-ES" i="1" dirty="0"/>
              <a:t> </a:t>
            </a:r>
            <a:r>
              <a:rPr lang="es-ES" i="1" dirty="0" err="1"/>
              <a:t>Development</a:t>
            </a:r>
            <a:r>
              <a:rPr lang="es-ES" i="1" dirty="0"/>
              <a:t> </a:t>
            </a:r>
            <a:r>
              <a:rPr lang="es-ES" i="1" dirty="0" err="1"/>
              <a:t>Environment</a:t>
            </a:r>
            <a:r>
              <a:rPr lang="es-ES" i="1" dirty="0"/>
              <a:t> </a:t>
            </a:r>
            <a:r>
              <a:rPr lang="es-ES" dirty="0"/>
              <a:t>(IDE), es una aplicación informática que proporciona servicios integrales para facilitarle al desarrollador o programador el desarrollo de software.</a:t>
            </a:r>
          </a:p>
          <a:p>
            <a:pPr lvl="1"/>
            <a:endParaRPr lang="es-ES" dirty="0"/>
          </a:p>
          <a:p>
            <a:r>
              <a:rPr lang="es-ES" dirty="0"/>
              <a:t>Traducción:</a:t>
            </a:r>
          </a:p>
          <a:p>
            <a:pPr lvl="1"/>
            <a:r>
              <a:rPr lang="es-ES" dirty="0"/>
              <a:t>Un editor de texto que nos permitirá escribir código y darle vida. Como el Bloc de notas pero con el que puedes ejecutar el código</a:t>
            </a:r>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41419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Terminología: Notebook</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a:bodyPr>
          <a:lstStyle/>
          <a:p>
            <a:r>
              <a:rPr lang="es-ES" dirty="0"/>
              <a:t>Definición:</a:t>
            </a:r>
          </a:p>
          <a:p>
            <a:pPr lvl="1"/>
            <a:r>
              <a:rPr lang="es-ES" dirty="0"/>
              <a:t>Un entorno de desarrollo integrado,​ o </a:t>
            </a:r>
            <a:r>
              <a:rPr lang="es-ES" i="1" dirty="0" err="1"/>
              <a:t>Integrated</a:t>
            </a:r>
            <a:r>
              <a:rPr lang="es-ES" i="1" dirty="0"/>
              <a:t> </a:t>
            </a:r>
            <a:r>
              <a:rPr lang="es-ES" i="1" dirty="0" err="1"/>
              <a:t>Development</a:t>
            </a:r>
            <a:r>
              <a:rPr lang="es-ES" i="1" dirty="0"/>
              <a:t> </a:t>
            </a:r>
            <a:r>
              <a:rPr lang="es-ES" i="1" dirty="0" err="1"/>
              <a:t>Environment</a:t>
            </a:r>
            <a:r>
              <a:rPr lang="es-ES" i="1" dirty="0"/>
              <a:t> </a:t>
            </a:r>
            <a:r>
              <a:rPr lang="es-ES" dirty="0"/>
              <a:t>(IDE), es una aplicación informática que proporciona servicios integrales para facilitarle al desarrollador o programador el desarrollo de software.</a:t>
            </a:r>
          </a:p>
          <a:p>
            <a:pPr lvl="1"/>
            <a:endParaRPr lang="es-ES" dirty="0"/>
          </a:p>
          <a:p>
            <a:r>
              <a:rPr lang="es-ES" dirty="0"/>
              <a:t>Traducción:</a:t>
            </a:r>
          </a:p>
          <a:p>
            <a:pPr lvl="1"/>
            <a:r>
              <a:rPr lang="es-ES" dirty="0"/>
              <a:t>Es un IDE pero separado por celdas de escritura con sus respectivas salidas, es decir, permite juntar muchos trozos de código y el resultado de su ejecución de manera muy sencilla</a:t>
            </a:r>
          </a:p>
          <a:p>
            <a:endParaRPr lang="es-ES" dirty="0"/>
          </a:p>
          <a:p>
            <a:pPr lvl="1"/>
            <a:endParaRPr lang="es-ES" dirty="0"/>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144905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Terminología: Librería/biblioteca</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fontScale="92500" lnSpcReduction="20000"/>
          </a:bodyPr>
          <a:lstStyle/>
          <a:p>
            <a:r>
              <a:rPr lang="es-ES" dirty="0"/>
              <a:t>Definición:</a:t>
            </a:r>
          </a:p>
          <a:p>
            <a:pPr lvl="1"/>
            <a:r>
              <a:rPr lang="es-ES" dirty="0"/>
              <a:t>En informática, una biblioteca, o librería (mal traducida del inglés </a:t>
            </a:r>
            <a:r>
              <a:rPr lang="es-ES" i="1" dirty="0" err="1"/>
              <a:t>library</a:t>
            </a:r>
            <a:r>
              <a:rPr lang="es-ES" dirty="0"/>
              <a:t>), es un conjunto de implementaciones funcionales, codificadas en un lenguaje de programación, que ofrece una interfaz bien definida para la funcionalidad que se invoca.</a:t>
            </a:r>
          </a:p>
          <a:p>
            <a:pPr lvl="1"/>
            <a:endParaRPr lang="es-ES" dirty="0"/>
          </a:p>
          <a:p>
            <a:r>
              <a:rPr lang="es-ES" dirty="0"/>
              <a:t>Traducción:</a:t>
            </a:r>
          </a:p>
          <a:p>
            <a:pPr lvl="1"/>
            <a:r>
              <a:rPr lang="es-ES" dirty="0"/>
              <a:t>Es un conjunto de funcionalidades que podemos utilizar en nuestros códigos (como una extensión de un navegador)</a:t>
            </a:r>
          </a:p>
          <a:p>
            <a:pPr lvl="2"/>
            <a:r>
              <a:rPr lang="es-ES" dirty="0"/>
              <a:t>Por ejemplo, si queremos calcular la media aritmética de una serie de números, tenemos 2 opciones:</a:t>
            </a:r>
          </a:p>
          <a:p>
            <a:pPr lvl="3"/>
            <a:r>
              <a:rPr lang="es-ES" dirty="0"/>
              <a:t>Hacer un programa que lo haga (habría que pensarlo, codificarlo...)</a:t>
            </a:r>
          </a:p>
          <a:p>
            <a:pPr lvl="3"/>
            <a:r>
              <a:rPr lang="es-ES" dirty="0"/>
              <a:t>Utilizar una parte de código de alguien que ya lo ha hecho antes (probablemente un grupo de desarrolladores que lo haya hecho teniendo más cosas en cuenta de lo que podríamos pensar nosotros ahora mismo) </a:t>
            </a:r>
            <a:r>
              <a:rPr lang="es-ES" dirty="0">
                <a:sym typeface="Wingdings" panose="05000000000000000000" pitchFamily="2" charset="2"/>
              </a:rPr>
              <a:t> Estaríamos usando una librería de esos desarrolladores</a:t>
            </a:r>
            <a:endParaRPr lang="es-ES" dirty="0"/>
          </a:p>
          <a:p>
            <a:endParaRPr lang="es-ES" dirty="0"/>
          </a:p>
          <a:p>
            <a:pPr lvl="1"/>
            <a:endParaRPr lang="es-ES" dirty="0"/>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96107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Descargando Anaconda</a:t>
            </a:r>
            <a:endParaRPr lang="es-ES" b="1" dirty="0">
              <a:latin typeface="Century Gothic" panose="020B0502020202020204" pitchFamily="34" charset="0"/>
            </a:endParaRPr>
          </a:p>
        </p:txBody>
      </p:sp>
      <p:sp>
        <p:nvSpPr>
          <p:cNvPr id="9" name="Marcador de contenido 8">
            <a:extLst>
              <a:ext uri="{FF2B5EF4-FFF2-40B4-BE49-F238E27FC236}">
                <a16:creationId xmlns:a16="http://schemas.microsoft.com/office/drawing/2014/main" id="{7009C9CD-6F7C-4869-9176-204ABC3300EC}"/>
              </a:ext>
            </a:extLst>
          </p:cNvPr>
          <p:cNvSpPr>
            <a:spLocks noGrp="1"/>
          </p:cNvSpPr>
          <p:nvPr>
            <p:ph idx="1"/>
          </p:nvPr>
        </p:nvSpPr>
        <p:spPr>
          <a:xfrm>
            <a:off x="838200" y="1825625"/>
            <a:ext cx="10515600" cy="4351338"/>
          </a:xfrm>
        </p:spPr>
        <p:txBody>
          <a:bodyPr>
            <a:normAutofit/>
          </a:bodyPr>
          <a:lstStyle/>
          <a:p>
            <a:r>
              <a:rPr lang="es-ES" dirty="0"/>
              <a:t>Página web:</a:t>
            </a:r>
          </a:p>
          <a:p>
            <a:pPr lvl="1"/>
            <a:r>
              <a:rPr lang="es-ES" b="1" dirty="0">
                <a:hlinkClick r:id="rId3"/>
              </a:rPr>
              <a:t>https://www.anaconda.com/</a:t>
            </a:r>
            <a:endParaRPr lang="es-ES" b="1" dirty="0"/>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3" name="Imagen 2">
            <a:extLst>
              <a:ext uri="{FF2B5EF4-FFF2-40B4-BE49-F238E27FC236}">
                <a16:creationId xmlns:a16="http://schemas.microsoft.com/office/drawing/2014/main" id="{6D873D15-3A00-4DD1-8DDB-062A84FE4936}"/>
              </a:ext>
            </a:extLst>
          </p:cNvPr>
          <p:cNvPicPr>
            <a:picLocks noChangeAspect="1"/>
          </p:cNvPicPr>
          <p:nvPr/>
        </p:nvPicPr>
        <p:blipFill>
          <a:blip r:embed="rId4"/>
          <a:stretch>
            <a:fillRect/>
          </a:stretch>
        </p:blipFill>
        <p:spPr>
          <a:xfrm>
            <a:off x="2340836" y="2711255"/>
            <a:ext cx="7510328" cy="3465708"/>
          </a:xfrm>
          <a:prstGeom prst="rect">
            <a:avLst/>
          </a:prstGeom>
        </p:spPr>
      </p:pic>
      <p:sp>
        <p:nvSpPr>
          <p:cNvPr id="4" name="Elipse 3">
            <a:extLst>
              <a:ext uri="{FF2B5EF4-FFF2-40B4-BE49-F238E27FC236}">
                <a16:creationId xmlns:a16="http://schemas.microsoft.com/office/drawing/2014/main" id="{BBD3C04F-0C10-4CB8-B8BF-3B052CA0215F}"/>
              </a:ext>
            </a:extLst>
          </p:cNvPr>
          <p:cNvSpPr/>
          <p:nvPr/>
        </p:nvSpPr>
        <p:spPr>
          <a:xfrm>
            <a:off x="3754877" y="3073940"/>
            <a:ext cx="2081719" cy="525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2472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Descargando Anaconda</a:t>
            </a:r>
            <a:endParaRPr lang="es-ES" b="1" dirty="0">
              <a:latin typeface="Century Gothic" panose="020B0502020202020204" pitchFamily="34" charset="0"/>
            </a:endParaRPr>
          </a:p>
        </p:txBody>
      </p:sp>
      <p:pic>
        <p:nvPicPr>
          <p:cNvPr id="2" name="Imagen 1">
            <a:extLst>
              <a:ext uri="{FF2B5EF4-FFF2-40B4-BE49-F238E27FC236}">
                <a16:creationId xmlns:a16="http://schemas.microsoft.com/office/drawing/2014/main" id="{942B917A-C8AA-467C-985F-4DE4B2881F92}"/>
              </a:ext>
            </a:extLst>
          </p:cNvPr>
          <p:cNvPicPr>
            <a:picLocks noChangeAspect="1"/>
          </p:cNvPicPr>
          <p:nvPr/>
        </p:nvPicPr>
        <p:blipFill rotWithShape="1">
          <a:blip r:embed="rId3"/>
          <a:srcRect l="9487" t="12553" r="40718" b="12413"/>
          <a:stretch/>
        </p:blipFill>
        <p:spPr>
          <a:xfrm>
            <a:off x="3468857" y="1723292"/>
            <a:ext cx="5254285" cy="4453672"/>
          </a:xfrm>
          <a:prstGeom prst="rect">
            <a:avLst/>
          </a:prstGeom>
        </p:spPr>
      </p:pic>
      <p:sp>
        <p:nvSpPr>
          <p:cNvPr id="10" name="Elipse 9">
            <a:extLst>
              <a:ext uri="{FF2B5EF4-FFF2-40B4-BE49-F238E27FC236}">
                <a16:creationId xmlns:a16="http://schemas.microsoft.com/office/drawing/2014/main" id="{5C5419D2-5C5D-4872-A732-05C0CE9E5636}"/>
              </a:ext>
            </a:extLst>
          </p:cNvPr>
          <p:cNvSpPr/>
          <p:nvPr/>
        </p:nvSpPr>
        <p:spPr>
          <a:xfrm>
            <a:off x="3154802" y="5464715"/>
            <a:ext cx="2081719" cy="525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de flecha 10">
            <a:extLst>
              <a:ext uri="{FF2B5EF4-FFF2-40B4-BE49-F238E27FC236}">
                <a16:creationId xmlns:a16="http://schemas.microsoft.com/office/drawing/2014/main" id="{9E5783CA-290B-43DA-B8B9-03D50F27F13E}"/>
              </a:ext>
            </a:extLst>
          </p:cNvPr>
          <p:cNvCxnSpPr>
            <a:endCxn id="10" idx="1"/>
          </p:cNvCxnSpPr>
          <p:nvPr/>
        </p:nvCxnSpPr>
        <p:spPr>
          <a:xfrm>
            <a:off x="2028825" y="4552950"/>
            <a:ext cx="1430838" cy="9886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8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Descargando Anaconda</a:t>
            </a:r>
            <a:endParaRPr lang="es-ES" b="1" dirty="0">
              <a:latin typeface="Century Gothic" panose="020B0502020202020204" pitchFamily="34" charset="0"/>
            </a:endParaRPr>
          </a:p>
        </p:txBody>
      </p:sp>
      <p:pic>
        <p:nvPicPr>
          <p:cNvPr id="4" name="Imagen 3">
            <a:extLst>
              <a:ext uri="{FF2B5EF4-FFF2-40B4-BE49-F238E27FC236}">
                <a16:creationId xmlns:a16="http://schemas.microsoft.com/office/drawing/2014/main" id="{46831DA8-F231-4991-BD05-FE38DF3E63BD}"/>
              </a:ext>
            </a:extLst>
          </p:cNvPr>
          <p:cNvPicPr>
            <a:picLocks noChangeAspect="1"/>
          </p:cNvPicPr>
          <p:nvPr/>
        </p:nvPicPr>
        <p:blipFill>
          <a:blip r:embed="rId3"/>
          <a:stretch>
            <a:fillRect/>
          </a:stretch>
        </p:blipFill>
        <p:spPr>
          <a:xfrm>
            <a:off x="763621" y="2526368"/>
            <a:ext cx="10664757" cy="4053164"/>
          </a:xfrm>
          <a:prstGeom prst="rect">
            <a:avLst/>
          </a:prstGeom>
        </p:spPr>
      </p:pic>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Elige el instalador en función de tu S.O.:</a:t>
            </a:r>
            <a:endParaRPr lang="es-ES" b="1" dirty="0"/>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88741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Windows: ¿64-bits o 32-bits?</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Para comprobar tu S.O.:</a:t>
            </a:r>
          </a:p>
          <a:p>
            <a:pPr lvl="1"/>
            <a:r>
              <a:rPr lang="es-ES" dirty="0"/>
              <a:t>Windows:</a:t>
            </a:r>
          </a:p>
          <a:p>
            <a:pPr lvl="2"/>
            <a:r>
              <a:rPr lang="es-ES" dirty="0"/>
              <a:t>Busca “Sistema” en la barra inferior izquierda</a:t>
            </a:r>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3" name="Imagen 2">
            <a:extLst>
              <a:ext uri="{FF2B5EF4-FFF2-40B4-BE49-F238E27FC236}">
                <a16:creationId xmlns:a16="http://schemas.microsoft.com/office/drawing/2014/main" id="{EF65422B-3BE9-46BE-B43D-59F4B21E2FCD}"/>
              </a:ext>
            </a:extLst>
          </p:cNvPr>
          <p:cNvPicPr>
            <a:picLocks noChangeAspect="1"/>
          </p:cNvPicPr>
          <p:nvPr/>
        </p:nvPicPr>
        <p:blipFill>
          <a:blip r:embed="rId3"/>
          <a:stretch>
            <a:fillRect/>
          </a:stretch>
        </p:blipFill>
        <p:spPr>
          <a:xfrm>
            <a:off x="4002242" y="3204052"/>
            <a:ext cx="4187515" cy="3379598"/>
          </a:xfrm>
          <a:prstGeom prst="rect">
            <a:avLst/>
          </a:prstGeom>
        </p:spPr>
      </p:pic>
    </p:spTree>
    <p:extLst>
      <p:ext uri="{BB962C8B-B14F-4D97-AF65-F5344CB8AC3E}">
        <p14:creationId xmlns:p14="http://schemas.microsoft.com/office/powerpoint/2010/main" val="368099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Windows: ¿64-bits o 32-bits?</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pPr lvl="1"/>
            <a:r>
              <a:rPr lang="es-ES" dirty="0"/>
              <a:t>Windows:</a:t>
            </a:r>
          </a:p>
          <a:p>
            <a:pPr lvl="2"/>
            <a:r>
              <a:rPr lang="es-ES" dirty="0"/>
              <a:t>Haz clic y lee </a:t>
            </a:r>
            <a:r>
              <a:rPr lang="es-ES" dirty="0">
                <a:sym typeface="Wingdings" panose="05000000000000000000" pitchFamily="2" charset="2"/>
              </a:rPr>
              <a:t></a:t>
            </a:r>
            <a:endParaRPr lang="es-ES" dirty="0"/>
          </a:p>
          <a:p>
            <a:pPr lvl="1"/>
            <a:endParaRPr lang="es-ES" dirty="0"/>
          </a:p>
          <a:p>
            <a:pPr marL="0" indent="0">
              <a:buNone/>
            </a:pPr>
            <a:endParaRPr lang="es-ES" dirty="0"/>
          </a:p>
          <a:p>
            <a:pPr lvl="1"/>
            <a:endParaRPr lang="es-ES" dirty="0"/>
          </a:p>
          <a:p>
            <a:endParaRPr lang="es-ES" dirty="0"/>
          </a:p>
          <a:p>
            <a:endParaRPr lang="es-ES" dirty="0"/>
          </a:p>
        </p:txBody>
      </p:sp>
      <p:pic>
        <p:nvPicPr>
          <p:cNvPr id="16" name="Imagen 15">
            <a:extLst>
              <a:ext uri="{FF2B5EF4-FFF2-40B4-BE49-F238E27FC236}">
                <a16:creationId xmlns:a16="http://schemas.microsoft.com/office/drawing/2014/main" id="{6C4B5267-B467-41FC-8F27-8CBB90051C7D}"/>
              </a:ext>
            </a:extLst>
          </p:cNvPr>
          <p:cNvPicPr>
            <a:picLocks noChangeAspect="1"/>
          </p:cNvPicPr>
          <p:nvPr/>
        </p:nvPicPr>
        <p:blipFill>
          <a:blip r:embed="rId3"/>
          <a:stretch>
            <a:fillRect/>
          </a:stretch>
        </p:blipFill>
        <p:spPr>
          <a:xfrm>
            <a:off x="1939065" y="2694738"/>
            <a:ext cx="8547333" cy="3798137"/>
          </a:xfrm>
          <a:prstGeom prst="rect">
            <a:avLst/>
          </a:prstGeom>
        </p:spPr>
      </p:pic>
      <p:sp>
        <p:nvSpPr>
          <p:cNvPr id="17" name="Elipse 16">
            <a:extLst>
              <a:ext uri="{FF2B5EF4-FFF2-40B4-BE49-F238E27FC236}">
                <a16:creationId xmlns:a16="http://schemas.microsoft.com/office/drawing/2014/main" id="{C1086106-F02A-43D1-BC83-D3C7DA6C241F}"/>
              </a:ext>
            </a:extLst>
          </p:cNvPr>
          <p:cNvSpPr/>
          <p:nvPr/>
        </p:nvSpPr>
        <p:spPr>
          <a:xfrm>
            <a:off x="3589507" y="4883284"/>
            <a:ext cx="3424136" cy="2237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8" name="Conector recto de flecha 17">
            <a:extLst>
              <a:ext uri="{FF2B5EF4-FFF2-40B4-BE49-F238E27FC236}">
                <a16:creationId xmlns:a16="http://schemas.microsoft.com/office/drawing/2014/main" id="{D8F449F1-51D2-4670-8426-0DE356F7C1FA}"/>
              </a:ext>
            </a:extLst>
          </p:cNvPr>
          <p:cNvCxnSpPr>
            <a:cxnSpLocks/>
            <a:endCxn id="17" idx="1"/>
          </p:cNvCxnSpPr>
          <p:nvPr/>
        </p:nvCxnSpPr>
        <p:spPr>
          <a:xfrm>
            <a:off x="3492230" y="4095345"/>
            <a:ext cx="598730" cy="8207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0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Mac: ¿</a:t>
            </a:r>
            <a:r>
              <a:rPr lang="es-ES" b="1" i="1" dirty="0" err="1">
                <a:latin typeface="Century Gothic" panose="020B0502020202020204" pitchFamily="34" charset="0"/>
              </a:rPr>
              <a:t>graphical</a:t>
            </a:r>
            <a:r>
              <a:rPr lang="es-ES" b="1" i="1" dirty="0">
                <a:latin typeface="Century Gothic" panose="020B0502020202020204" pitchFamily="34" charset="0"/>
              </a:rPr>
              <a:t> o </a:t>
            </a:r>
            <a:r>
              <a:rPr lang="es-ES" b="1" i="1" dirty="0" err="1">
                <a:latin typeface="Century Gothic" panose="020B0502020202020204" pitchFamily="34" charset="0"/>
              </a:rPr>
              <a:t>command</a:t>
            </a:r>
            <a:r>
              <a:rPr lang="es-ES" b="1" i="1" dirty="0">
                <a:latin typeface="Century Gothic" panose="020B0502020202020204" pitchFamily="34" charset="0"/>
              </a:rPr>
              <a:t>-line?</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10515600" cy="4351338"/>
          </a:xfrm>
        </p:spPr>
        <p:txBody>
          <a:bodyPr>
            <a:normAutofit/>
          </a:bodyPr>
          <a:lstStyle/>
          <a:p>
            <a:r>
              <a:rPr lang="es-ES" dirty="0"/>
              <a:t>Instalador:</a:t>
            </a:r>
          </a:p>
          <a:p>
            <a:endParaRPr lang="es-ES" dirty="0"/>
          </a:p>
          <a:p>
            <a:pPr lvl="1"/>
            <a:r>
              <a:rPr lang="es-ES" b="1" dirty="0" err="1"/>
              <a:t>Graphical</a:t>
            </a:r>
            <a:r>
              <a:rPr lang="es-ES" b="1" dirty="0"/>
              <a:t> </a:t>
            </a:r>
            <a:r>
              <a:rPr lang="es-ES" b="1" dirty="0" err="1"/>
              <a:t>Installer</a:t>
            </a:r>
            <a:r>
              <a:rPr lang="es-ES" b="1" dirty="0"/>
              <a:t>:</a:t>
            </a:r>
          </a:p>
          <a:p>
            <a:pPr lvl="2"/>
            <a:r>
              <a:rPr lang="es-ES" dirty="0"/>
              <a:t>Te guiará con ventanas a lo largo de la instalación</a:t>
            </a:r>
          </a:p>
          <a:p>
            <a:pPr lvl="2"/>
            <a:r>
              <a:rPr lang="es-ES" dirty="0"/>
              <a:t>Recomendado</a:t>
            </a:r>
          </a:p>
          <a:p>
            <a:pPr lvl="2"/>
            <a:endParaRPr lang="es-ES" dirty="0"/>
          </a:p>
          <a:p>
            <a:pPr lvl="1"/>
            <a:r>
              <a:rPr lang="es-ES" dirty="0" err="1"/>
              <a:t>Command</a:t>
            </a:r>
            <a:r>
              <a:rPr lang="es-ES" dirty="0"/>
              <a:t>-line </a:t>
            </a:r>
            <a:r>
              <a:rPr lang="es-ES" dirty="0" err="1"/>
              <a:t>installer</a:t>
            </a:r>
            <a:r>
              <a:rPr lang="es-ES" dirty="0"/>
              <a:t>:</a:t>
            </a:r>
          </a:p>
          <a:p>
            <a:pPr lvl="2"/>
            <a:r>
              <a:rPr lang="es-ES" dirty="0"/>
              <a:t>La instalación será a través de terminal (la cosa negra)</a:t>
            </a:r>
          </a:p>
          <a:p>
            <a:pPr lvl="2"/>
            <a:r>
              <a:rPr lang="es-ES" dirty="0"/>
              <a:t>Si no tienes cierta experiencia en esto, huye</a:t>
            </a:r>
          </a:p>
          <a:p>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spTree>
    <p:extLst>
      <p:ext uri="{BB962C8B-B14F-4D97-AF65-F5344CB8AC3E}">
        <p14:creationId xmlns:p14="http://schemas.microsoft.com/office/powerpoint/2010/main" val="12050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C3D25AA-BAD4-4F5E-970E-4987763161FF}"/>
              </a:ext>
            </a:extLst>
          </p:cNvPr>
          <p:cNvSpPr>
            <a:spLocks noGrp="1"/>
          </p:cNvSpPr>
          <p:nvPr>
            <p:ph type="title"/>
          </p:nvPr>
        </p:nvSpPr>
        <p:spPr>
          <a:xfrm>
            <a:off x="838200" y="365125"/>
            <a:ext cx="10515600" cy="1325563"/>
          </a:xfrm>
        </p:spPr>
        <p:txBody>
          <a:bodyPr/>
          <a:lstStyle/>
          <a:p>
            <a:pPr algn="ctr"/>
            <a:r>
              <a:rPr lang="es-ES" b="1" i="1" dirty="0">
                <a:latin typeface="Century Gothic" panose="020B0502020202020204" pitchFamily="34" charset="0"/>
              </a:rPr>
              <a:t>Linux: ¿x86 o Power8/9?</a:t>
            </a:r>
            <a:endParaRPr lang="es-ES" b="1" dirty="0">
              <a:latin typeface="Century Gothic" panose="020B0502020202020204" pitchFamily="34" charset="0"/>
            </a:endParaRPr>
          </a:p>
        </p:txBody>
      </p:sp>
      <p:sp>
        <p:nvSpPr>
          <p:cNvPr id="11" name="Marcador de contenido 8">
            <a:extLst>
              <a:ext uri="{FF2B5EF4-FFF2-40B4-BE49-F238E27FC236}">
                <a16:creationId xmlns:a16="http://schemas.microsoft.com/office/drawing/2014/main" id="{FD167225-A2AC-43D8-AAF0-735D884581B7}"/>
              </a:ext>
            </a:extLst>
          </p:cNvPr>
          <p:cNvSpPr>
            <a:spLocks noGrp="1"/>
          </p:cNvSpPr>
          <p:nvPr>
            <p:ph idx="1"/>
          </p:nvPr>
        </p:nvSpPr>
        <p:spPr>
          <a:xfrm>
            <a:off x="838200" y="1825625"/>
            <a:ext cx="4486275" cy="4351338"/>
          </a:xfrm>
        </p:spPr>
        <p:txBody>
          <a:bodyPr>
            <a:normAutofit/>
          </a:bodyPr>
          <a:lstStyle/>
          <a:p>
            <a:r>
              <a:rPr lang="es-ES" dirty="0"/>
              <a:t>Instalador:</a:t>
            </a:r>
          </a:p>
          <a:p>
            <a:endParaRPr lang="es-ES" dirty="0"/>
          </a:p>
          <a:p>
            <a:pPr lvl="1"/>
            <a:r>
              <a:rPr lang="es-ES" dirty="0"/>
              <a:t>Si estás a este nivel, ya sabrás cuál es el que necesitas</a:t>
            </a:r>
          </a:p>
          <a:p>
            <a:pPr marL="0" indent="0">
              <a:buNone/>
            </a:pPr>
            <a:endParaRPr lang="es-ES" b="1" dirty="0"/>
          </a:p>
          <a:p>
            <a:pPr lvl="1"/>
            <a:endParaRPr lang="es-ES" b="1" dirty="0"/>
          </a:p>
          <a:p>
            <a:pPr lvl="1"/>
            <a:endParaRPr lang="es-ES" dirty="0"/>
          </a:p>
          <a:p>
            <a:pPr marL="0" indent="0">
              <a:buNone/>
            </a:pPr>
            <a:endParaRPr lang="es-ES" dirty="0"/>
          </a:p>
          <a:p>
            <a:pPr lvl="1"/>
            <a:endParaRPr lang="es-ES" dirty="0"/>
          </a:p>
          <a:p>
            <a:endParaRPr lang="es-ES" dirty="0"/>
          </a:p>
          <a:p>
            <a:endParaRPr lang="es-ES" dirty="0"/>
          </a:p>
        </p:txBody>
      </p:sp>
      <p:pic>
        <p:nvPicPr>
          <p:cNvPr id="3074" name="Picture 2" descr="Linux | Gnu linux, Linux, Visualizar">
            <a:extLst>
              <a:ext uri="{FF2B5EF4-FFF2-40B4-BE49-F238E27FC236}">
                <a16:creationId xmlns:a16="http://schemas.microsoft.com/office/drawing/2014/main" id="{80B5E1E2-581E-4A90-84ED-EB96311AF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057400"/>
            <a:ext cx="5715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6484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1422</Words>
  <Application>Microsoft Office PowerPoint</Application>
  <PresentationFormat>Panorámica</PresentationFormat>
  <Paragraphs>280</Paragraphs>
  <Slides>25</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Century Gothic</vt:lpstr>
      <vt:lpstr>Wingdings</vt:lpstr>
      <vt:lpstr>Tema de Office</vt:lpstr>
      <vt:lpstr>Ramp-Up: Instalando Anaconda</vt:lpstr>
      <vt:lpstr>¿Qué es Anaconda?</vt:lpstr>
      <vt:lpstr>Descargando Anaconda</vt:lpstr>
      <vt:lpstr>Descargando Anaconda</vt:lpstr>
      <vt:lpstr>Descargando Anaconda</vt:lpstr>
      <vt:lpstr>Windows: ¿64-bits o 32-bits?</vt:lpstr>
      <vt:lpstr>Windows: ¿64-bits o 32-bits?</vt:lpstr>
      <vt:lpstr>Mac: ¿graphical o command-line?</vt:lpstr>
      <vt:lpstr>Linux: ¿x86 o Power8/9?</vt:lpstr>
      <vt:lpstr>Instalando Anaconda</vt:lpstr>
      <vt:lpstr>Abriendo Anaconda</vt:lpstr>
      <vt:lpstr>Utilizando Anaconda</vt:lpstr>
      <vt:lpstr>Utilizando Anaconda</vt:lpstr>
      <vt:lpstr>Anaconda: Estados herramientas</vt:lpstr>
      <vt:lpstr>Anaconda: Estados herramientas</vt:lpstr>
      <vt:lpstr>Jupyter Notebook</vt:lpstr>
      <vt:lpstr>Jupyter Notebook</vt:lpstr>
      <vt:lpstr>Jupyter Notebook</vt:lpstr>
      <vt:lpstr>Creando un Notebook</vt:lpstr>
      <vt:lpstr>Creando un Notebook</vt:lpstr>
      <vt:lpstr>Finalizando y empezando</vt:lpstr>
      <vt:lpstr>Terminología</vt:lpstr>
      <vt:lpstr>Terminología: IDE</vt:lpstr>
      <vt:lpstr>Terminología: Notebook</vt:lpstr>
      <vt:lpstr>Terminología: Librería/biblioteca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Part-Time</dc:title>
  <dc:creator>Fran C</dc:creator>
  <cp:lastModifiedBy>Fran C</cp:lastModifiedBy>
  <cp:revision>26</cp:revision>
  <dcterms:created xsi:type="dcterms:W3CDTF">2020-09-09T20:06:35Z</dcterms:created>
  <dcterms:modified xsi:type="dcterms:W3CDTF">2020-09-14T20:24:25Z</dcterms:modified>
</cp:coreProperties>
</file>