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293" r:id="rId3"/>
    <p:sldId id="265" r:id="rId4"/>
    <p:sldId id="296" r:id="rId5"/>
    <p:sldId id="297" r:id="rId6"/>
    <p:sldId id="294" r:id="rId7"/>
    <p:sldId id="298" r:id="rId8"/>
    <p:sldId id="299" r:id="rId9"/>
    <p:sldId id="301" r:id="rId10"/>
    <p:sldId id="302" r:id="rId11"/>
    <p:sldId id="303" r:id="rId12"/>
    <p:sldId id="304" r:id="rId13"/>
    <p:sldId id="30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1A119-021E-4F85-9E44-47650DC4ACE3}" type="datetimeFigureOut">
              <a:rPr lang="es-ES" smtClean="0"/>
              <a:t>16/09/2020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ED7A2-3C4E-43F3-AF98-E598F0A3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82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220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72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227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15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316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089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593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56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43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09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15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38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99A15-0316-4021-89EE-54045C8B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864D29-5E10-4021-BD68-BD1CB67B3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C4D35E-C6E4-441F-BA31-FBA894F4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16/09/2020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3AEC0-3A28-4318-9834-9427A62E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C0131F-9CD9-4540-90FE-FF94430A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89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D4F22-7A73-4948-9BC5-F756FB5E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57FC99-A28A-45D9-8314-ACFE3763A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79822-3170-445A-89EC-C8F36223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16/09/2020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94ED5-86E1-49BB-BDE9-177281A9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1806C-43A8-4DFB-9612-60B9A5E2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58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BD1304-B365-46FA-BE85-54577FE5B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42666F-04B3-434C-9916-19E65F0C8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D64CD3-9550-4314-88E6-45B34E69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16/09/2020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778C3-E9F6-43A7-86C4-3D52BA3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06163-27D0-4905-A448-4278AFB1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17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2ED0D-EE7C-4F9E-81F6-CCF7045B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C4EB5-8A6E-4AE7-8BBA-D5984657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44436-DB8E-4E7A-BF7E-D6D5FE77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16/09/2020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DE708-C0B3-4D24-9A3C-5D1E1736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CEFF36-89EA-48E3-94E6-7D8DBDA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1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808BE-FE02-4BB3-9D92-0395AA6C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7A7284-6589-4F5B-88AF-0A60337A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78EE01-2DBF-48DC-B96F-9E6CDD05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16/09/2020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930E8-F6A3-4B72-BD91-3BFDE4FD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74976-00AD-435F-A3B4-9551E3CD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77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FB5E6-96D6-42BA-ACEA-BD7CD644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774AE-3229-48D0-8BE8-6094B9FC1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E0DFC5-E238-4F4A-88E0-0816D01C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E5831-0B2E-4285-8D48-48E519D6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16/09/2020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AF3C2-B731-417B-B112-0C3DEDDB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C21C2-37E2-466B-9823-F0BE845F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0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83A1C-E332-4662-998E-3CDB6F49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8B7D5A-5FCE-41DC-BAF5-17DD3507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3557D-7202-4BFE-9E17-1B05FB3E6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9A913B-A2FD-4410-984F-9EFA86D2D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3F3EC6-2F14-4941-ACD9-2816C2627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752D36-A5A7-442D-AD82-695735EA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16/09/2020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42AB42-0B05-43F0-ABC4-DB9F965D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66FD25-42C3-4A3B-B141-D0A72264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26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39343-B27E-46D5-9ED7-3002EA4C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AE9552-0423-460E-9E24-02840B48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16/09/2020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AE83F8-8376-4270-9227-3836AEF6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934DA7-D5C5-4E0A-B949-DAE52117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52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AC2746-ABF9-44AB-996A-A658EE0E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16/09/2020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0CFD84-081D-4D6D-8088-3CE7AA0C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D77C6D-7F57-4A05-9182-86747688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03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95E6B-D47B-4532-A9F1-18541E91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7F26F-C467-4087-B2A8-2B96B825B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7F9E71-D060-4EC1-8B35-A0DFA24FC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A9202E-7330-4BFD-87E4-E150A0AD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16/09/2020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AB063B-678E-46F0-B857-F2DF3ECC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96F57-432C-40B4-9C87-B4306AC0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19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7547D-59C4-4E65-B9E0-02B02F24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2EADD2-22D3-4343-BB08-6DBC4B70F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249858-1F54-4F3C-A39A-ECB300BBF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A3DC39-4BC3-40D2-9BFC-2C7D0BE7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16/09/2020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D672DA-F418-4F27-9270-48DD9C95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5E4B6-E887-4012-8318-FEAA8BC0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76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273719-558A-4930-B985-CE69E2C8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71616-A0D1-4AD6-BACC-315CFB345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79FD3-CE96-4E0E-A288-26DB83EC7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E513-E443-47D8-A2A6-B157B035540A}" type="datetimeFigureOut">
              <a:rPr lang="es-ES" smtClean="0"/>
              <a:t>16/09/2020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15DCF9-303A-42E4-8EF4-C7C91B7CE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2D512-40DB-4ABA-87B3-832958DC1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52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67000">
              <a:schemeClr val="tx1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rimeros pasos con Visual Studio Code para PowerShell - Sobrebits">
            <a:extLst>
              <a:ext uri="{FF2B5EF4-FFF2-40B4-BE49-F238E27FC236}">
                <a16:creationId xmlns:a16="http://schemas.microsoft.com/office/drawing/2014/main" id="{E4FC0075-09EB-44EC-90DE-315D2C5C4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4831">
            <a:off x="2226638" y="418337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Charm: el IDE de Python para desarrolladores profesionales, por JetBrains">
            <a:extLst>
              <a:ext uri="{FF2B5EF4-FFF2-40B4-BE49-F238E27FC236}">
                <a16:creationId xmlns:a16="http://schemas.microsoft.com/office/drawing/2014/main" id="{18EB6C30-92A0-4B85-B49C-41AA8D52B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3251">
            <a:off x="4760408" y="2054031"/>
            <a:ext cx="2852816" cy="285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yder (programari) - Viquipèdia, l'enciclopèdia lliure">
            <a:extLst>
              <a:ext uri="{FF2B5EF4-FFF2-40B4-BE49-F238E27FC236}">
                <a16:creationId xmlns:a16="http://schemas.microsoft.com/office/drawing/2014/main" id="{2931D6BF-7916-4B31-9776-457DACED6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2093">
            <a:off x="2525413" y="3458996"/>
            <a:ext cx="3133232" cy="313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562C8D-FC0E-4C52-B2D8-1DA85C238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2833" y="1189485"/>
            <a:ext cx="7902482" cy="3137011"/>
          </a:xfrm>
        </p:spPr>
        <p:txBody>
          <a:bodyPr anchor="b">
            <a:normAutofit/>
          </a:bodyPr>
          <a:lstStyle/>
          <a:p>
            <a:pPr algn="r"/>
            <a:r>
              <a:rPr lang="es-E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Ramp</a:t>
            </a:r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-Up:</a:t>
            </a:r>
            <a:b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Notebooks </a:t>
            </a:r>
            <a:b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e IDES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DC8F1C-8483-4D6C-97D3-E8A124131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957" y="4872922"/>
            <a:ext cx="4023359" cy="1208141"/>
          </a:xfrm>
        </p:spPr>
        <p:txBody>
          <a:bodyPr>
            <a:normAutofit/>
          </a:bodyPr>
          <a:lstStyle/>
          <a:p>
            <a:pPr algn="r"/>
            <a:r>
              <a:rPr lang="es-E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Francisco Cañón Corral</a:t>
            </a:r>
            <a:endParaRPr lang="es-ES" sz="2000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s-ES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francisco.canon@thebridgeschool.es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ABD692F-61A3-4268-A331-49EA8AC19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9677" y="620922"/>
            <a:ext cx="2513381" cy="312030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CA81D28-3513-4E97-982D-D9DC11D547E7}"/>
              </a:ext>
            </a:extLst>
          </p:cNvPr>
          <p:cNvCxnSpPr>
            <a:cxnSpLocks/>
          </p:cNvCxnSpPr>
          <p:nvPr/>
        </p:nvCxnSpPr>
        <p:spPr>
          <a:xfrm>
            <a:off x="8149701" y="4616388"/>
            <a:ext cx="3826276" cy="0"/>
          </a:xfrm>
          <a:prstGeom prst="line">
            <a:avLst/>
          </a:prstGeom>
          <a:ln>
            <a:solidFill>
              <a:srgbClr val="E22B2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Proyecto Jupyter - Wikipedia, la enciclopedia libre">
            <a:extLst>
              <a:ext uri="{FF2B5EF4-FFF2-40B4-BE49-F238E27FC236}">
                <a16:creationId xmlns:a16="http://schemas.microsoft.com/office/drawing/2014/main" id="{5BA026FD-CC0F-455A-AD1B-DFD103868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1108">
            <a:off x="379792" y="1412951"/>
            <a:ext cx="3759700" cy="435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61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 err="1">
                <a:latin typeface="Century Gothic" panose="020B0502020202020204" pitchFamily="34" charset="0"/>
              </a:rPr>
              <a:t>JupyterLab</a:t>
            </a:r>
            <a:r>
              <a:rPr lang="es-ES" b="1" i="1" dirty="0">
                <a:latin typeface="Century Gothic" panose="020B0502020202020204" pitchFamily="34" charset="0"/>
              </a:rPr>
              <a:t> : Abriendo notebooks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7BA994-90EE-4829-BB28-0A91C2F8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24" y="1713460"/>
            <a:ext cx="9798352" cy="48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3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 err="1">
                <a:latin typeface="Century Gothic" panose="020B0502020202020204" pitchFamily="34" charset="0"/>
              </a:rPr>
              <a:t>JupyterLab</a:t>
            </a:r>
            <a:r>
              <a:rPr lang="es-ES" b="1" i="1" dirty="0">
                <a:latin typeface="Century Gothic" panose="020B0502020202020204" pitchFamily="34" charset="0"/>
              </a:rPr>
              <a:t>: Sesiones abiertas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6D61FB-230C-46CB-ACD1-3BA50ACE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39" y="1690688"/>
            <a:ext cx="980872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5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 err="1">
                <a:latin typeface="Century Gothic" panose="020B0502020202020204" pitchFamily="34" charset="0"/>
              </a:rPr>
              <a:t>JupyterLab</a:t>
            </a:r>
            <a:r>
              <a:rPr lang="es-ES" b="1" i="1" dirty="0">
                <a:latin typeface="Century Gothic" panose="020B0502020202020204" pitchFamily="34" charset="0"/>
              </a:rPr>
              <a:t>: Otras funcionalidades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B0389F-F9E7-4184-BC1D-7FBB251B2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322" y="1690688"/>
            <a:ext cx="2489570" cy="46532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75003ED-30A9-45BA-9FCF-BA3F3DD36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33"/>
          <a:stretch/>
        </p:blipFill>
        <p:spPr>
          <a:xfrm>
            <a:off x="4294008" y="1690688"/>
            <a:ext cx="3603984" cy="318999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631CE07-BE1E-4F8F-8041-872B037ED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098" y="3016251"/>
            <a:ext cx="3443286" cy="30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2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 err="1">
                <a:latin typeface="Century Gothic" panose="020B0502020202020204" pitchFamily="34" charset="0"/>
              </a:rPr>
              <a:t>Jupyter</a:t>
            </a:r>
            <a:r>
              <a:rPr lang="es-ES" b="1" i="1" dirty="0">
                <a:latin typeface="Century Gothic" panose="020B0502020202020204" pitchFamily="34" charset="0"/>
              </a:rPr>
              <a:t> Notebook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2" name="Marcador de contenido 8">
            <a:extLst>
              <a:ext uri="{FF2B5EF4-FFF2-40B4-BE49-F238E27FC236}">
                <a16:creationId xmlns:a16="http://schemas.microsoft.com/office/drawing/2014/main" id="{84E1EFEF-92D8-4F96-904B-3A6DD722024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Puedes utilizar la </a:t>
            </a:r>
            <a:r>
              <a:rPr lang="es-ES" dirty="0" err="1"/>
              <a:t>herramientacon</a:t>
            </a:r>
            <a:r>
              <a:rPr lang="es-ES" dirty="0"/>
              <a:t> la que te sientas más cómodo, pero yo te recomendaría utilizar los notebooks (directamente o mediante </a:t>
            </a:r>
            <a:r>
              <a:rPr lang="es-ES" dirty="0" err="1"/>
              <a:t>JupyterLab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Las clases las haremos sobre notebooks, ya que para temas académicos son mucho más prácticos</a:t>
            </a:r>
          </a:p>
          <a:p>
            <a:endParaRPr lang="es-ES" dirty="0"/>
          </a:p>
          <a:p>
            <a:r>
              <a:rPr lang="es-ES" dirty="0"/>
              <a:t>Así que, entra en Anaconda, abre tu notebook y… ¡A programar!</a:t>
            </a:r>
          </a:p>
          <a:p>
            <a:pPr lvl="1"/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24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>
                <a:latin typeface="Century Gothic" panose="020B0502020202020204" pitchFamily="34" charset="0"/>
              </a:rPr>
              <a:t>Iconos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683538-72D6-4F04-BA6B-CE62B3C23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859" y="1372021"/>
            <a:ext cx="9348281" cy="482507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CC6659D-1D3C-4034-9A10-D2E34394CE3E}"/>
              </a:ext>
            </a:extLst>
          </p:cNvPr>
          <p:cNvSpPr txBox="1"/>
          <p:nvPr/>
        </p:nvSpPr>
        <p:spPr>
          <a:xfrm>
            <a:off x="496111" y="6420255"/>
            <a:ext cx="963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*Es posible que tú no tengas tantos iconos. No los vamos a necesitar, así que no te preocupes por ello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CFFC2CA-2857-4AC2-B26F-DB4FB3B5BF24}"/>
              </a:ext>
            </a:extLst>
          </p:cNvPr>
          <p:cNvSpPr/>
          <p:nvPr/>
        </p:nvSpPr>
        <p:spPr>
          <a:xfrm>
            <a:off x="5048655" y="2081719"/>
            <a:ext cx="1284051" cy="1478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FDC825F-A941-46D3-AAD0-94E1954437B4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H="1" flipV="1">
            <a:off x="5690681" y="3560323"/>
            <a:ext cx="1848255" cy="13471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E1134707-D011-43C7-805A-5FF9DEC96E2D}"/>
              </a:ext>
            </a:extLst>
          </p:cNvPr>
          <p:cNvSpPr/>
          <p:nvPr/>
        </p:nvSpPr>
        <p:spPr>
          <a:xfrm>
            <a:off x="6819089" y="4907453"/>
            <a:ext cx="1439694" cy="53512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Notebooks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EE17805-98BE-45B6-8FB2-6903D096B3C8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H="1" flipV="1">
            <a:off x="4406630" y="3560323"/>
            <a:ext cx="1284050" cy="1522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756BFF-B973-407B-8AB6-42E612E4D47F}"/>
              </a:ext>
            </a:extLst>
          </p:cNvPr>
          <p:cNvSpPr/>
          <p:nvPr/>
        </p:nvSpPr>
        <p:spPr>
          <a:xfrm>
            <a:off x="4970833" y="5082451"/>
            <a:ext cx="1439694" cy="53512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Jupyterlab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6F14049-0307-4A51-BF53-3B8E0E67FCAB}"/>
              </a:ext>
            </a:extLst>
          </p:cNvPr>
          <p:cNvSpPr/>
          <p:nvPr/>
        </p:nvSpPr>
        <p:spPr>
          <a:xfrm>
            <a:off x="3764604" y="2081719"/>
            <a:ext cx="1284051" cy="1478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9C7E69B-A300-4AAF-A351-1BF8061AC2AE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3161489" y="5038927"/>
            <a:ext cx="302975" cy="328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B6FCC39-4260-4D63-A39B-35FB57A07585}"/>
              </a:ext>
            </a:extLst>
          </p:cNvPr>
          <p:cNvSpPr/>
          <p:nvPr/>
        </p:nvSpPr>
        <p:spPr>
          <a:xfrm>
            <a:off x="2744617" y="5367392"/>
            <a:ext cx="1439694" cy="53512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IDE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8005B56-A808-4265-8142-5AE96D15FC26}"/>
              </a:ext>
            </a:extLst>
          </p:cNvPr>
          <p:cNvSpPr/>
          <p:nvPr/>
        </p:nvSpPr>
        <p:spPr>
          <a:xfrm>
            <a:off x="2519463" y="3560323"/>
            <a:ext cx="1284051" cy="1478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43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>
                <a:latin typeface="Century Gothic" panose="020B0502020202020204" pitchFamily="34" charset="0"/>
              </a:rPr>
              <a:t>Entorno de desarrollo Integrado (IDE)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s-ES" dirty="0"/>
              <a:t>Definición:</a:t>
            </a:r>
          </a:p>
          <a:p>
            <a:pPr lvl="1"/>
            <a:r>
              <a:rPr lang="es-ES" dirty="0"/>
              <a:t>Un entorno de desarrollo integrado,​ o </a:t>
            </a:r>
            <a:r>
              <a:rPr lang="es-ES" i="1" dirty="0" err="1"/>
              <a:t>Integrated</a:t>
            </a:r>
            <a:r>
              <a:rPr lang="es-ES" i="1" dirty="0"/>
              <a:t> </a:t>
            </a:r>
            <a:r>
              <a:rPr lang="es-ES" i="1" dirty="0" err="1"/>
              <a:t>Development</a:t>
            </a:r>
            <a:r>
              <a:rPr lang="es-ES" i="1" dirty="0"/>
              <a:t> </a:t>
            </a:r>
            <a:r>
              <a:rPr lang="es-ES" i="1" dirty="0" err="1"/>
              <a:t>Environment</a:t>
            </a:r>
            <a:r>
              <a:rPr lang="es-ES" i="1" dirty="0"/>
              <a:t> </a:t>
            </a:r>
            <a:r>
              <a:rPr lang="es-ES" dirty="0"/>
              <a:t>(IDE), es una aplicación informática que proporciona servicios integrales para facilitarle al desarrollador o programador el desarrollo de software.</a:t>
            </a:r>
          </a:p>
          <a:p>
            <a:pPr lvl="1"/>
            <a:endParaRPr lang="es-ES" dirty="0"/>
          </a:p>
          <a:p>
            <a:r>
              <a:rPr lang="es-ES" dirty="0"/>
              <a:t>Traducción:</a:t>
            </a:r>
          </a:p>
          <a:p>
            <a:pPr lvl="1"/>
            <a:r>
              <a:rPr lang="es-ES" dirty="0"/>
              <a:t>Un editor de texto que nos permitirá escribir código y darle vida. Como el Bloc de notas pero con el que puedes ejecutar el código</a:t>
            </a:r>
          </a:p>
          <a:p>
            <a:endParaRPr lang="es-ES" dirty="0"/>
          </a:p>
          <a:p>
            <a:endParaRPr lang="es-ES" sz="2400" dirty="0"/>
          </a:p>
          <a:p>
            <a:r>
              <a:rPr lang="es-ES" sz="2400" dirty="0"/>
              <a:t>Esto es una pequeña introducción, al final del </a:t>
            </a:r>
            <a:r>
              <a:rPr lang="es-ES" sz="2400" dirty="0" err="1"/>
              <a:t>Ramp</a:t>
            </a:r>
            <a:r>
              <a:rPr lang="es-ES" sz="2400" dirty="0"/>
              <a:t>-up veremos un IDE con más detalle</a:t>
            </a:r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19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BF6076-25E1-4B53-9E19-FD1D3FE7D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50" y="2319097"/>
            <a:ext cx="6277583" cy="336439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>
                <a:latin typeface="Century Gothic" panose="020B0502020202020204" pitchFamily="34" charset="0"/>
              </a:rPr>
              <a:t>Entorno de desarrollo Integrado (IDE)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Ejemplos:</a:t>
            </a:r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2CC6D82-3A09-47EA-8A7D-4780F1A8E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833" y="2307431"/>
            <a:ext cx="4516967" cy="33877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4BCBECC-95E9-47B8-A05B-B3B606F6C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209" y="3929975"/>
            <a:ext cx="5062640" cy="26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2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>
                <a:latin typeface="Century Gothic" panose="020B0502020202020204" pitchFamily="34" charset="0"/>
              </a:rPr>
              <a:t>Entorno de desarrollo Integrado (IDE)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9704113-5B09-4C93-84E1-8B4A8A79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89" y="1351718"/>
            <a:ext cx="9983821" cy="5340304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42A4733-C852-4A65-8B96-689CD7C9B39B}"/>
              </a:ext>
            </a:extLst>
          </p:cNvPr>
          <p:cNvSpPr/>
          <p:nvPr/>
        </p:nvSpPr>
        <p:spPr>
          <a:xfrm>
            <a:off x="1104089" y="1937979"/>
            <a:ext cx="4849239" cy="4657374"/>
          </a:xfrm>
          <a:prstGeom prst="rect">
            <a:avLst/>
          </a:prstGeom>
          <a:solidFill>
            <a:schemeClr val="accent1">
              <a:alpha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D2980D-4CEE-4F7F-91EB-6A4941EB9372}"/>
              </a:ext>
            </a:extLst>
          </p:cNvPr>
          <p:cNvSpPr/>
          <p:nvPr/>
        </p:nvSpPr>
        <p:spPr>
          <a:xfrm>
            <a:off x="2757792" y="4150971"/>
            <a:ext cx="1439694" cy="53512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Zona código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7BB482E-EB6F-401F-8D0F-877FC13C1DEF}"/>
              </a:ext>
            </a:extLst>
          </p:cNvPr>
          <p:cNvSpPr/>
          <p:nvPr/>
        </p:nvSpPr>
        <p:spPr>
          <a:xfrm>
            <a:off x="6095999" y="1937978"/>
            <a:ext cx="4991911" cy="2108727"/>
          </a:xfrm>
          <a:prstGeom prst="rect">
            <a:avLst/>
          </a:prstGeom>
          <a:solidFill>
            <a:schemeClr val="accent1">
              <a:alpha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DA9EE22-B9E9-4A45-8C86-3DBE662101AD}"/>
              </a:ext>
            </a:extLst>
          </p:cNvPr>
          <p:cNvSpPr/>
          <p:nvPr/>
        </p:nvSpPr>
        <p:spPr>
          <a:xfrm>
            <a:off x="7531233" y="2893878"/>
            <a:ext cx="2121441" cy="53512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Funcionalidades extra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33D0994-A918-481A-BBCE-84A6A458CA0D}"/>
              </a:ext>
            </a:extLst>
          </p:cNvPr>
          <p:cNvCxnSpPr>
            <a:stCxn id="17" idx="2"/>
          </p:cNvCxnSpPr>
          <p:nvPr/>
        </p:nvCxnSpPr>
        <p:spPr>
          <a:xfrm flipH="1">
            <a:off x="8287966" y="3429000"/>
            <a:ext cx="303988" cy="432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92080F2-DA75-4097-884B-9BA2C1554E73}"/>
              </a:ext>
            </a:extLst>
          </p:cNvPr>
          <p:cNvCxnSpPr>
            <a:cxnSpLocks/>
          </p:cNvCxnSpPr>
          <p:nvPr/>
        </p:nvCxnSpPr>
        <p:spPr>
          <a:xfrm>
            <a:off x="8591954" y="3429000"/>
            <a:ext cx="57151" cy="432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6DE9262-F4A4-4018-B6DE-DB8687495C7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591954" y="3429000"/>
            <a:ext cx="265889" cy="432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431DCD9-B6A4-46CF-9C9B-755715DB946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591954" y="3429000"/>
            <a:ext cx="508473" cy="432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F319E1B-D7BD-46F0-AEC5-A18B62402EFC}"/>
              </a:ext>
            </a:extLst>
          </p:cNvPr>
          <p:cNvSpPr/>
          <p:nvPr/>
        </p:nvSpPr>
        <p:spPr>
          <a:xfrm>
            <a:off x="6096000" y="4218685"/>
            <a:ext cx="4991910" cy="2376667"/>
          </a:xfrm>
          <a:prstGeom prst="rect">
            <a:avLst/>
          </a:prstGeom>
          <a:solidFill>
            <a:schemeClr val="accent1">
              <a:alpha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D38098E-2269-4239-837D-BBB3BB2DF776}"/>
              </a:ext>
            </a:extLst>
          </p:cNvPr>
          <p:cNvSpPr/>
          <p:nvPr/>
        </p:nvSpPr>
        <p:spPr>
          <a:xfrm>
            <a:off x="7973764" y="5249895"/>
            <a:ext cx="1257786" cy="582319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Consola</a:t>
            </a:r>
          </a:p>
        </p:txBody>
      </p:sp>
    </p:spTree>
    <p:extLst>
      <p:ext uri="{BB962C8B-B14F-4D97-AF65-F5344CB8AC3E}">
        <p14:creationId xmlns:p14="http://schemas.microsoft.com/office/powerpoint/2010/main" val="303147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 err="1">
                <a:latin typeface="Century Gothic" panose="020B0502020202020204" pitchFamily="34" charset="0"/>
              </a:rPr>
              <a:t>Jupyter</a:t>
            </a:r>
            <a:r>
              <a:rPr lang="es-ES" b="1" i="1" dirty="0">
                <a:latin typeface="Century Gothic" panose="020B0502020202020204" pitchFamily="34" charset="0"/>
              </a:rPr>
              <a:t> Notebook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2" name="Marcador de contenido 8">
            <a:extLst>
              <a:ext uri="{FF2B5EF4-FFF2-40B4-BE49-F238E27FC236}">
                <a16:creationId xmlns:a16="http://schemas.microsoft.com/office/drawing/2014/main" id="{84E1EFEF-92D8-4F96-904B-3A6DD722024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Definición:</a:t>
            </a:r>
          </a:p>
          <a:p>
            <a:pPr lvl="1"/>
            <a:r>
              <a:rPr lang="es-ES" dirty="0" err="1"/>
              <a:t>Jupyter</a:t>
            </a:r>
            <a:r>
              <a:rPr lang="es-ES" dirty="0"/>
              <a:t> Notebook es una aplicación web de código abierto que permite crear y compartir documentos con código ejecutable, ecuaciones, visualizaciones y texto narrativo. Los usos incluyen: limpieza y transformación de datos, simulación numérica, modelado estadístico, visualización de datos, aprendizaje automático y mucho más.</a:t>
            </a:r>
          </a:p>
          <a:p>
            <a:pPr lvl="1"/>
            <a:endParaRPr lang="es-ES" dirty="0"/>
          </a:p>
          <a:p>
            <a:r>
              <a:rPr lang="es-ES" dirty="0"/>
              <a:t>Traducción:</a:t>
            </a:r>
          </a:p>
          <a:p>
            <a:pPr lvl="1"/>
            <a:r>
              <a:rPr lang="es-ES" dirty="0"/>
              <a:t>Es un IDE pero separado por celdas. En ellas puedes poner tanto texto como código y ejecutarlo de manera independiente. Permite juntar muchos trozos de código y el resultado de su ejecución de manera muy sencilla, por lo que es muy útil en la parte de análisis y en entornos académicos.</a:t>
            </a:r>
          </a:p>
          <a:p>
            <a:endParaRPr lang="es-ES" dirty="0"/>
          </a:p>
          <a:p>
            <a:pPr lvl="1"/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875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 err="1">
                <a:latin typeface="Century Gothic" panose="020B0502020202020204" pitchFamily="34" charset="0"/>
              </a:rPr>
              <a:t>Jupyter</a:t>
            </a:r>
            <a:r>
              <a:rPr lang="es-ES" b="1" i="1" dirty="0">
                <a:latin typeface="Century Gothic" panose="020B0502020202020204" pitchFamily="34" charset="0"/>
              </a:rPr>
              <a:t> Notebook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Ejemplo:</a:t>
            </a:r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138663-2930-410E-8DF5-F882CD51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825" y="2433304"/>
            <a:ext cx="9536349" cy="405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 err="1">
                <a:latin typeface="Century Gothic" panose="020B0502020202020204" pitchFamily="34" charset="0"/>
              </a:rPr>
              <a:t>JupyterLab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2" name="Marcador de contenido 8">
            <a:extLst>
              <a:ext uri="{FF2B5EF4-FFF2-40B4-BE49-F238E27FC236}">
                <a16:creationId xmlns:a16="http://schemas.microsoft.com/office/drawing/2014/main" id="{84E1EFEF-92D8-4F96-904B-3A6DD722024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¿Qué es?:</a:t>
            </a:r>
          </a:p>
          <a:p>
            <a:pPr lvl="1"/>
            <a:r>
              <a:rPr lang="es-ES" dirty="0" err="1"/>
              <a:t>JupyterLab</a:t>
            </a:r>
            <a:r>
              <a:rPr lang="es-ES" dirty="0"/>
              <a:t> es un entorno de desarrollo diseñado principalmente para trabajar con </a:t>
            </a:r>
            <a:r>
              <a:rPr lang="es-ES" dirty="0" err="1"/>
              <a:t>Jupyter</a:t>
            </a:r>
            <a:r>
              <a:rPr lang="es-ES" dirty="0"/>
              <a:t> notebooks, datos y código. </a:t>
            </a:r>
            <a:r>
              <a:rPr lang="es-ES" dirty="0" err="1"/>
              <a:t>JupyterLab</a:t>
            </a:r>
            <a:r>
              <a:rPr lang="es-ES" dirty="0"/>
              <a:t> es flexible, permitiendo trabajar con numerosos </a:t>
            </a:r>
            <a:r>
              <a:rPr lang="es-ES" i="1" dirty="0" err="1"/>
              <a:t>workflows</a:t>
            </a:r>
            <a:r>
              <a:rPr lang="es-ES" dirty="0"/>
              <a:t> de </a:t>
            </a:r>
            <a:r>
              <a:rPr lang="es-ES" i="1" dirty="0"/>
              <a:t>data </a:t>
            </a:r>
            <a:r>
              <a:rPr lang="es-ES" i="1" dirty="0" err="1"/>
              <a:t>science</a:t>
            </a:r>
            <a:r>
              <a:rPr lang="es-ES" dirty="0"/>
              <a:t>. Además, es extensible y modular, lo que significa que se pueden diseñar </a:t>
            </a:r>
            <a:r>
              <a:rPr lang="es-ES" i="1" dirty="0" err="1"/>
              <a:t>plugins</a:t>
            </a:r>
            <a:r>
              <a:rPr lang="es-ES" dirty="0"/>
              <a:t> para extender su funcionalidad</a:t>
            </a:r>
            <a:r>
              <a:rPr lang="en-US" dirty="0"/>
              <a:t>.</a:t>
            </a: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pPr lvl="1"/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1C1C126-75F1-493D-AC3F-7BFFCEAE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4129751"/>
            <a:ext cx="2190750" cy="16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1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 err="1">
                <a:latin typeface="Century Gothic" panose="020B0502020202020204" pitchFamily="34" charset="0"/>
              </a:rPr>
              <a:t>JupyterLab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DBD105-589F-4CCD-AA76-349162221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24" y="1690689"/>
            <a:ext cx="9798352" cy="4824984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87591556-DB38-4B5F-92E6-27C46137FB93}"/>
              </a:ext>
            </a:extLst>
          </p:cNvPr>
          <p:cNvSpPr/>
          <p:nvPr/>
        </p:nvSpPr>
        <p:spPr>
          <a:xfrm>
            <a:off x="4029075" y="2809875"/>
            <a:ext cx="1485900" cy="8953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935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407</Words>
  <Application>Microsoft Office PowerPoint</Application>
  <PresentationFormat>Panorámica</PresentationFormat>
  <Paragraphs>89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Tema de Office</vt:lpstr>
      <vt:lpstr>Ramp-Up: Notebooks  e IDES</vt:lpstr>
      <vt:lpstr>Iconos</vt:lpstr>
      <vt:lpstr>Entorno de desarrollo Integrado (IDE)</vt:lpstr>
      <vt:lpstr>Entorno de desarrollo Integrado (IDE)</vt:lpstr>
      <vt:lpstr>Entorno de desarrollo Integrado (IDE)</vt:lpstr>
      <vt:lpstr>Jupyter Notebook</vt:lpstr>
      <vt:lpstr>Jupyter Notebook</vt:lpstr>
      <vt:lpstr>JupyterLab</vt:lpstr>
      <vt:lpstr>JupyterLab</vt:lpstr>
      <vt:lpstr>JupyterLab : Abriendo notebooks</vt:lpstr>
      <vt:lpstr>JupyterLab: Sesiones abiertas</vt:lpstr>
      <vt:lpstr>JupyterLab: Otras funcionalidades</vt:lpstr>
      <vt:lpstr>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Part-Time</dc:title>
  <dc:creator>Fran C</dc:creator>
  <cp:lastModifiedBy>TheBridge</cp:lastModifiedBy>
  <cp:revision>35</cp:revision>
  <dcterms:created xsi:type="dcterms:W3CDTF">2020-09-09T20:06:35Z</dcterms:created>
  <dcterms:modified xsi:type="dcterms:W3CDTF">2020-09-16T22:32:57Z</dcterms:modified>
</cp:coreProperties>
</file>