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4" r:id="rId2"/>
    <p:sldId id="273" r:id="rId3"/>
    <p:sldId id="276" r:id="rId4"/>
    <p:sldId id="275" r:id="rId5"/>
  </p:sldIdLst>
  <p:sldSz cx="6858000" cy="9906000" type="A4"/>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670" autoAdjust="0"/>
  </p:normalViewPr>
  <p:slideViewPr>
    <p:cSldViewPr>
      <p:cViewPr>
        <p:scale>
          <a:sx n="140" d="100"/>
          <a:sy n="140" d="100"/>
        </p:scale>
        <p:origin x="2178" y="102"/>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3077293"/>
            <a:ext cx="5829300" cy="2123369"/>
          </a:xfrm>
        </p:spPr>
        <p:txBody>
          <a:bodyPr/>
          <a:lstStyle/>
          <a:p>
            <a:r>
              <a:rPr lang="de-DE"/>
              <a:t>Titelmasterformat durch Klicken bearbeiten</a:t>
            </a:r>
          </a:p>
        </p:txBody>
      </p:sp>
      <p:sp>
        <p:nvSpPr>
          <p:cNvPr id="3" name="Untertitel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729037" y="529700"/>
            <a:ext cx="1157288" cy="112680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7181" y="529700"/>
            <a:ext cx="3357563" cy="112680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6365524"/>
            <a:ext cx="5829300" cy="1967442"/>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541735" y="4198597"/>
            <a:ext cx="5829300" cy="21669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7180"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628905"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42900" y="396699"/>
            <a:ext cx="6172200" cy="1651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342903"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342903"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483778"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3483778"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8" y="394407"/>
            <a:ext cx="2256235" cy="167851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2681295" y="39441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42908" y="207293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934203"/>
            <a:ext cx="4114800" cy="818622"/>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344216" y="7752825"/>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4A822124-BDB8-4DC5-8F41-BBB4CF6022AF}" type="datetimeFigureOut">
              <a:rPr lang="de-DE" smtClean="0"/>
              <a:pPr/>
              <a:t>17.01.2019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60B2695F-773D-48B0-95CC-2877AD200BD7}"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342900" y="2311412"/>
            <a:ext cx="6172200" cy="6537502"/>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42900" y="9181406"/>
            <a:ext cx="1600200" cy="527401"/>
          </a:xfrm>
          <a:prstGeom prst="rect">
            <a:avLst/>
          </a:prstGeom>
        </p:spPr>
        <p:txBody>
          <a:bodyPr vert="horz" lIns="91440" tIns="45720" rIns="91440" bIns="45720" rtlCol="0" anchor="ctr"/>
          <a:lstStyle>
            <a:lvl1pPr algn="l">
              <a:defRPr sz="1200">
                <a:solidFill>
                  <a:schemeClr val="tx1">
                    <a:tint val="75000"/>
                  </a:schemeClr>
                </a:solidFill>
              </a:defRPr>
            </a:lvl1pPr>
          </a:lstStyle>
          <a:p>
            <a:fld id="{4A822124-BDB8-4DC5-8F41-BBB4CF6022AF}" type="datetimeFigureOut">
              <a:rPr lang="de-DE" smtClean="0"/>
              <a:pPr/>
              <a:t>17.01.2019</a:t>
            </a:fld>
            <a:endParaRPr lang="de-DE" dirty="0"/>
          </a:p>
        </p:txBody>
      </p:sp>
      <p:sp>
        <p:nvSpPr>
          <p:cNvPr id="5" name="Fußzeilenplatzhalter 4"/>
          <p:cNvSpPr>
            <a:spLocks noGrp="1"/>
          </p:cNvSpPr>
          <p:nvPr>
            <p:ph type="ftr" sz="quarter" idx="3"/>
          </p:nvPr>
        </p:nvSpPr>
        <p:spPr>
          <a:xfrm>
            <a:off x="2343150" y="9181406"/>
            <a:ext cx="2171700" cy="52740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914900" y="9181406"/>
            <a:ext cx="1600200" cy="527401"/>
          </a:xfrm>
          <a:prstGeom prst="rect">
            <a:avLst/>
          </a:prstGeom>
        </p:spPr>
        <p:txBody>
          <a:bodyPr vert="horz" lIns="91440" tIns="45720" rIns="91440" bIns="45720" rtlCol="0" anchor="ctr"/>
          <a:lstStyle>
            <a:lvl1pPr algn="r">
              <a:defRPr sz="1200">
                <a:solidFill>
                  <a:schemeClr val="tx1">
                    <a:tint val="75000"/>
                  </a:schemeClr>
                </a:solidFill>
              </a:defRPr>
            </a:lvl1pPr>
          </a:lstStyle>
          <a:p>
            <a:fld id="{60B2695F-773D-48B0-95CC-2877AD200BD7}"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p:cNvSpPr txBox="1"/>
          <p:nvPr/>
        </p:nvSpPr>
        <p:spPr>
          <a:xfrm>
            <a:off x="244976" y="1140824"/>
            <a:ext cx="6352376" cy="8525411"/>
          </a:xfrm>
          <a:prstGeom prst="rect">
            <a:avLst/>
          </a:prstGeom>
          <a:noFill/>
        </p:spPr>
        <p:txBody>
          <a:bodyPr wrap="square" rtlCol="0">
            <a:spAutoFit/>
          </a:bodyPr>
          <a:lstStyle/>
          <a:p>
            <a:pPr marL="342900" indent="-342900"/>
            <a:endParaRPr lang="de-DE" sz="1200" b="1" dirty="0">
              <a:solidFill>
                <a:schemeClr val="tx1">
                  <a:lumMod val="85000"/>
                  <a:lumOff val="15000"/>
                </a:schemeClr>
              </a:solidFill>
            </a:endParaRPr>
          </a:p>
          <a:p>
            <a:r>
              <a:rPr lang="de-DE" sz="1200" dirty="0"/>
              <a:t>DataFactory ist eine Client-Server Applikation auf Basis von Microsoft SQL Server und .NET Komponenten. </a:t>
            </a:r>
          </a:p>
          <a:p>
            <a:r>
              <a:rPr lang="de-DE" sz="1200" dirty="0"/>
              <a:t>DataFactory dient zur Erfassung von Daten für die Unternehmensplanung und die Organisation verschiedener Fachbereiche. Zumeist erfolgt die Erfassung von Daten für viele operative Bereiche </a:t>
            </a:r>
            <a:r>
              <a:rPr lang="de-DE" sz="800" dirty="0"/>
              <a:t>(Rechnungswesen, Projekte, Personal, Verträge, Fuhrpark), </a:t>
            </a:r>
            <a:r>
              <a:rPr lang="de-DE" sz="1200" dirty="0"/>
              <a:t>so dass größere Benutzerzahlen zu erwarten sind.</a:t>
            </a:r>
          </a:p>
          <a:p>
            <a:endParaRPr lang="de-DE" sz="1200" dirty="0"/>
          </a:p>
          <a:p>
            <a:r>
              <a:rPr lang="de-DE" sz="1200" dirty="0"/>
              <a:t>Das System kann betrieben werden:</a:t>
            </a:r>
          </a:p>
          <a:p>
            <a:pPr marL="171450" indent="-171450">
              <a:buFont typeface="Arial" panose="020B0604020202020204" pitchFamily="34" charset="0"/>
              <a:buChar char="•"/>
            </a:pPr>
            <a:r>
              <a:rPr lang="de-DE" sz="1200" dirty="0"/>
              <a:t>Im Intranet mit Authentifizierung über </a:t>
            </a:r>
            <a:r>
              <a:rPr lang="de-DE" sz="1200" dirty="0" err="1"/>
              <a:t>Active</a:t>
            </a:r>
            <a:r>
              <a:rPr lang="de-DE" sz="1200" dirty="0"/>
              <a:t> Directory </a:t>
            </a:r>
            <a:r>
              <a:rPr lang="de-DE" sz="800" dirty="0"/>
              <a:t>(Standard und hier beschrieben)</a:t>
            </a:r>
          </a:p>
          <a:p>
            <a:pPr marL="171450" indent="-171450">
              <a:buFont typeface="Arial" panose="020B0604020202020204" pitchFamily="34" charset="0"/>
              <a:buChar char="•"/>
            </a:pPr>
            <a:r>
              <a:rPr lang="de-DE" sz="1200" dirty="0" err="1"/>
              <a:t>OnPremises</a:t>
            </a:r>
            <a:r>
              <a:rPr lang="de-DE" sz="1200" dirty="0"/>
              <a:t> Server mit Internetanbindung </a:t>
            </a:r>
            <a:r>
              <a:rPr lang="de-DE" sz="800" dirty="0"/>
              <a:t>(bspw. Zugriff durch Benutzer weltweit ohne gemeinsame Domäne, ohne VPN)</a:t>
            </a:r>
          </a:p>
          <a:p>
            <a:pPr marL="171450" indent="-171450">
              <a:buFont typeface="Arial" panose="020B0604020202020204" pitchFamily="34" charset="0"/>
              <a:buChar char="•"/>
            </a:pPr>
            <a:r>
              <a:rPr lang="de-DE" sz="1200" dirty="0"/>
              <a:t>Cloud Service auf Microsoft Azure </a:t>
            </a:r>
            <a:r>
              <a:rPr lang="de-DE" sz="800" dirty="0"/>
              <a:t>(Auf unseren oder Ihren Servern als PaaS Applikation incl. Azure </a:t>
            </a:r>
            <a:r>
              <a:rPr lang="de-DE" sz="800" dirty="0" err="1"/>
              <a:t>Active</a:t>
            </a:r>
            <a:r>
              <a:rPr lang="de-DE" sz="800" dirty="0"/>
              <a:t> Directory </a:t>
            </a:r>
            <a:r>
              <a:rPr lang="de-DE" sz="800" dirty="0" err="1"/>
              <a:t>deploybar</a:t>
            </a:r>
            <a:r>
              <a:rPr lang="de-DE" sz="800" dirty="0"/>
              <a:t>)</a:t>
            </a:r>
          </a:p>
          <a:p>
            <a:endParaRPr lang="de-DE" sz="1200" b="1" dirty="0">
              <a:solidFill>
                <a:schemeClr val="tx1">
                  <a:lumMod val="85000"/>
                  <a:lumOff val="15000"/>
                </a:schemeClr>
              </a:solidFill>
            </a:endParaRPr>
          </a:p>
          <a:p>
            <a:r>
              <a:rPr lang="de-DE" sz="1200" dirty="0"/>
              <a:t>Bei den Benutzern unterscheiden wir</a:t>
            </a:r>
          </a:p>
          <a:p>
            <a:pPr marL="171450" indent="-171450">
              <a:buFont typeface="Arial" panose="020B0604020202020204" pitchFamily="34" charset="0"/>
              <a:buChar char="•"/>
            </a:pPr>
            <a:r>
              <a:rPr lang="de-DE" sz="1200" dirty="0"/>
              <a:t>Poweruser </a:t>
            </a:r>
            <a:r>
              <a:rPr lang="de-DE" sz="800" dirty="0"/>
              <a:t>(mit Design- und Strukturbearbeitungsrechten, meist 2-4 Personen aus Controlling und IT Abteilung) </a:t>
            </a:r>
          </a:p>
          <a:p>
            <a:pPr marL="171450" indent="-171450">
              <a:buFont typeface="Arial" panose="020B0604020202020204" pitchFamily="34" charset="0"/>
              <a:buChar char="•"/>
            </a:pPr>
            <a:r>
              <a:rPr lang="de-DE" sz="1200" dirty="0"/>
              <a:t>Datenerfasser </a:t>
            </a:r>
            <a:r>
              <a:rPr lang="de-DE" sz="800" dirty="0"/>
              <a:t>(reine Datenerfassung / Datenanalyse – Mehrzahl der User)</a:t>
            </a:r>
          </a:p>
          <a:p>
            <a:br>
              <a:rPr lang="de-DE" sz="1200" dirty="0"/>
            </a:br>
            <a:r>
              <a:rPr lang="de-DE" sz="1200" dirty="0"/>
              <a:t>Die Clients der Poweruser benötigen:</a:t>
            </a:r>
          </a:p>
          <a:p>
            <a:pPr marL="171450" indent="-171450">
              <a:buFont typeface="Arial" panose="020B0604020202020204" pitchFamily="34" charset="0"/>
              <a:buChar char="•"/>
            </a:pPr>
            <a:r>
              <a:rPr lang="de-DE" sz="1200" dirty="0"/>
              <a:t>Excel 2013+ zum starten des Excel Clients</a:t>
            </a:r>
          </a:p>
          <a:p>
            <a:pPr marL="171450" indent="-171450">
              <a:buFont typeface="Arial" panose="020B0604020202020204" pitchFamily="34" charset="0"/>
              <a:buChar char="•"/>
            </a:pPr>
            <a:r>
              <a:rPr lang="de-DE" sz="1200" dirty="0"/>
              <a:t>aktuellen Webbrowser</a:t>
            </a:r>
          </a:p>
          <a:p>
            <a:br>
              <a:rPr lang="de-DE" sz="1200" dirty="0"/>
            </a:br>
            <a:r>
              <a:rPr lang="de-DE" sz="1200" dirty="0"/>
              <a:t>Die Clients der Datenerfasser benötigen:</a:t>
            </a:r>
          </a:p>
          <a:p>
            <a:pPr marL="171450" indent="-171450">
              <a:buFont typeface="Arial" panose="020B0604020202020204" pitchFamily="34" charset="0"/>
              <a:buChar char="•"/>
            </a:pPr>
            <a:r>
              <a:rPr lang="de-DE" sz="1200" dirty="0"/>
              <a:t>aktuellen Webbrowser</a:t>
            </a:r>
          </a:p>
          <a:p>
            <a:br>
              <a:rPr lang="de-DE" sz="1200" dirty="0"/>
            </a:br>
            <a:r>
              <a:rPr lang="de-DE" sz="1200" dirty="0"/>
              <a:t>Der Excel Client ist als "Portable Software" erstellt. Es ist somit keinerlei Installation auf Clients notwendig, der Excel Client benötigt keine Adminrechte und kann auch von einem </a:t>
            </a:r>
            <a:r>
              <a:rPr lang="de-DE" sz="1200" dirty="0" err="1"/>
              <a:t>Netzlauf</a:t>
            </a:r>
            <a:r>
              <a:rPr lang="de-DE" sz="1200" dirty="0"/>
              <a:t> etc. gestartet werden. </a:t>
            </a:r>
          </a:p>
          <a:p>
            <a:endParaRPr lang="de-DE" sz="1200" dirty="0"/>
          </a:p>
          <a:p>
            <a:r>
              <a:rPr lang="de-DE" sz="1200" dirty="0"/>
              <a:t>Das System erlaubt über ERP Schnittstellen etc. eine Vielzahl von Automatisierungsprozessen zu vor- oder nachgelagerten Systemen. Diese passieren alle serverseitig, vom Server aus brauchen wir daher ggf. Zugriff auf Datenbanken anderer Systeme (meist ERP) oder stellen Daten für andere Systeme (</a:t>
            </a:r>
            <a:r>
              <a:rPr lang="de-DE" sz="1200" dirty="0" err="1"/>
              <a:t>Controllingapplikationen</a:t>
            </a:r>
            <a:r>
              <a:rPr lang="de-DE" sz="1200" dirty="0"/>
              <a:t>) bereit.</a:t>
            </a:r>
          </a:p>
          <a:p>
            <a:endParaRPr lang="de-DE" sz="1200" dirty="0"/>
          </a:p>
          <a:p>
            <a:r>
              <a:rPr lang="de-DE" sz="1200" dirty="0"/>
              <a:t>Das System führt üblicherweise nächtliche Import / Verarbeitungs- / Export Prozesse durch, die einem Monitoring unterliegen sollten. Wir binden die Server daher in unser Monitoring ein und stellen Ihnen gern Daten für Ihre </a:t>
            </a:r>
            <a:r>
              <a:rPr lang="de-DE" sz="1200" dirty="0" err="1"/>
              <a:t>Monitoringapplikationen</a:t>
            </a:r>
            <a:r>
              <a:rPr lang="de-DE" sz="1200" dirty="0"/>
              <a:t> bereit. Wir benötigen daher Internetzugang auf dem Server.</a:t>
            </a:r>
          </a:p>
          <a:p>
            <a:endParaRPr lang="de-DE" sz="1200" dirty="0"/>
          </a:p>
          <a:p>
            <a:r>
              <a:rPr lang="de-DE" sz="1200" dirty="0"/>
              <a:t>Der Aufbau des Systems erfolgt meist über mehrere Monate, wir bitten Sie daher um einen permanenten RDP Zugriff auf den Server für den Projektzeitraum. Bitte sperren Sie im RDP nicht die Zwischenablage </a:t>
            </a:r>
            <a:r>
              <a:rPr lang="de-DE" sz="800" dirty="0"/>
              <a:t>(zumindest nicht für Text, Binärdaten können gesperrt sein)</a:t>
            </a:r>
            <a:r>
              <a:rPr lang="de-DE" sz="1200" dirty="0"/>
              <a:t>, wir müssen oft SQL Befehle kopieren etc. was ohne Zwischenablage viel gesonderten Zeitaufwand verursacht.</a:t>
            </a:r>
          </a:p>
          <a:p>
            <a:endParaRPr lang="de-DE" sz="1200" dirty="0"/>
          </a:p>
          <a:p>
            <a:r>
              <a:rPr lang="de-DE" sz="1200" dirty="0"/>
              <a:t>Alle genannten Systemvoraussetzungen können gemäß Ihren Anforderungen modifiziert werden, sofern Sie besondere Cloud-, Sicherheits-, oder Verfügbarkeitsanforderungen haben. </a:t>
            </a:r>
          </a:p>
          <a:p>
            <a:pPr marL="342900" indent="-342900"/>
            <a:endParaRPr lang="de-DE" sz="1200" b="1" dirty="0">
              <a:solidFill>
                <a:schemeClr val="tx1">
                  <a:lumMod val="85000"/>
                  <a:lumOff val="15000"/>
                </a:schemeClr>
              </a:solidFill>
            </a:endParaRPr>
          </a:p>
        </p:txBody>
      </p:sp>
      <p:sp>
        <p:nvSpPr>
          <p:cNvPr id="10" name="Rechteck 9"/>
          <p:cNvSpPr/>
          <p:nvPr/>
        </p:nvSpPr>
        <p:spPr>
          <a:xfrm>
            <a:off x="0" y="755429"/>
            <a:ext cx="6858000" cy="310245"/>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11" name="Textfeld 10"/>
          <p:cNvSpPr txBox="1"/>
          <p:nvPr/>
        </p:nvSpPr>
        <p:spPr>
          <a:xfrm>
            <a:off x="330645" y="749423"/>
            <a:ext cx="5048498" cy="338554"/>
          </a:xfrm>
          <a:prstGeom prst="rect">
            <a:avLst/>
          </a:prstGeom>
          <a:noFill/>
        </p:spPr>
        <p:txBody>
          <a:bodyPr wrap="none" rtlCol="0">
            <a:spAutoFit/>
          </a:bodyPr>
          <a:lstStyle/>
          <a:p>
            <a:r>
              <a:rPr lang="de-DE" sz="1600" b="1" dirty="0">
                <a:solidFill>
                  <a:schemeClr val="bg1"/>
                </a:solidFill>
              </a:rPr>
              <a:t>Informationen zu DataFactory für Systemadministratoren</a:t>
            </a:r>
          </a:p>
        </p:txBody>
      </p:sp>
      <p:sp>
        <p:nvSpPr>
          <p:cNvPr id="12" name="Rechteck 11"/>
          <p:cNvSpPr/>
          <p:nvPr/>
        </p:nvSpPr>
        <p:spPr>
          <a:xfrm>
            <a:off x="-1626" y="9417497"/>
            <a:ext cx="6858000" cy="488504"/>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9" name="Textfeld 8"/>
          <p:cNvSpPr txBox="1"/>
          <p:nvPr/>
        </p:nvSpPr>
        <p:spPr>
          <a:xfrm>
            <a:off x="148890" y="9524470"/>
            <a:ext cx="6216766" cy="400110"/>
          </a:xfrm>
          <a:prstGeom prst="rect">
            <a:avLst/>
          </a:prstGeom>
          <a:noFill/>
        </p:spPr>
        <p:txBody>
          <a:bodyPr wrap="none" rtlCol="0">
            <a:spAutoFit/>
          </a:bodyPr>
          <a:lstStyle/>
          <a:p>
            <a:r>
              <a:rPr lang="de-DE" sz="1000" b="1" dirty="0">
                <a:solidFill>
                  <a:schemeClr val="bg1"/>
                </a:solidFill>
              </a:rPr>
              <a:t>Saxess Software GmbH</a:t>
            </a:r>
            <a:r>
              <a:rPr lang="de-DE" sz="1000" dirty="0">
                <a:solidFill>
                  <a:schemeClr val="bg1"/>
                </a:solidFill>
              </a:rPr>
              <a:t> | Springerstr.3 | 04105 Leipzig | Tel. +49 (341) 218299-50 | Mail info@saxess-software.de </a:t>
            </a:r>
          </a:p>
          <a:p>
            <a:endParaRPr lang="de-DE" sz="1000" dirty="0">
              <a:solidFill>
                <a:schemeClr val="bg1"/>
              </a:solidFill>
            </a:endParaRP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1654" y="131692"/>
            <a:ext cx="1412776" cy="588178"/>
          </a:xfrm>
          <a:prstGeom prst="rect">
            <a:avLst/>
          </a:prstGeom>
        </p:spPr>
      </p:pic>
    </p:spTree>
    <p:extLst>
      <p:ext uri="{BB962C8B-B14F-4D97-AF65-F5344CB8AC3E}">
        <p14:creationId xmlns:p14="http://schemas.microsoft.com/office/powerpoint/2010/main" val="26928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p:cNvSpPr txBox="1"/>
          <p:nvPr/>
        </p:nvSpPr>
        <p:spPr>
          <a:xfrm>
            <a:off x="244976" y="1140824"/>
            <a:ext cx="6120680" cy="5940088"/>
          </a:xfrm>
          <a:prstGeom prst="rect">
            <a:avLst/>
          </a:prstGeom>
          <a:noFill/>
        </p:spPr>
        <p:txBody>
          <a:bodyPr wrap="square" rtlCol="0">
            <a:spAutoFit/>
          </a:bodyPr>
          <a:lstStyle/>
          <a:p>
            <a:r>
              <a:rPr lang="de-DE" sz="1200" b="1" dirty="0">
                <a:solidFill>
                  <a:schemeClr val="tx1">
                    <a:lumMod val="85000"/>
                    <a:lumOff val="15000"/>
                  </a:schemeClr>
                </a:solidFill>
              </a:rPr>
              <a:t>Installationskomponenten</a:t>
            </a:r>
          </a:p>
          <a:p>
            <a:pPr marL="800100" lvl="1" indent="-342900">
              <a:buFont typeface="Arial" pitchFamily="34" charset="0"/>
              <a:buChar char="•"/>
            </a:pPr>
            <a:r>
              <a:rPr lang="de-DE" sz="1200" dirty="0">
                <a:solidFill>
                  <a:schemeClr val="tx1">
                    <a:lumMod val="85000"/>
                    <a:lumOff val="15000"/>
                  </a:schemeClr>
                </a:solidFill>
              </a:rPr>
              <a:t>Datenbank(en) auf SQL Server </a:t>
            </a:r>
            <a:r>
              <a:rPr lang="de-DE" sz="800" dirty="0">
                <a:solidFill>
                  <a:schemeClr val="tx1">
                    <a:lumMod val="85000"/>
                    <a:lumOff val="15000"/>
                  </a:schemeClr>
                </a:solidFill>
              </a:rPr>
              <a:t>(ggf. </a:t>
            </a:r>
            <a:r>
              <a:rPr lang="de-DE" sz="800" dirty="0" err="1">
                <a:solidFill>
                  <a:schemeClr val="tx1">
                    <a:lumMod val="85000"/>
                    <a:lumOff val="15000"/>
                  </a:schemeClr>
                </a:solidFill>
              </a:rPr>
              <a:t>Productive</a:t>
            </a:r>
            <a:r>
              <a:rPr lang="de-DE" sz="800" dirty="0">
                <a:solidFill>
                  <a:schemeClr val="tx1">
                    <a:lumMod val="85000"/>
                    <a:lumOff val="15000"/>
                  </a:schemeClr>
                </a:solidFill>
              </a:rPr>
              <a:t>, Test, Development Differenzierung)</a:t>
            </a:r>
          </a:p>
          <a:p>
            <a:pPr marL="800100" lvl="1" indent="-342900">
              <a:buFont typeface="Arial" pitchFamily="34" charset="0"/>
              <a:buChar char="•"/>
            </a:pPr>
            <a:r>
              <a:rPr lang="de-DE" sz="1200" dirty="0">
                <a:solidFill>
                  <a:schemeClr val="tx1">
                    <a:lumMod val="85000"/>
                    <a:lumOff val="15000"/>
                  </a:schemeClr>
                </a:solidFill>
              </a:rPr>
              <a:t>DataFactory Webserver </a:t>
            </a:r>
            <a:r>
              <a:rPr lang="de-DE" sz="1000" dirty="0">
                <a:solidFill>
                  <a:schemeClr val="tx1">
                    <a:lumMod val="85000"/>
                    <a:lumOff val="15000"/>
                  </a:schemeClr>
                </a:solidFill>
              </a:rPr>
              <a:t>(</a:t>
            </a:r>
            <a:r>
              <a:rPr lang="de-DE" sz="1000" dirty="0" err="1">
                <a:solidFill>
                  <a:schemeClr val="tx1">
                    <a:lumMod val="85000"/>
                    <a:lumOff val="15000"/>
                  </a:schemeClr>
                </a:solidFill>
              </a:rPr>
              <a:t>Standalone</a:t>
            </a:r>
            <a:r>
              <a:rPr lang="de-DE" sz="1000" dirty="0">
                <a:solidFill>
                  <a:schemeClr val="tx1">
                    <a:lumMod val="85000"/>
                    <a:lumOff val="15000"/>
                  </a:schemeClr>
                </a:solidFill>
              </a:rPr>
              <a:t> Service auf .NET Basis, kein IIS erforderlich)</a:t>
            </a:r>
          </a:p>
          <a:p>
            <a:pPr marL="800100" lvl="1" indent="-342900">
              <a:buFont typeface="Arial" pitchFamily="34" charset="0"/>
              <a:buChar char="•"/>
            </a:pPr>
            <a:r>
              <a:rPr lang="de-DE" sz="1200" dirty="0">
                <a:solidFill>
                  <a:schemeClr val="tx1">
                    <a:lumMod val="85000"/>
                    <a:lumOff val="15000"/>
                  </a:schemeClr>
                </a:solidFill>
              </a:rPr>
              <a:t>Portabler Excel Client </a:t>
            </a:r>
            <a:r>
              <a:rPr lang="de-DE" sz="1000" dirty="0">
                <a:solidFill>
                  <a:schemeClr val="tx1">
                    <a:lumMod val="85000"/>
                    <a:lumOff val="15000"/>
                  </a:schemeClr>
                </a:solidFill>
              </a:rPr>
              <a:t>(keine Installation, nur Bereitstellung auf Freigabeordner o.ä.)</a:t>
            </a:r>
          </a:p>
          <a:p>
            <a:pPr marL="342900" indent="-342900"/>
            <a:endParaRPr lang="de-DE" sz="1200" b="1" dirty="0">
              <a:solidFill>
                <a:schemeClr val="tx1">
                  <a:lumMod val="85000"/>
                  <a:lumOff val="15000"/>
                </a:schemeClr>
              </a:solidFill>
            </a:endParaRPr>
          </a:p>
          <a:p>
            <a:pPr marL="342900" indent="-342900"/>
            <a:r>
              <a:rPr lang="de-DE" sz="1200" b="1" dirty="0">
                <a:solidFill>
                  <a:schemeClr val="tx1">
                    <a:lumMod val="85000"/>
                    <a:lumOff val="15000"/>
                  </a:schemeClr>
                </a:solidFill>
              </a:rPr>
              <a:t>Systemvoraussetzungen Server:</a:t>
            </a:r>
          </a:p>
          <a:p>
            <a:pPr marL="342900" indent="-342900"/>
            <a:r>
              <a:rPr lang="de-DE" sz="1200" dirty="0">
                <a:solidFill>
                  <a:schemeClr val="tx1">
                    <a:lumMod val="85000"/>
                    <a:lumOff val="15000"/>
                  </a:schemeClr>
                </a:solidFill>
              </a:rPr>
              <a:t>		</a:t>
            </a:r>
          </a:p>
          <a:p>
            <a:pPr marL="800100" lvl="1" indent="-342900">
              <a:buFont typeface="Arial" pitchFamily="34" charset="0"/>
              <a:buChar char="•"/>
            </a:pPr>
            <a:r>
              <a:rPr lang="de-DE" sz="1200" dirty="0">
                <a:solidFill>
                  <a:schemeClr val="tx1">
                    <a:lumMod val="85000"/>
                    <a:lumOff val="15000"/>
                  </a:schemeClr>
                </a:solidFill>
              </a:rPr>
              <a:t>Siehe Differenzierung nach Größe auf Folgeseite</a:t>
            </a:r>
          </a:p>
          <a:p>
            <a:pPr marL="800100" lvl="1" indent="-342900">
              <a:buFont typeface="Arial" pitchFamily="34" charset="0"/>
              <a:buChar char="•"/>
            </a:pPr>
            <a:r>
              <a:rPr lang="de-DE" sz="1200" dirty="0">
                <a:solidFill>
                  <a:schemeClr val="tx1">
                    <a:lumMod val="85000"/>
                    <a:lumOff val="15000"/>
                  </a:schemeClr>
                </a:solidFill>
              </a:rPr>
              <a:t>Admin Rechte auf dem SQL Server für die Nutzung von SQL Agent, SQL Profiler, SQL Debugger, Backups bei Projekten vom Typ „Mittel“ und „Groß“</a:t>
            </a:r>
          </a:p>
          <a:p>
            <a:pPr marL="800100" lvl="1" indent="-342900">
              <a:buFont typeface="Arial" pitchFamily="34" charset="0"/>
              <a:buChar char="•"/>
            </a:pPr>
            <a:r>
              <a:rPr lang="de-DE" sz="1200" dirty="0">
                <a:solidFill>
                  <a:schemeClr val="tx1">
                    <a:lumMod val="85000"/>
                    <a:lumOff val="15000"/>
                  </a:schemeClr>
                </a:solidFill>
              </a:rPr>
              <a:t>Excel verfügbar auf dem Server </a:t>
            </a:r>
            <a:r>
              <a:rPr lang="de-DE" sz="800" dirty="0">
                <a:solidFill>
                  <a:schemeClr val="tx1">
                    <a:lumMod val="85000"/>
                    <a:lumOff val="15000"/>
                  </a:schemeClr>
                </a:solidFill>
              </a:rPr>
              <a:t>(oder einem für </a:t>
            </a:r>
            <a:r>
              <a:rPr lang="de-DE" sz="800" dirty="0" err="1">
                <a:solidFill>
                  <a:schemeClr val="tx1">
                    <a:lumMod val="85000"/>
                    <a:lumOff val="15000"/>
                  </a:schemeClr>
                </a:solidFill>
              </a:rPr>
              <a:t>saxess</a:t>
            </a:r>
            <a:r>
              <a:rPr lang="de-DE" sz="800" dirty="0">
                <a:solidFill>
                  <a:schemeClr val="tx1">
                    <a:lumMod val="85000"/>
                    <a:lumOff val="15000"/>
                  </a:schemeClr>
                </a:solidFill>
              </a:rPr>
              <a:t> per RDP erreichbarem Client)</a:t>
            </a:r>
          </a:p>
          <a:p>
            <a:pPr lvl="1"/>
            <a:endParaRPr lang="de-DE" sz="1200" dirty="0">
              <a:solidFill>
                <a:schemeClr val="tx1">
                  <a:lumMod val="85000"/>
                  <a:lumOff val="15000"/>
                </a:schemeClr>
              </a:solidFill>
            </a:endParaRPr>
          </a:p>
          <a:p>
            <a:pPr marL="342900" indent="-342900"/>
            <a:r>
              <a:rPr lang="de-DE" sz="1200" b="1" dirty="0">
                <a:solidFill>
                  <a:schemeClr val="tx1">
                    <a:lumMod val="85000"/>
                    <a:lumOff val="15000"/>
                  </a:schemeClr>
                </a:solidFill>
              </a:rPr>
              <a:t>Systemvoraussetzungen Clients:</a:t>
            </a:r>
          </a:p>
          <a:p>
            <a:pPr marL="342900" indent="-342900"/>
            <a:r>
              <a:rPr lang="de-DE" sz="1200" dirty="0">
                <a:solidFill>
                  <a:schemeClr val="tx1">
                    <a:lumMod val="85000"/>
                    <a:lumOff val="15000"/>
                  </a:schemeClr>
                </a:solidFill>
              </a:rPr>
              <a:t>		</a:t>
            </a:r>
          </a:p>
          <a:p>
            <a:pPr marL="800100" lvl="1" indent="-342900">
              <a:buFont typeface="Arial" pitchFamily="34" charset="0"/>
              <a:buChar char="•"/>
            </a:pPr>
            <a:r>
              <a:rPr lang="de-DE" sz="1200" dirty="0">
                <a:solidFill>
                  <a:schemeClr val="tx1">
                    <a:lumMod val="85000"/>
                    <a:lumOff val="15000"/>
                  </a:schemeClr>
                </a:solidFill>
              </a:rPr>
              <a:t>Aktueller Webbrowser</a:t>
            </a:r>
          </a:p>
          <a:p>
            <a:pPr marL="800100" lvl="1" indent="-342900">
              <a:buFont typeface="Arial" pitchFamily="34" charset="0"/>
              <a:buChar char="•"/>
            </a:pPr>
            <a:r>
              <a:rPr lang="de-DE" sz="1200" dirty="0">
                <a:solidFill>
                  <a:schemeClr val="tx1">
                    <a:lumMod val="85000"/>
                    <a:lumOff val="15000"/>
                  </a:schemeClr>
                </a:solidFill>
              </a:rPr>
              <a:t>Excel 2013 oder höher</a:t>
            </a:r>
          </a:p>
          <a:p>
            <a:pPr marL="800100" lvl="1" indent="-342900">
              <a:buFont typeface="Arial" pitchFamily="34" charset="0"/>
              <a:buChar char="•"/>
            </a:pPr>
            <a:r>
              <a:rPr lang="de-DE" sz="1200" dirty="0">
                <a:solidFill>
                  <a:schemeClr val="tx1">
                    <a:lumMod val="85000"/>
                    <a:lumOff val="15000"/>
                  </a:schemeClr>
                </a:solidFill>
              </a:rPr>
              <a:t>Benutzer dürfen Makros im Excel ausführen </a:t>
            </a:r>
          </a:p>
          <a:p>
            <a:pPr marL="800100" lvl="1" indent="-342900">
              <a:buFont typeface="Arial" pitchFamily="34" charset="0"/>
              <a:buChar char="•"/>
            </a:pPr>
            <a:r>
              <a:rPr lang="de-DE" sz="1200" dirty="0">
                <a:solidFill>
                  <a:schemeClr val="tx1">
                    <a:lumMod val="85000"/>
                    <a:lumOff val="15000"/>
                  </a:schemeClr>
                </a:solidFill>
              </a:rPr>
              <a:t>Makros können mit Organisationszertifikat digital signiert werden um nur diese in der Organisation zu genehmigen </a:t>
            </a:r>
            <a:r>
              <a:rPr lang="de-DE" sz="800" dirty="0">
                <a:solidFill>
                  <a:schemeClr val="tx1">
                    <a:lumMod val="85000"/>
                    <a:lumOff val="15000"/>
                  </a:schemeClr>
                </a:solidFill>
              </a:rPr>
              <a:t>(falls Makros per Gruppenrichtline deaktiviert sind)</a:t>
            </a:r>
          </a:p>
          <a:p>
            <a:pPr marL="800100" lvl="1" indent="-342900">
              <a:buFont typeface="Arial" pitchFamily="34" charset="0"/>
              <a:buChar char="•"/>
            </a:pPr>
            <a:r>
              <a:rPr lang="de-DE" sz="1200" dirty="0">
                <a:solidFill>
                  <a:prstClr val="black">
                    <a:lumMod val="85000"/>
                    <a:lumOff val="15000"/>
                  </a:prstClr>
                </a:solidFill>
              </a:rPr>
              <a:t>Freigabeordner im Netzwerk für Auslieferung Anwenderunterlagen</a:t>
            </a:r>
          </a:p>
          <a:p>
            <a:pPr marL="800100" lvl="1" indent="-342900">
              <a:buFont typeface="Arial" pitchFamily="34" charset="0"/>
              <a:buChar char="•"/>
            </a:pPr>
            <a:endParaRPr lang="de-DE" sz="800" dirty="0">
              <a:solidFill>
                <a:schemeClr val="tx1">
                  <a:lumMod val="85000"/>
                  <a:lumOff val="15000"/>
                </a:schemeClr>
              </a:solidFill>
            </a:endParaRPr>
          </a:p>
          <a:p>
            <a:pPr lvl="1"/>
            <a:endParaRPr lang="de-DE" sz="1200" dirty="0">
              <a:solidFill>
                <a:schemeClr val="tx1">
                  <a:lumMod val="85000"/>
                  <a:lumOff val="15000"/>
                </a:schemeClr>
              </a:solidFill>
            </a:endParaRPr>
          </a:p>
          <a:p>
            <a:pPr marL="342900" indent="-342900"/>
            <a:r>
              <a:rPr lang="de-DE" sz="1200" b="1" dirty="0">
                <a:solidFill>
                  <a:schemeClr val="tx1">
                    <a:lumMod val="85000"/>
                    <a:lumOff val="15000"/>
                  </a:schemeClr>
                </a:solidFill>
              </a:rPr>
              <a:t>Rechtebedarf: </a:t>
            </a:r>
            <a:r>
              <a:rPr lang="de-DE" sz="800" dirty="0">
                <a:solidFill>
                  <a:schemeClr val="tx1">
                    <a:lumMod val="85000"/>
                    <a:lumOff val="15000"/>
                  </a:schemeClr>
                </a:solidFill>
              </a:rPr>
              <a:t>die Benutzer/Gruppen sind logische Namen, tatsächlich können sie gemäß Organisationskonvention benannt sein</a:t>
            </a:r>
            <a:endParaRPr lang="de-DE" sz="1200" dirty="0">
              <a:solidFill>
                <a:schemeClr val="tx1">
                  <a:lumMod val="85000"/>
                  <a:lumOff val="15000"/>
                </a:schemeClr>
              </a:solidFill>
            </a:endParaRPr>
          </a:p>
          <a:p>
            <a:pPr marL="800100" lvl="1" indent="-342900">
              <a:buFont typeface="Arial" pitchFamily="34" charset="0"/>
              <a:buChar char="•"/>
            </a:pPr>
            <a:r>
              <a:rPr lang="de-DE" sz="1200" dirty="0">
                <a:solidFill>
                  <a:schemeClr val="tx1">
                    <a:lumMod val="85000"/>
                    <a:lumOff val="15000"/>
                  </a:schemeClr>
                </a:solidFill>
              </a:rPr>
              <a:t>Domänenbenutzer: [Domäne]\</a:t>
            </a:r>
            <a:r>
              <a:rPr lang="de-DE" sz="1200" dirty="0" err="1">
                <a:solidFill>
                  <a:schemeClr val="tx1">
                    <a:lumMod val="85000"/>
                    <a:lumOff val="15000"/>
                  </a:schemeClr>
                </a:solidFill>
              </a:rPr>
              <a:t>saxess</a:t>
            </a:r>
            <a:r>
              <a:rPr lang="de-DE" sz="1200" dirty="0">
                <a:solidFill>
                  <a:schemeClr val="tx1">
                    <a:lumMod val="85000"/>
                    <a:lumOff val="15000"/>
                  </a:schemeClr>
                </a:solidFill>
              </a:rPr>
              <a:t> </a:t>
            </a:r>
            <a:r>
              <a:rPr lang="de-DE" sz="800" dirty="0">
                <a:solidFill>
                  <a:schemeClr val="tx1">
                    <a:lumMod val="85000"/>
                    <a:lumOff val="15000"/>
                  </a:schemeClr>
                </a:solidFill>
              </a:rPr>
              <a:t>(lokale Administratorrechte auf </a:t>
            </a:r>
            <a:r>
              <a:rPr lang="de-DE" sz="800" dirty="0" err="1">
                <a:solidFill>
                  <a:schemeClr val="tx1">
                    <a:lumMod val="85000"/>
                    <a:lumOff val="15000"/>
                  </a:schemeClr>
                </a:solidFill>
              </a:rPr>
              <a:t>DataFactoy</a:t>
            </a:r>
            <a:r>
              <a:rPr lang="de-DE" sz="800" dirty="0">
                <a:solidFill>
                  <a:schemeClr val="tx1">
                    <a:lumMod val="85000"/>
                    <a:lumOff val="15000"/>
                  </a:schemeClr>
                </a:solidFill>
              </a:rPr>
              <a:t> Server)</a:t>
            </a:r>
          </a:p>
          <a:p>
            <a:pPr marL="800100" lvl="1" indent="-342900">
              <a:buFont typeface="Arial" pitchFamily="34" charset="0"/>
              <a:buChar char="•"/>
            </a:pPr>
            <a:r>
              <a:rPr lang="de-DE" sz="1200" dirty="0">
                <a:solidFill>
                  <a:schemeClr val="tx1">
                    <a:lumMod val="85000"/>
                    <a:lumOff val="15000"/>
                  </a:schemeClr>
                </a:solidFill>
              </a:rPr>
              <a:t>Domänenbenutzer: [Domäne]\</a:t>
            </a:r>
            <a:r>
              <a:rPr lang="de-DE" sz="1200" dirty="0" err="1">
                <a:solidFill>
                  <a:schemeClr val="tx1">
                    <a:lumMod val="85000"/>
                    <a:lumOff val="15000"/>
                  </a:schemeClr>
                </a:solidFill>
              </a:rPr>
              <a:t>FactoryService</a:t>
            </a:r>
            <a:r>
              <a:rPr lang="de-DE" sz="1200" dirty="0">
                <a:solidFill>
                  <a:schemeClr val="tx1">
                    <a:lumMod val="85000"/>
                    <a:lumOff val="15000"/>
                  </a:schemeClr>
                </a:solidFill>
              </a:rPr>
              <a:t> </a:t>
            </a:r>
            <a:r>
              <a:rPr lang="de-DE" sz="800" dirty="0">
                <a:solidFill>
                  <a:schemeClr val="tx1">
                    <a:lumMod val="85000"/>
                    <a:lumOff val="15000"/>
                  </a:schemeClr>
                </a:solidFill>
              </a:rPr>
              <a:t>(Dienstkonto für DataFactory Service)</a:t>
            </a:r>
          </a:p>
          <a:p>
            <a:pPr marL="800100" lvl="1" indent="-342900">
              <a:buFont typeface="Arial" pitchFamily="34" charset="0"/>
              <a:buChar char="•"/>
            </a:pPr>
            <a:r>
              <a:rPr lang="de-DE" sz="1200" dirty="0">
                <a:solidFill>
                  <a:schemeClr val="tx1">
                    <a:lumMod val="85000"/>
                    <a:lumOff val="15000"/>
                  </a:schemeClr>
                </a:solidFill>
              </a:rPr>
              <a:t>AD Gruppe: [Domäne]\</a:t>
            </a:r>
            <a:r>
              <a:rPr lang="de-DE" sz="1200" dirty="0" err="1">
                <a:solidFill>
                  <a:schemeClr val="tx1">
                    <a:lumMod val="85000"/>
                    <a:lumOff val="15000"/>
                  </a:schemeClr>
                </a:solidFill>
              </a:rPr>
              <a:t>DataFactoryUser</a:t>
            </a:r>
            <a:r>
              <a:rPr lang="de-DE" sz="1200" dirty="0">
                <a:solidFill>
                  <a:schemeClr val="tx1">
                    <a:lumMod val="85000"/>
                    <a:lumOff val="15000"/>
                  </a:schemeClr>
                </a:solidFill>
              </a:rPr>
              <a:t> </a:t>
            </a:r>
            <a:r>
              <a:rPr lang="de-DE" sz="800" dirty="0">
                <a:solidFill>
                  <a:schemeClr val="tx1">
                    <a:lumMod val="85000"/>
                    <a:lumOff val="15000"/>
                  </a:schemeClr>
                </a:solidFill>
              </a:rPr>
              <a:t>(für alle Benutzer, Detailberechtigung erfolgt intern)</a:t>
            </a:r>
          </a:p>
          <a:p>
            <a:pPr marL="800100" lvl="1" indent="-342900">
              <a:buFont typeface="Arial" pitchFamily="34" charset="0"/>
              <a:buChar char="•"/>
            </a:pPr>
            <a:r>
              <a:rPr lang="de-DE" sz="1200" dirty="0">
                <a:solidFill>
                  <a:schemeClr val="tx1">
                    <a:lumMod val="85000"/>
                    <a:lumOff val="15000"/>
                  </a:schemeClr>
                </a:solidFill>
              </a:rPr>
              <a:t>ggf. lesender SQL Zugriff auf Vorsystemdatenbanken </a:t>
            </a:r>
          </a:p>
          <a:p>
            <a:pPr marL="800100" lvl="1" indent="-342900">
              <a:buFont typeface="Arial" pitchFamily="34" charset="0"/>
              <a:buChar char="•"/>
            </a:pPr>
            <a:r>
              <a:rPr lang="de-DE" sz="1200" dirty="0">
                <a:solidFill>
                  <a:schemeClr val="tx1">
                    <a:lumMod val="85000"/>
                    <a:lumOff val="15000"/>
                  </a:schemeClr>
                </a:solidFill>
              </a:rPr>
              <a:t>Bitte nennen Sie uns vor der Installation Domäne\Benutzername des Fachadministrators für DataFactory. Üblicherweise ein User aus dem Controlling, welcher allen anderen Benutzer interne DataFactory Rechte zuweist.</a:t>
            </a:r>
          </a:p>
          <a:p>
            <a:pPr marL="342900" indent="-342900"/>
            <a:endParaRPr lang="de-DE" sz="1200" b="1" dirty="0">
              <a:solidFill>
                <a:schemeClr val="tx1">
                  <a:lumMod val="85000"/>
                  <a:lumOff val="15000"/>
                </a:schemeClr>
              </a:solidFill>
            </a:endParaRPr>
          </a:p>
          <a:p>
            <a:pPr marL="342900" indent="-342900"/>
            <a:r>
              <a:rPr lang="de-DE" sz="1200" b="1" dirty="0">
                <a:solidFill>
                  <a:schemeClr val="tx1">
                    <a:lumMod val="85000"/>
                    <a:lumOff val="15000"/>
                  </a:schemeClr>
                </a:solidFill>
              </a:rPr>
              <a:t>	</a:t>
            </a:r>
          </a:p>
        </p:txBody>
      </p:sp>
      <p:sp>
        <p:nvSpPr>
          <p:cNvPr id="10" name="Rechteck 9"/>
          <p:cNvSpPr/>
          <p:nvPr/>
        </p:nvSpPr>
        <p:spPr>
          <a:xfrm>
            <a:off x="0" y="755429"/>
            <a:ext cx="6858000" cy="310245"/>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11" name="Textfeld 10"/>
          <p:cNvSpPr txBox="1"/>
          <p:nvPr/>
        </p:nvSpPr>
        <p:spPr>
          <a:xfrm>
            <a:off x="330645" y="749423"/>
            <a:ext cx="2223237" cy="338554"/>
          </a:xfrm>
          <a:prstGeom prst="rect">
            <a:avLst/>
          </a:prstGeom>
          <a:noFill/>
        </p:spPr>
        <p:txBody>
          <a:bodyPr wrap="none" rtlCol="0">
            <a:spAutoFit/>
          </a:bodyPr>
          <a:lstStyle/>
          <a:p>
            <a:r>
              <a:rPr lang="de-DE" sz="1600" b="1" dirty="0">
                <a:solidFill>
                  <a:schemeClr val="bg1"/>
                </a:solidFill>
              </a:rPr>
              <a:t>Systemvoraussetzungen</a:t>
            </a:r>
          </a:p>
        </p:txBody>
      </p:sp>
      <p:sp>
        <p:nvSpPr>
          <p:cNvPr id="12" name="Rechteck 11"/>
          <p:cNvSpPr/>
          <p:nvPr/>
        </p:nvSpPr>
        <p:spPr>
          <a:xfrm>
            <a:off x="-1626" y="9417497"/>
            <a:ext cx="6858000" cy="488504"/>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9" name="Textfeld 8"/>
          <p:cNvSpPr txBox="1"/>
          <p:nvPr/>
        </p:nvSpPr>
        <p:spPr>
          <a:xfrm>
            <a:off x="148890" y="9524470"/>
            <a:ext cx="6216766" cy="400110"/>
          </a:xfrm>
          <a:prstGeom prst="rect">
            <a:avLst/>
          </a:prstGeom>
          <a:noFill/>
        </p:spPr>
        <p:txBody>
          <a:bodyPr wrap="none" rtlCol="0">
            <a:spAutoFit/>
          </a:bodyPr>
          <a:lstStyle/>
          <a:p>
            <a:r>
              <a:rPr lang="de-DE" sz="1000" b="1" dirty="0">
                <a:solidFill>
                  <a:schemeClr val="bg1"/>
                </a:solidFill>
              </a:rPr>
              <a:t>Saxess Software GmbH</a:t>
            </a:r>
            <a:r>
              <a:rPr lang="de-DE" sz="1000" dirty="0">
                <a:solidFill>
                  <a:schemeClr val="bg1"/>
                </a:solidFill>
              </a:rPr>
              <a:t> | Springerstr.3 | 04105 Leipzig | Tel. +49 (341) 218299-50 | Mail info@saxess-software.de </a:t>
            </a:r>
          </a:p>
          <a:p>
            <a:endParaRPr lang="de-DE" sz="1000" dirty="0">
              <a:solidFill>
                <a:schemeClr val="bg1"/>
              </a:solidFill>
            </a:endParaRP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1654" y="131692"/>
            <a:ext cx="1412776" cy="588178"/>
          </a:xfrm>
          <a:prstGeom prst="rect">
            <a:avLst/>
          </a:prstGeom>
        </p:spPr>
      </p:pic>
    </p:spTree>
    <p:extLst>
      <p:ext uri="{BB962C8B-B14F-4D97-AF65-F5344CB8AC3E}">
        <p14:creationId xmlns:p14="http://schemas.microsoft.com/office/powerpoint/2010/main" val="179261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p:cNvSpPr txBox="1"/>
          <p:nvPr/>
        </p:nvSpPr>
        <p:spPr>
          <a:xfrm>
            <a:off x="244976" y="1140824"/>
            <a:ext cx="6120680" cy="3046988"/>
          </a:xfrm>
          <a:prstGeom prst="rect">
            <a:avLst/>
          </a:prstGeom>
          <a:noFill/>
        </p:spPr>
        <p:txBody>
          <a:bodyPr wrap="square" rtlCol="0">
            <a:spAutoFit/>
          </a:bodyPr>
          <a:lstStyle/>
          <a:p>
            <a:r>
              <a:rPr lang="de-DE" sz="1200" dirty="0">
                <a:solidFill>
                  <a:schemeClr val="tx1">
                    <a:lumMod val="85000"/>
                    <a:lumOff val="15000"/>
                  </a:schemeClr>
                </a:solidFill>
              </a:rPr>
              <a:t>Wir nutzen Microsoft SQL Server sehr intensiv, nicht nur als Datenbank für die Ablage von Tabellen der Applikation. </a:t>
            </a:r>
          </a:p>
          <a:p>
            <a:r>
              <a:rPr lang="de-DE" sz="1200" dirty="0">
                <a:solidFill>
                  <a:schemeClr val="tx1">
                    <a:lumMod val="85000"/>
                    <a:lumOff val="15000"/>
                  </a:schemeClr>
                </a:solidFill>
              </a:rPr>
              <a:t>Es ist für uns sehr hilfreich in Projekten ab der Größe „Mittel“ einen SQL Server mit vollen Rechten nutzen zu können, das kann realisiert werden indem wir:</a:t>
            </a:r>
          </a:p>
          <a:p>
            <a:pPr marL="800100" lvl="1" indent="-342900">
              <a:buFont typeface="Arial" pitchFamily="34" charset="0"/>
              <a:buChar char="•"/>
            </a:pPr>
            <a:r>
              <a:rPr lang="de-DE" sz="1200" dirty="0">
                <a:solidFill>
                  <a:schemeClr val="tx1">
                    <a:lumMod val="85000"/>
                    <a:lumOff val="15000"/>
                  </a:schemeClr>
                </a:solidFill>
              </a:rPr>
              <a:t>Einen eigenen SQL Server in einer virtuellen Maschine nutzen</a:t>
            </a:r>
          </a:p>
          <a:p>
            <a:pPr marL="800100" lvl="1" indent="-342900">
              <a:buFont typeface="Arial" pitchFamily="34" charset="0"/>
              <a:buChar char="•"/>
            </a:pPr>
            <a:r>
              <a:rPr lang="de-DE" sz="1200" dirty="0">
                <a:solidFill>
                  <a:schemeClr val="tx1">
                    <a:lumMod val="85000"/>
                    <a:lumOff val="15000"/>
                  </a:schemeClr>
                </a:solidFill>
              </a:rPr>
              <a:t>Eine eigene SQL Server Instanz auf einem zentralen Server nutzen</a:t>
            </a:r>
          </a:p>
          <a:p>
            <a:endParaRPr lang="de-DE" sz="1200" b="1" dirty="0">
              <a:solidFill>
                <a:schemeClr val="tx1">
                  <a:lumMod val="85000"/>
                  <a:lumOff val="15000"/>
                </a:schemeClr>
              </a:solidFill>
            </a:endParaRPr>
          </a:p>
          <a:p>
            <a:r>
              <a:rPr lang="de-DE" sz="1200" dirty="0">
                <a:solidFill>
                  <a:schemeClr val="tx1">
                    <a:lumMod val="85000"/>
                    <a:lumOff val="15000"/>
                  </a:schemeClr>
                </a:solidFill>
              </a:rPr>
              <a:t>Sofern es nicht möglich ist uns einen SQL Server mit der Rolle </a:t>
            </a:r>
            <a:r>
              <a:rPr lang="de-DE" sz="1200" dirty="0" err="1">
                <a:solidFill>
                  <a:schemeClr val="tx1">
                    <a:lumMod val="85000"/>
                    <a:lumOff val="15000"/>
                  </a:schemeClr>
                </a:solidFill>
              </a:rPr>
              <a:t>sysadmin</a:t>
            </a:r>
            <a:r>
              <a:rPr lang="de-DE" sz="1200" dirty="0">
                <a:solidFill>
                  <a:schemeClr val="tx1">
                    <a:lumMod val="85000"/>
                    <a:lumOff val="15000"/>
                  </a:schemeClr>
                </a:solidFill>
              </a:rPr>
              <a:t> bereitzustellen, benötigen wir zumindest zeitweise administrativen Zugang für</a:t>
            </a:r>
          </a:p>
          <a:p>
            <a:pPr marL="800100" lvl="1" indent="-342900">
              <a:buFont typeface="Arial" pitchFamily="34" charset="0"/>
              <a:buChar char="•"/>
            </a:pPr>
            <a:r>
              <a:rPr lang="de-DE" sz="1200" dirty="0">
                <a:solidFill>
                  <a:schemeClr val="tx1">
                    <a:lumMod val="85000"/>
                    <a:lumOff val="15000"/>
                  </a:schemeClr>
                </a:solidFill>
              </a:rPr>
              <a:t>Einrichtung von Jobs</a:t>
            </a:r>
            <a:endParaRPr lang="de-DE" sz="800" dirty="0">
              <a:solidFill>
                <a:schemeClr val="tx1">
                  <a:lumMod val="85000"/>
                  <a:lumOff val="15000"/>
                </a:schemeClr>
              </a:solidFill>
            </a:endParaRPr>
          </a:p>
          <a:p>
            <a:pPr marL="800100" lvl="1" indent="-342900">
              <a:buFont typeface="Arial" pitchFamily="34" charset="0"/>
              <a:buChar char="•"/>
            </a:pPr>
            <a:r>
              <a:rPr lang="de-DE" sz="1200" dirty="0">
                <a:solidFill>
                  <a:schemeClr val="tx1">
                    <a:lumMod val="85000"/>
                    <a:lumOff val="15000"/>
                  </a:schemeClr>
                </a:solidFill>
              </a:rPr>
              <a:t>Einrichtung von </a:t>
            </a:r>
            <a:r>
              <a:rPr lang="de-DE" sz="1200" dirty="0" err="1">
                <a:solidFill>
                  <a:schemeClr val="tx1">
                    <a:lumMod val="85000"/>
                    <a:lumOff val="15000"/>
                  </a:schemeClr>
                </a:solidFill>
              </a:rPr>
              <a:t>Linked</a:t>
            </a:r>
            <a:r>
              <a:rPr lang="de-DE" sz="1200" dirty="0">
                <a:solidFill>
                  <a:schemeClr val="tx1">
                    <a:lumMod val="85000"/>
                    <a:lumOff val="15000"/>
                  </a:schemeClr>
                </a:solidFill>
              </a:rPr>
              <a:t> Server Verbindungen</a:t>
            </a:r>
            <a:endParaRPr lang="de-DE" sz="1000" dirty="0">
              <a:solidFill>
                <a:schemeClr val="tx1">
                  <a:lumMod val="85000"/>
                  <a:lumOff val="15000"/>
                </a:schemeClr>
              </a:solidFill>
            </a:endParaRPr>
          </a:p>
          <a:p>
            <a:pPr marL="800100" lvl="1" indent="-342900">
              <a:buFont typeface="Arial" pitchFamily="34" charset="0"/>
              <a:buChar char="•"/>
            </a:pPr>
            <a:r>
              <a:rPr lang="de-DE" sz="1200" dirty="0">
                <a:solidFill>
                  <a:schemeClr val="tx1">
                    <a:lumMod val="85000"/>
                    <a:lumOff val="15000"/>
                  </a:schemeClr>
                </a:solidFill>
              </a:rPr>
              <a:t>Nutzung des Debuggers</a:t>
            </a:r>
          </a:p>
          <a:p>
            <a:pPr marL="800100" lvl="1" indent="-342900">
              <a:buFont typeface="Arial" pitchFamily="34" charset="0"/>
              <a:buChar char="•"/>
            </a:pPr>
            <a:r>
              <a:rPr lang="de-DE" sz="1200" dirty="0">
                <a:solidFill>
                  <a:schemeClr val="tx1">
                    <a:lumMod val="85000"/>
                    <a:lumOff val="15000"/>
                  </a:schemeClr>
                </a:solidFill>
              </a:rPr>
              <a:t>Erstellung / Restore von Backups</a:t>
            </a:r>
            <a:endParaRPr lang="de-DE" sz="1000" dirty="0">
              <a:solidFill>
                <a:schemeClr val="tx1">
                  <a:lumMod val="85000"/>
                  <a:lumOff val="15000"/>
                </a:schemeClr>
              </a:solidFill>
            </a:endParaRPr>
          </a:p>
          <a:p>
            <a:pPr marL="342900" indent="-342900"/>
            <a:endParaRPr lang="de-DE" sz="1200" b="1" dirty="0">
              <a:solidFill>
                <a:schemeClr val="tx1">
                  <a:lumMod val="85000"/>
                  <a:lumOff val="15000"/>
                </a:schemeClr>
              </a:solidFill>
            </a:endParaRPr>
          </a:p>
          <a:p>
            <a:pPr marL="342900" indent="-342900"/>
            <a:endParaRPr lang="de-DE" sz="1200" b="1" dirty="0">
              <a:solidFill>
                <a:schemeClr val="tx1">
                  <a:lumMod val="85000"/>
                  <a:lumOff val="15000"/>
                </a:schemeClr>
              </a:solidFill>
            </a:endParaRPr>
          </a:p>
          <a:p>
            <a:pPr marL="342900" indent="-342900"/>
            <a:r>
              <a:rPr lang="de-DE" sz="1200" b="1" dirty="0">
                <a:solidFill>
                  <a:schemeClr val="tx1">
                    <a:lumMod val="85000"/>
                    <a:lumOff val="15000"/>
                  </a:schemeClr>
                </a:solidFill>
              </a:rPr>
              <a:t>	</a:t>
            </a:r>
          </a:p>
        </p:txBody>
      </p:sp>
      <p:sp>
        <p:nvSpPr>
          <p:cNvPr id="10" name="Rechteck 9"/>
          <p:cNvSpPr/>
          <p:nvPr/>
        </p:nvSpPr>
        <p:spPr>
          <a:xfrm>
            <a:off x="0" y="755429"/>
            <a:ext cx="6858000" cy="310245"/>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11" name="Textfeld 10"/>
          <p:cNvSpPr txBox="1"/>
          <p:nvPr/>
        </p:nvSpPr>
        <p:spPr>
          <a:xfrm>
            <a:off x="330645" y="749423"/>
            <a:ext cx="1732847" cy="338554"/>
          </a:xfrm>
          <a:prstGeom prst="rect">
            <a:avLst/>
          </a:prstGeom>
          <a:noFill/>
        </p:spPr>
        <p:txBody>
          <a:bodyPr wrap="none" rtlCol="0">
            <a:spAutoFit/>
          </a:bodyPr>
          <a:lstStyle/>
          <a:p>
            <a:r>
              <a:rPr lang="de-DE" sz="1600" b="1" dirty="0">
                <a:solidFill>
                  <a:schemeClr val="bg1"/>
                </a:solidFill>
              </a:rPr>
              <a:t>SQL Server Details</a:t>
            </a:r>
          </a:p>
        </p:txBody>
      </p:sp>
      <p:sp>
        <p:nvSpPr>
          <p:cNvPr id="12" name="Rechteck 11"/>
          <p:cNvSpPr/>
          <p:nvPr/>
        </p:nvSpPr>
        <p:spPr>
          <a:xfrm>
            <a:off x="-1626" y="9417497"/>
            <a:ext cx="6858000" cy="488504"/>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9" name="Textfeld 8"/>
          <p:cNvSpPr txBox="1"/>
          <p:nvPr/>
        </p:nvSpPr>
        <p:spPr>
          <a:xfrm>
            <a:off x="148890" y="9524470"/>
            <a:ext cx="6216766" cy="400110"/>
          </a:xfrm>
          <a:prstGeom prst="rect">
            <a:avLst/>
          </a:prstGeom>
          <a:noFill/>
        </p:spPr>
        <p:txBody>
          <a:bodyPr wrap="none" rtlCol="0">
            <a:spAutoFit/>
          </a:bodyPr>
          <a:lstStyle/>
          <a:p>
            <a:r>
              <a:rPr lang="de-DE" sz="1000" b="1" dirty="0">
                <a:solidFill>
                  <a:schemeClr val="bg1"/>
                </a:solidFill>
              </a:rPr>
              <a:t>Saxess Software GmbH</a:t>
            </a:r>
            <a:r>
              <a:rPr lang="de-DE" sz="1000" dirty="0">
                <a:solidFill>
                  <a:schemeClr val="bg1"/>
                </a:solidFill>
              </a:rPr>
              <a:t> | Springerstr.3 | 04105 Leipzig | Tel. +49 (341) 218299-50 | Mail info@saxess-software.de </a:t>
            </a:r>
          </a:p>
          <a:p>
            <a:endParaRPr lang="de-DE" sz="1000" dirty="0">
              <a:solidFill>
                <a:schemeClr val="bg1"/>
              </a:solidFill>
            </a:endParaRP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1654" y="131692"/>
            <a:ext cx="1412776" cy="588178"/>
          </a:xfrm>
          <a:prstGeom prst="rect">
            <a:avLst/>
          </a:prstGeom>
        </p:spPr>
      </p:pic>
    </p:spTree>
    <p:extLst>
      <p:ext uri="{BB962C8B-B14F-4D97-AF65-F5344CB8AC3E}">
        <p14:creationId xmlns:p14="http://schemas.microsoft.com/office/powerpoint/2010/main" val="331327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0" y="755429"/>
            <a:ext cx="6858000" cy="310245"/>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11" name="Textfeld 10"/>
          <p:cNvSpPr txBox="1"/>
          <p:nvPr/>
        </p:nvSpPr>
        <p:spPr>
          <a:xfrm>
            <a:off x="330645" y="749423"/>
            <a:ext cx="3259354" cy="338554"/>
          </a:xfrm>
          <a:prstGeom prst="rect">
            <a:avLst/>
          </a:prstGeom>
          <a:noFill/>
        </p:spPr>
        <p:txBody>
          <a:bodyPr wrap="none" rtlCol="0">
            <a:spAutoFit/>
          </a:bodyPr>
          <a:lstStyle/>
          <a:p>
            <a:r>
              <a:rPr lang="de-DE" sz="1600" b="1" dirty="0">
                <a:solidFill>
                  <a:schemeClr val="bg1"/>
                </a:solidFill>
              </a:rPr>
              <a:t>Beispiele für Systemkonfigurationen</a:t>
            </a:r>
          </a:p>
        </p:txBody>
      </p:sp>
      <p:sp>
        <p:nvSpPr>
          <p:cNvPr id="12" name="Rechteck 11"/>
          <p:cNvSpPr/>
          <p:nvPr/>
        </p:nvSpPr>
        <p:spPr>
          <a:xfrm>
            <a:off x="-1626" y="9417497"/>
            <a:ext cx="6858000" cy="488504"/>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w="12700">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endParaRPr lang="de-DE" b="1" dirty="0">
              <a:solidFill>
                <a:schemeClr val="dk1"/>
              </a:solidFill>
            </a:endParaRPr>
          </a:p>
        </p:txBody>
      </p:sp>
      <p:sp>
        <p:nvSpPr>
          <p:cNvPr id="9" name="Textfeld 8"/>
          <p:cNvSpPr txBox="1"/>
          <p:nvPr/>
        </p:nvSpPr>
        <p:spPr>
          <a:xfrm>
            <a:off x="148890" y="9524470"/>
            <a:ext cx="6216766" cy="400110"/>
          </a:xfrm>
          <a:prstGeom prst="rect">
            <a:avLst/>
          </a:prstGeom>
          <a:noFill/>
        </p:spPr>
        <p:txBody>
          <a:bodyPr wrap="none" rtlCol="0">
            <a:spAutoFit/>
          </a:bodyPr>
          <a:lstStyle/>
          <a:p>
            <a:r>
              <a:rPr lang="de-DE" sz="1000" b="1" dirty="0">
                <a:solidFill>
                  <a:schemeClr val="bg1"/>
                </a:solidFill>
              </a:rPr>
              <a:t>Saxess Software GmbH</a:t>
            </a:r>
            <a:r>
              <a:rPr lang="de-DE" sz="1000" dirty="0">
                <a:solidFill>
                  <a:schemeClr val="bg1"/>
                </a:solidFill>
              </a:rPr>
              <a:t> | Springerstr.3 | 04105 Leipzig | Tel. +49 (341) 218299-50 | Mail info@saxess-software.de </a:t>
            </a:r>
          </a:p>
          <a:p>
            <a:endParaRPr lang="de-DE" sz="1000" dirty="0">
              <a:solidFill>
                <a:schemeClr val="bg1"/>
              </a:solidFill>
            </a:endParaRP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1654" y="131692"/>
            <a:ext cx="1412776" cy="588178"/>
          </a:xfrm>
          <a:prstGeom prst="rect">
            <a:avLst/>
          </a:prstGeom>
        </p:spPr>
      </p:pic>
      <p:graphicFrame>
        <p:nvGraphicFramePr>
          <p:cNvPr id="2" name="Tabelle 1">
            <a:extLst>
              <a:ext uri="{FF2B5EF4-FFF2-40B4-BE49-F238E27FC236}">
                <a16:creationId xmlns:a16="http://schemas.microsoft.com/office/drawing/2014/main" id="{63C4885E-7FFE-41DF-9E94-7A8CA468FB91}"/>
              </a:ext>
            </a:extLst>
          </p:cNvPr>
          <p:cNvGraphicFramePr>
            <a:graphicFrameLocks noGrp="1"/>
          </p:cNvGraphicFramePr>
          <p:nvPr>
            <p:extLst>
              <p:ext uri="{D42A27DB-BD31-4B8C-83A1-F6EECF244321}">
                <p14:modId xmlns:p14="http://schemas.microsoft.com/office/powerpoint/2010/main" val="3254691186"/>
              </p:ext>
            </p:extLst>
          </p:nvPr>
        </p:nvGraphicFramePr>
        <p:xfrm>
          <a:off x="309387" y="1352600"/>
          <a:ext cx="6183784" cy="6194880"/>
        </p:xfrm>
        <a:graphic>
          <a:graphicData uri="http://schemas.openxmlformats.org/drawingml/2006/table">
            <a:tbl>
              <a:tblPr firstRow="1" bandRow="1">
                <a:tableStyleId>{616DA210-FB5B-4158-B5E0-FEB733F419BA}</a:tableStyleId>
              </a:tblPr>
              <a:tblGrid>
                <a:gridCol w="1545946">
                  <a:extLst>
                    <a:ext uri="{9D8B030D-6E8A-4147-A177-3AD203B41FA5}">
                      <a16:colId xmlns:a16="http://schemas.microsoft.com/office/drawing/2014/main" val="2806731405"/>
                    </a:ext>
                  </a:extLst>
                </a:gridCol>
                <a:gridCol w="1545946">
                  <a:extLst>
                    <a:ext uri="{9D8B030D-6E8A-4147-A177-3AD203B41FA5}">
                      <a16:colId xmlns:a16="http://schemas.microsoft.com/office/drawing/2014/main" val="389296587"/>
                    </a:ext>
                  </a:extLst>
                </a:gridCol>
                <a:gridCol w="1545946">
                  <a:extLst>
                    <a:ext uri="{9D8B030D-6E8A-4147-A177-3AD203B41FA5}">
                      <a16:colId xmlns:a16="http://schemas.microsoft.com/office/drawing/2014/main" val="4130794976"/>
                    </a:ext>
                  </a:extLst>
                </a:gridCol>
                <a:gridCol w="1545946">
                  <a:extLst>
                    <a:ext uri="{9D8B030D-6E8A-4147-A177-3AD203B41FA5}">
                      <a16:colId xmlns:a16="http://schemas.microsoft.com/office/drawing/2014/main" val="4137505999"/>
                    </a:ext>
                  </a:extLst>
                </a:gridCol>
              </a:tblGrid>
              <a:tr h="288000">
                <a:tc>
                  <a:txBody>
                    <a:bodyPr/>
                    <a:lstStyle/>
                    <a:p>
                      <a:r>
                        <a:rPr lang="de-DE" sz="1200" dirty="0"/>
                        <a:t>Eigenschaft</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de-DE" sz="1200" dirty="0"/>
                        <a:t>Klein</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de-DE" sz="1200" dirty="0"/>
                        <a:t>Mittel</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de-DE" sz="1200" dirty="0"/>
                        <a:t>Groß</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39615906"/>
                  </a:ext>
                </a:extLst>
              </a:tr>
              <a:tr h="288000">
                <a:tc>
                  <a:txBody>
                    <a:bodyPr/>
                    <a:lstStyle/>
                    <a:p>
                      <a:r>
                        <a:rPr lang="de-DE" sz="1200" dirty="0"/>
                        <a:t>Anwendungsbeispiel</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de-DE" sz="1200" dirty="0"/>
                        <a:t>Zusatzmodul für Corporate Planner, Anwenderzahl &lt; 10</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de-DE" sz="1200" dirty="0"/>
                        <a:t>Planungsumgebung für Personal, Investitionen und Verträge &lt; 50 User</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de-DE" sz="1200" dirty="0"/>
                        <a:t>Planungsumgebung mit ERP Integration, umfangreiche Berechnungen mehrmals pro Stunde &lt; 200 User</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12152914"/>
                  </a:ext>
                </a:extLst>
              </a:tr>
              <a:tr h="288000">
                <a:tc>
                  <a:txBody>
                    <a:bodyPr/>
                    <a:lstStyle/>
                    <a:p>
                      <a:r>
                        <a:rPr lang="de-DE" sz="1200" dirty="0"/>
                        <a:t>Betriebssystem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Windows 2012 R2+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Windows 2012 R2+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Windows 2012 R2+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45100747"/>
                  </a:ext>
                </a:extLst>
              </a:tr>
              <a:tr h="288000">
                <a:tc>
                  <a:txBody>
                    <a:bodyPr/>
                    <a:lstStyle/>
                    <a:p>
                      <a:r>
                        <a:rPr lang="de-DE" sz="1200" dirty="0"/>
                        <a:t>Installationstyp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Meist neben anderen Applikationen auf einem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Eigener (virtueller) Server, Datenbank lokal oder auf zentralem SQL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Eigener (virtuelle) Server, eigene Datenbankinstanz lokal oder auf zentralem SQL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010569"/>
                  </a:ext>
                </a:extLst>
              </a:tr>
              <a:tr h="288000">
                <a:tc>
                  <a:txBody>
                    <a:bodyPr/>
                    <a:lstStyle/>
                    <a:p>
                      <a:r>
                        <a:rPr lang="de-DE" sz="1200" dirty="0"/>
                        <a:t>SQL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2012+ Express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2012+ Standard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2016+ Standard incl. Analysis Services </a:t>
                      </a:r>
                      <a:r>
                        <a:rPr lang="de-DE" sz="1200" dirty="0" err="1"/>
                        <a:t>Tabular</a:t>
                      </a:r>
                      <a:endParaRPr lang="de-DE"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9288925"/>
                  </a:ext>
                </a:extLst>
              </a:tr>
              <a:tr h="288000">
                <a:tc>
                  <a:txBody>
                    <a:bodyPr/>
                    <a:lstStyle/>
                    <a:p>
                      <a:r>
                        <a:rPr lang="de-DE" sz="1200" dirty="0"/>
                        <a:t>Speicherplatz Datenbanken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5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50 – 250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50 – 250 GB SSD Platten, getrennte Platten für </a:t>
                      </a:r>
                      <a:r>
                        <a:rPr lang="de-DE" sz="1200" dirty="0" err="1"/>
                        <a:t>TempDB</a:t>
                      </a:r>
                      <a:r>
                        <a:rPr lang="de-DE" sz="1200" dirty="0"/>
                        <a:t> Files, Datenfiles und Logfiles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50948449"/>
                  </a:ext>
                </a:extLst>
              </a:tr>
              <a:tr h="288000">
                <a:tc>
                  <a:txBody>
                    <a:bodyPr/>
                    <a:lstStyle/>
                    <a:p>
                      <a:r>
                        <a:rPr lang="de-DE" sz="1200" dirty="0"/>
                        <a:t>Speicherplatz Applikation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20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20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20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1660253"/>
                  </a:ext>
                </a:extLst>
              </a:tr>
              <a:tr h="288000">
                <a:tc>
                  <a:txBody>
                    <a:bodyPr/>
                    <a:lstStyle/>
                    <a:p>
                      <a:r>
                        <a:rPr lang="de-DE" sz="1200" dirty="0"/>
                        <a:t>RAM Applikation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4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8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16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587032"/>
                  </a:ext>
                </a:extLst>
              </a:tr>
              <a:tr h="288000">
                <a:tc>
                  <a:txBody>
                    <a:bodyPr/>
                    <a:lstStyle/>
                    <a:p>
                      <a:r>
                        <a:rPr lang="de-DE" sz="1200" dirty="0"/>
                        <a:t>RAM SQL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4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16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64 GB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8368998"/>
                  </a:ext>
                </a:extLst>
              </a:tr>
              <a:tr h="288000">
                <a:tc>
                  <a:txBody>
                    <a:bodyPr/>
                    <a:lstStyle/>
                    <a:p>
                      <a:r>
                        <a:rPr lang="de-DE" sz="1200" dirty="0"/>
                        <a:t>Prozessorkerne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8511120"/>
                  </a:ext>
                </a:extLst>
              </a:tr>
              <a:tr h="288000">
                <a:tc>
                  <a:txBody>
                    <a:bodyPr/>
                    <a:lstStyle/>
                    <a:p>
                      <a:r>
                        <a:rPr lang="de-DE" sz="1200" dirty="0"/>
                        <a:t>Backup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Gem. Firmenstandard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Gem. Firmenstandard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200" dirty="0"/>
                        <a:t>NAS 1 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9582126"/>
                  </a:ext>
                </a:extLst>
              </a:tr>
            </a:tbl>
          </a:graphicData>
        </a:graphic>
      </p:graphicFrame>
      <p:sp>
        <p:nvSpPr>
          <p:cNvPr id="4" name="Rechteck 3">
            <a:extLst>
              <a:ext uri="{FF2B5EF4-FFF2-40B4-BE49-F238E27FC236}">
                <a16:creationId xmlns:a16="http://schemas.microsoft.com/office/drawing/2014/main" id="{CEF3E6E6-36F3-4505-90D8-9E6EF5B879C0}"/>
              </a:ext>
            </a:extLst>
          </p:cNvPr>
          <p:cNvSpPr/>
          <p:nvPr/>
        </p:nvSpPr>
        <p:spPr>
          <a:xfrm>
            <a:off x="299490" y="7833320"/>
            <a:ext cx="4855832" cy="461665"/>
          </a:xfrm>
          <a:prstGeom prst="rect">
            <a:avLst/>
          </a:prstGeom>
        </p:spPr>
        <p:txBody>
          <a:bodyPr wrap="square">
            <a:spAutoFit/>
          </a:bodyPr>
          <a:lstStyle/>
          <a:p>
            <a:r>
              <a:rPr lang="de-DE" sz="1200" b="1" dirty="0">
                <a:solidFill>
                  <a:schemeClr val="tx1">
                    <a:lumMod val="85000"/>
                    <a:lumOff val="15000"/>
                  </a:schemeClr>
                </a:solidFill>
              </a:rPr>
              <a:t>Individuell abgeschätzt werden Systemumgebungen mit </a:t>
            </a:r>
          </a:p>
          <a:p>
            <a:pPr marL="800100" lvl="1" indent="-342900">
              <a:buFont typeface="Arial" pitchFamily="34" charset="0"/>
              <a:buChar char="•"/>
            </a:pPr>
            <a:r>
              <a:rPr lang="de-DE" sz="1200" dirty="0">
                <a:solidFill>
                  <a:schemeClr val="tx1">
                    <a:lumMod val="85000"/>
                    <a:lumOff val="15000"/>
                  </a:schemeClr>
                </a:solidFill>
              </a:rPr>
              <a:t>Mehr als 200 User</a:t>
            </a:r>
            <a:endParaRPr lang="de-DE" sz="800" dirty="0">
              <a:solidFill>
                <a:schemeClr val="tx1">
                  <a:lumMod val="85000"/>
                  <a:lumOff val="15000"/>
                </a:schemeClr>
              </a:solidFill>
            </a:endParaRPr>
          </a:p>
        </p:txBody>
      </p:sp>
    </p:spTree>
    <p:extLst>
      <p:ext uri="{BB962C8B-B14F-4D97-AF65-F5344CB8AC3E}">
        <p14:creationId xmlns:p14="http://schemas.microsoft.com/office/powerpoint/2010/main" val="1846729365"/>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lumMod val="65000"/>
              <a:lumOff val="35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597</Words>
  <Application>Microsoft Office PowerPoint</Application>
  <PresentationFormat>A4-Papier (210 x 297 mm)</PresentationFormat>
  <Paragraphs>121</Paragraphs>
  <Slides>4</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4</vt:i4>
      </vt:variant>
    </vt:vector>
  </HeadingPairs>
  <TitlesOfParts>
    <vt:vector size="7" baseType="lpstr">
      <vt:lpstr>Arial</vt:lpstr>
      <vt:lpstr>Calibri</vt:lpstr>
      <vt:lpstr>Larissa-Design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Gontscharow</dc:creator>
  <cp:lastModifiedBy>admin</cp:lastModifiedBy>
  <cp:revision>274</cp:revision>
  <dcterms:created xsi:type="dcterms:W3CDTF">2010-08-09T07:36:48Z</dcterms:created>
  <dcterms:modified xsi:type="dcterms:W3CDTF">2019-01-17T12:52:00Z</dcterms:modified>
</cp:coreProperties>
</file>